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diagrams/data1.xml" ContentType="application/vnd.openxmlformats-officedocument.drawingml.diagramData+xml"/>
  <Override PartName="/ppt/diagrams/data4.xml" ContentType="application/vnd.openxmlformats-officedocument.drawingml.diagramData+xml"/>
  <Override PartName="/ppt/diagrams/data3.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12.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13.xml" ContentType="application/vnd.openxmlformats-officedocument.presentationml.slide+xml"/>
  <Override PartName="/ppt/slides/slide51.xml" ContentType="application/vnd.openxmlformats-officedocument.presentationml.slide+xml"/>
  <Override PartName="/ppt/slides/slide50.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57.xml" ContentType="application/vnd.openxmlformats-officedocument.presentationml.slide+xml"/>
  <Override PartName="/ppt/slides/slide52.xml" ContentType="application/vnd.openxmlformats-officedocument.presentationml.slide+xml"/>
  <Override PartName="/ppt/slides/slide5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69.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8.xml" ContentType="application/vnd.openxmlformats-officedocument.presentationml.slide+xml"/>
  <Override PartName="/ppt/slides/slide64.xml" ContentType="application/vnd.openxmlformats-officedocument.presentationml.slide+xml"/>
  <Override PartName="/ppt/slides/slide66.xml" ContentType="application/vnd.openxmlformats-officedocument.presentationml.slide+xml"/>
  <Override PartName="/ppt/slides/slide65.xml" ContentType="application/vnd.openxmlformats-officedocument.presentationml.slide+xml"/>
  <Override PartName="/ppt/slides/slide63.xml" ContentType="application/vnd.openxmlformats-officedocument.presentationml.slide+xml"/>
  <Override PartName="/ppt/slideLayouts/slideLayout6.xml" ContentType="application/vnd.openxmlformats-officedocument.presentationml.slideLayout+xml"/>
  <Override PartName="/ppt/slideMasters/slideMaster2.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3.xml" ContentType="application/vnd.openxmlformats-officedocument.presentationml.slide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82.xml" ContentType="application/vnd.openxmlformats-officedocument.drawingml.chart+xml"/>
  <Override PartName="/ppt/charts/chart89.xml" ContentType="application/vnd.openxmlformats-officedocument.drawingml.chart+xml"/>
  <Override PartName="/ppt/charts/chart80.xml" ContentType="application/vnd.openxmlformats-officedocument.drawingml.chart+xml"/>
  <Override PartName="/ppt/charts/chart88.xml" ContentType="application/vnd.openxmlformats-officedocument.drawingml.chart+xml"/>
  <Override PartName="/ppt/theme/theme1.xml" ContentType="application/vnd.openxmlformats-officedocument.theme+xml"/>
  <Override PartName="/ppt/charts/chart79.xml" ContentType="application/vnd.openxmlformats-officedocument.drawingml.chart+xml"/>
  <Override PartName="/ppt/charts/chart87.xml" ContentType="application/vnd.openxmlformats-officedocument.drawingml.chart+xml"/>
  <Override PartName="/ppt/charts/chart84.xml" ContentType="application/vnd.openxmlformats-officedocument.drawingml.chart+xml"/>
  <Override PartName="/ppt/charts/chart83.xml" ContentType="application/vnd.openxmlformats-officedocument.drawingml.chart+xml"/>
  <Override PartName="/ppt/charts/chart85.xml" ContentType="application/vnd.openxmlformats-officedocument.drawingml.chart+xml"/>
  <Override PartName="/ppt/charts/chart86.xml" ContentType="application/vnd.openxmlformats-officedocument.drawingml.chart+xml"/>
  <Override PartName="/ppt/charts/chart81.xml" ContentType="application/vnd.openxmlformats-officedocument.drawingml.chart+xml"/>
  <Override PartName="/ppt/charts/chart78.xml" ContentType="application/vnd.openxmlformats-officedocument.drawingml.chart+xml"/>
  <Override PartName="/ppt/charts/chart76.xml" ContentType="application/vnd.openxmlformats-officedocument.drawingml.chart+xml"/>
  <Override PartName="/ppt/charts/chart77.xml" ContentType="application/vnd.openxmlformats-officedocument.drawingml.chart+xml"/>
  <Override PartName="/ppt/charts/chart17.xml" ContentType="application/vnd.openxmlformats-officedocument.drawingml.chart+xml"/>
  <Override PartName="/ppt/charts/chart16.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15.xml" ContentType="application/vnd.openxmlformats-officedocument.drawingml.chart+xml"/>
  <Override PartName="/ppt/charts/chart14.xml" ContentType="application/vnd.openxmlformats-officedocument.drawingml.chart+xml"/>
  <Override PartName="/ppt/charts/chart11.xml" ContentType="application/vnd.openxmlformats-officedocument.drawingml.chart+xml"/>
  <Override PartName="/ppt/charts/chart10.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21.xml" ContentType="application/vnd.openxmlformats-officedocument.drawingml.chart+xml"/>
  <Override PartName="/ppt/charts/chart30.xml" ContentType="application/vnd.openxmlformats-officedocument.drawingml.chart+xml"/>
  <Override PartName="/ppt/charts/chart29.xml" ContentType="application/vnd.openxmlformats-officedocument.drawingml.chart+xml"/>
  <Override PartName="/ppt/charts/chart31.xml" ContentType="application/vnd.openxmlformats-officedocument.drawingml.chart+xml"/>
  <Override PartName="/ppt/charts/chart32.xml" ContentType="application/vnd.openxmlformats-officedocument.drawingml.chart+xml"/>
  <Override PartName="/ppt/charts/chart28.xml" ContentType="application/vnd.openxmlformats-officedocument.drawingml.chart+xml"/>
  <Override PartName="/ppt/charts/chart27.xml" ContentType="application/vnd.openxmlformats-officedocument.drawingml.chart+xml"/>
  <Override PartName="/ppt/charts/chart23.xml" ContentType="application/vnd.openxmlformats-officedocument.drawingml.chart+xml"/>
  <Override PartName="/ppt/charts/chart22.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diagrams/drawing2.xml" ContentType="application/vnd.ms-office.drawingml.diagramDrawing+xml"/>
  <Override PartName="/ppt/diagrams/colors2.xml" ContentType="application/vnd.openxmlformats-officedocument.drawingml.diagramColors+xml"/>
  <Override PartName="/ppt/diagrams/quickStyle2.xml" ContentType="application/vnd.openxmlformats-officedocument.drawingml.diagramStyl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chart9.xml" ContentType="application/vnd.openxmlformats-officedocument.drawingml.chart+xml"/>
  <Override PartName="/ppt/charts/chart8.xml" ContentType="application/vnd.openxmlformats-officedocument.drawingml.chart+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charts/chart7.xml" ContentType="application/vnd.openxmlformats-officedocument.drawingml.chart+xml"/>
  <Override PartName="/ppt/charts/chart6.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33.xml" ContentType="application/vnd.openxmlformats-officedocument.drawingml.chart+xml"/>
  <Override PartName="/ppt/charts/chart60.xml" ContentType="application/vnd.openxmlformats-officedocument.drawingml.chart+xml"/>
  <Override PartName="/ppt/charts/chart59.xml" ContentType="application/vnd.openxmlformats-officedocument.drawingml.chart+xml"/>
  <Override PartName="/ppt/charts/chart61.xml" ContentType="application/vnd.openxmlformats-officedocument.drawingml.chart+xml"/>
  <Override PartName="/ppt/charts/chart62.xml" ContentType="application/vnd.openxmlformats-officedocument.drawingml.chart+xml"/>
  <Override PartName="/ppt/charts/chart63.xml" ContentType="application/vnd.openxmlformats-officedocument.drawingml.chart+xml"/>
  <Override PartName="/ppt/charts/chart58.xml" ContentType="application/vnd.openxmlformats-officedocument.drawingml.chart+xml"/>
  <Override PartName="/ppt/diagrams/drawing4.xml" ContentType="application/vnd.ms-office.drawingml.diagramDrawing+xml"/>
  <Override PartName="/ppt/charts/chart54.xml" ContentType="application/vnd.openxmlformats-officedocument.drawingml.chart+xml"/>
  <Override PartName="/ppt/charts/chart55.xml" ContentType="application/vnd.openxmlformats-officedocument.drawingml.chart+xml"/>
  <Override PartName="/ppt/charts/chart56.xml" ContentType="application/vnd.openxmlformats-officedocument.drawingml.chart+xml"/>
  <Override PartName="/ppt/charts/chart57.xml" ContentType="application/vnd.openxmlformats-officedocument.drawingml.chart+xml"/>
  <Override PartName="/ppt/charts/chart64.xml" ContentType="application/vnd.openxmlformats-officedocument.drawingml.chart+xml"/>
  <Override PartName="/ppt/charts/chart65.xml" ContentType="application/vnd.openxmlformats-officedocument.drawingml.chart+xml"/>
  <Override PartName="/ppt/charts/chart73.xml" ContentType="application/vnd.openxmlformats-officedocument.drawingml.chart+xml"/>
  <Override PartName="/ppt/charts/chart72.xml" ContentType="application/vnd.openxmlformats-officedocument.drawingml.chart+xml"/>
  <Override PartName="/ppt/charts/chart74.xml" ContentType="application/vnd.openxmlformats-officedocument.drawingml.chart+xml"/>
  <Override PartName="/ppt/charts/chart75.xml" ContentType="application/vnd.openxmlformats-officedocument.drawingml.chart+xml"/>
  <Override PartName="/ppt/charts/chart71.xml" ContentType="application/vnd.openxmlformats-officedocument.drawingml.chart+xml"/>
  <Override PartName="/ppt/charts/chart70.xml" ContentType="application/vnd.openxmlformats-officedocument.drawingml.chart+xml"/>
  <Override PartName="/ppt/charts/chart66.xml" ContentType="application/vnd.openxmlformats-officedocument.drawingml.chart+xml"/>
  <Override PartName="/ppt/charts/chart67.xml" ContentType="application/vnd.openxmlformats-officedocument.drawingml.chart+xml"/>
  <Override PartName="/ppt/charts/chart68.xml" ContentType="application/vnd.openxmlformats-officedocument.drawingml.chart+xml"/>
  <Override PartName="/ppt/charts/chart69.xml" ContentType="application/vnd.openxmlformats-officedocument.drawingml.chart+xml"/>
  <Override PartName="/ppt/diagrams/quickStyle4.xml" ContentType="application/vnd.openxmlformats-officedocument.drawingml.diagramStyle+xml"/>
  <Override PartName="/ppt/diagrams/colors4.xml" ContentType="application/vnd.openxmlformats-officedocument.drawingml.diagramColors+xml"/>
  <Override PartName="/ppt/notesMasters/notesMaster1.xml" ContentType="application/vnd.openxmlformats-officedocument.presentationml.notesMaster+xml"/>
  <Override PartName="/ppt/charts/chart42.xml" ContentType="application/vnd.openxmlformats-officedocument.drawingml.chart+xml"/>
  <Override PartName="/ppt/charts/chart41.xml" ContentType="application/vnd.openxmlformats-officedocument.drawingml.chart+xml"/>
  <Override PartName="/ppt/charts/chart43.xml" ContentType="application/vnd.openxmlformats-officedocument.drawingml.chart+xml"/>
  <Override PartName="/ppt/charts/chart44.xml" ContentType="application/vnd.openxmlformats-officedocument.drawingml.chart+xml"/>
  <Override PartName="/ppt/charts/chart45.xml" ContentType="application/vnd.openxmlformats-officedocument.drawingml.chart+xml"/>
  <Override PartName="/ppt/charts/chart40.xml" ContentType="application/vnd.openxmlformats-officedocument.drawingml.chart+xml"/>
  <Override PartName="/ppt/charts/chart39.xml" ContentType="application/vnd.openxmlformats-officedocument.drawingml.chart+xml"/>
  <Override PartName="/ppt/charts/chart35.xml" ContentType="application/vnd.openxmlformats-officedocument.drawingml.chart+xml"/>
  <Override PartName="/ppt/charts/chart34.xml" ContentType="application/vnd.openxmlformats-officedocument.drawingml.chart+xml"/>
  <Override PartName="/ppt/charts/chart36.xml" ContentType="application/vnd.openxmlformats-officedocument.drawingml.chart+xml"/>
  <Override PartName="/ppt/charts/chart37.xml" ContentType="application/vnd.openxmlformats-officedocument.drawingml.chart+xml"/>
  <Override PartName="/ppt/charts/chart38.xml" ContentType="application/vnd.openxmlformats-officedocument.drawingml.chart+xml"/>
  <Override PartName="/ppt/diagrams/layout4.xml" ContentType="application/vnd.openxmlformats-officedocument.drawingml.diagramLayout+xml"/>
  <Override PartName="/ppt/charts/chart53.xml" ContentType="application/vnd.openxmlformats-officedocument.drawingml.chart+xml"/>
  <Override PartName="/ppt/charts/chart52.xml" ContentType="application/vnd.openxmlformats-officedocument.drawingml.chart+xml"/>
  <Override PartName="/ppt/handoutMasters/handoutMaster1.xml" ContentType="application/vnd.openxmlformats-officedocument.presentationml.handoutMaster+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46.xml" ContentType="application/vnd.openxmlformats-officedocument.drawingml.chart+xml"/>
  <Override PartName="/ppt/charts/chart51.xml" ContentType="application/vnd.openxmlformats-officedocument.drawingml.chart+xml"/>
  <Override PartName="/ppt/charts/chart47.xml" ContentType="application/vnd.openxmlformats-officedocument.drawingml.chart+xml"/>
  <Override PartName="/ppt/charts/chart48.xml" ContentType="application/vnd.openxmlformats-officedocument.drawingml.chart+xml"/>
  <Override PartName="/ppt/charts/chart49.xml" ContentType="application/vnd.openxmlformats-officedocument.drawingml.chart+xml"/>
  <Override PartName="/ppt/charts/chart50.xml" ContentType="application/vnd.openxmlformats-officedocument.drawingml.chart+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54" r:id="rId3"/>
  </p:sldMasterIdLst>
  <p:notesMasterIdLst>
    <p:notesMasterId r:id="rId80"/>
  </p:notesMasterIdLst>
  <p:handoutMasterIdLst>
    <p:handoutMasterId r:id="rId81"/>
  </p:handoutMasterIdLst>
  <p:sldIdLst>
    <p:sldId id="256" r:id="rId4"/>
    <p:sldId id="257" r:id="rId5"/>
    <p:sldId id="258" r:id="rId6"/>
    <p:sldId id="259" r:id="rId7"/>
    <p:sldId id="260" r:id="rId8"/>
    <p:sldId id="262" r:id="rId9"/>
    <p:sldId id="270" r:id="rId10"/>
    <p:sldId id="263" r:id="rId11"/>
    <p:sldId id="264" r:id="rId12"/>
    <p:sldId id="271" r:id="rId13"/>
    <p:sldId id="272" r:id="rId14"/>
    <p:sldId id="273" r:id="rId15"/>
    <p:sldId id="274" r:id="rId16"/>
    <p:sldId id="275" r:id="rId17"/>
    <p:sldId id="277" r:id="rId18"/>
    <p:sldId id="281" r:id="rId19"/>
    <p:sldId id="310" r:id="rId20"/>
    <p:sldId id="311" r:id="rId21"/>
    <p:sldId id="312" r:id="rId22"/>
    <p:sldId id="313" r:id="rId23"/>
    <p:sldId id="282" r:id="rId24"/>
    <p:sldId id="283" r:id="rId25"/>
    <p:sldId id="284" r:id="rId26"/>
    <p:sldId id="286" r:id="rId27"/>
    <p:sldId id="287" r:id="rId28"/>
    <p:sldId id="288" r:id="rId29"/>
    <p:sldId id="289" r:id="rId30"/>
    <p:sldId id="290" r:id="rId31"/>
    <p:sldId id="285" r:id="rId32"/>
    <p:sldId id="291" r:id="rId33"/>
    <p:sldId id="292" r:id="rId34"/>
    <p:sldId id="293" r:id="rId35"/>
    <p:sldId id="294" r:id="rId36"/>
    <p:sldId id="295" r:id="rId37"/>
    <p:sldId id="296" r:id="rId38"/>
    <p:sldId id="297" r:id="rId39"/>
    <p:sldId id="298" r:id="rId40"/>
    <p:sldId id="299" r:id="rId41"/>
    <p:sldId id="300" r:id="rId42"/>
    <p:sldId id="301" r:id="rId43"/>
    <p:sldId id="308" r:id="rId44"/>
    <p:sldId id="315" r:id="rId45"/>
    <p:sldId id="317" r:id="rId46"/>
    <p:sldId id="318" r:id="rId47"/>
    <p:sldId id="319" r:id="rId48"/>
    <p:sldId id="320" r:id="rId49"/>
    <p:sldId id="321" r:id="rId50"/>
    <p:sldId id="323" r:id="rId51"/>
    <p:sldId id="324" r:id="rId52"/>
    <p:sldId id="325" r:id="rId53"/>
    <p:sldId id="326" r:id="rId54"/>
    <p:sldId id="327" r:id="rId55"/>
    <p:sldId id="328" r:id="rId56"/>
    <p:sldId id="329" r:id="rId57"/>
    <p:sldId id="330" r:id="rId58"/>
    <p:sldId id="331" r:id="rId59"/>
    <p:sldId id="332" r:id="rId60"/>
    <p:sldId id="333" r:id="rId61"/>
    <p:sldId id="334" r:id="rId62"/>
    <p:sldId id="335" r:id="rId63"/>
    <p:sldId id="336" r:id="rId64"/>
    <p:sldId id="337" r:id="rId65"/>
    <p:sldId id="338" r:id="rId66"/>
    <p:sldId id="339" r:id="rId67"/>
    <p:sldId id="340" r:id="rId68"/>
    <p:sldId id="341" r:id="rId69"/>
    <p:sldId id="342" r:id="rId70"/>
    <p:sldId id="343" r:id="rId71"/>
    <p:sldId id="344" r:id="rId72"/>
    <p:sldId id="345" r:id="rId73"/>
    <p:sldId id="346" r:id="rId74"/>
    <p:sldId id="347" r:id="rId75"/>
    <p:sldId id="348" r:id="rId76"/>
    <p:sldId id="349" r:id="rId77"/>
    <p:sldId id="351" r:id="rId78"/>
    <p:sldId id="350" r:id="rId79"/>
  </p:sldIdLst>
  <p:sldSz cx="9144000" cy="5715000" type="screen16x1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CDDD"/>
    <a:srgbClr val="C3D69B"/>
    <a:srgbClr val="B3A2C7"/>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00" autoAdjust="0"/>
    <p:restoredTop sz="80995" autoAdjust="0"/>
  </p:normalViewPr>
  <p:slideViewPr>
    <p:cSldViewPr>
      <p:cViewPr>
        <p:scale>
          <a:sx n="100" d="100"/>
          <a:sy n="100" d="100"/>
        </p:scale>
        <p:origin x="1254" y="270"/>
      </p:cViewPr>
      <p:guideLst>
        <p:guide orient="horz" pos="180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6" d="100"/>
          <a:sy n="56" d="100"/>
        </p:scale>
        <p:origin x="-287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theme" Target="theme/theme1.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viewProps" Target="viewProps.xml"/><Relationship Id="rId88"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handoutMaster" Target="handoutMasters/handoutMaster1.xml"/><Relationship Id="rId86" Type="http://schemas.openxmlformats.org/officeDocument/2006/relationships/customXml" Target="../customXml/item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customXml" Target="../customXml/item2.xml"/><Relationship Id="rId61" Type="http://schemas.openxmlformats.org/officeDocument/2006/relationships/slide" Target="slides/slide58.xml"/><Relationship Id="rId8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Excel_Worksheet32.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Excel_Worksheet33.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Excel_Worksheet34.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Excel_Worksheet35.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Excel_Worksheet36.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Excel_Worksheet37.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Excel_Worksheet38.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Excel_Worksheet39.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Excel_Worksheet40.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Excel_Worksheet41.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Excel_Worksheet42.xlsx"/></Relationships>
</file>

<file path=ppt/charts/_rels/chart43.xml.rels><?xml version="1.0" encoding="UTF-8" standalone="yes"?>
<Relationships xmlns="http://schemas.openxmlformats.org/package/2006/relationships"><Relationship Id="rId1" Type="http://schemas.openxmlformats.org/officeDocument/2006/relationships/package" Target="../embeddings/Microsoft_Excel_Worksheet43.xlsx"/></Relationships>
</file>

<file path=ppt/charts/_rels/chart44.xml.rels><?xml version="1.0" encoding="UTF-8" standalone="yes"?>
<Relationships xmlns="http://schemas.openxmlformats.org/package/2006/relationships"><Relationship Id="rId1" Type="http://schemas.openxmlformats.org/officeDocument/2006/relationships/package" Target="../embeddings/Microsoft_Excel_Worksheet44.xlsx"/></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Excel_Worksheet45.xlsx"/></Relationships>
</file>

<file path=ppt/charts/_rels/chart46.xml.rels><?xml version="1.0" encoding="UTF-8" standalone="yes"?>
<Relationships xmlns="http://schemas.openxmlformats.org/package/2006/relationships"><Relationship Id="rId1" Type="http://schemas.openxmlformats.org/officeDocument/2006/relationships/package" Target="../embeddings/Microsoft_Excel_Worksheet46.xlsx"/></Relationships>
</file>

<file path=ppt/charts/_rels/chart47.xml.rels><?xml version="1.0" encoding="UTF-8" standalone="yes"?>
<Relationships xmlns="http://schemas.openxmlformats.org/package/2006/relationships"><Relationship Id="rId1" Type="http://schemas.openxmlformats.org/officeDocument/2006/relationships/package" Target="../embeddings/Microsoft_Excel_Worksheet47.xlsx"/></Relationships>
</file>

<file path=ppt/charts/_rels/chart48.xml.rels><?xml version="1.0" encoding="UTF-8" standalone="yes"?>
<Relationships xmlns="http://schemas.openxmlformats.org/package/2006/relationships"><Relationship Id="rId1" Type="http://schemas.openxmlformats.org/officeDocument/2006/relationships/package" Target="../embeddings/Microsoft_Excel_Worksheet48.xlsx"/></Relationships>
</file>

<file path=ppt/charts/_rels/chart49.xml.rels><?xml version="1.0" encoding="UTF-8" standalone="yes"?>
<Relationships xmlns="http://schemas.openxmlformats.org/package/2006/relationships"><Relationship Id="rId1" Type="http://schemas.openxmlformats.org/officeDocument/2006/relationships/package" Target="../embeddings/Microsoft_Excel_Worksheet49.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50.xml.rels><?xml version="1.0" encoding="UTF-8" standalone="yes"?>
<Relationships xmlns="http://schemas.openxmlformats.org/package/2006/relationships"><Relationship Id="rId1" Type="http://schemas.openxmlformats.org/officeDocument/2006/relationships/package" Target="../embeddings/Microsoft_Excel_Worksheet50.xlsx"/></Relationships>
</file>

<file path=ppt/charts/_rels/chart51.xml.rels><?xml version="1.0" encoding="UTF-8" standalone="yes"?>
<Relationships xmlns="http://schemas.openxmlformats.org/package/2006/relationships"><Relationship Id="rId1" Type="http://schemas.openxmlformats.org/officeDocument/2006/relationships/package" Target="../embeddings/Microsoft_Excel_Worksheet51.xlsx"/></Relationships>
</file>

<file path=ppt/charts/_rels/chart52.xml.rels><?xml version="1.0" encoding="UTF-8" standalone="yes"?>
<Relationships xmlns="http://schemas.openxmlformats.org/package/2006/relationships"><Relationship Id="rId1" Type="http://schemas.openxmlformats.org/officeDocument/2006/relationships/package" Target="../embeddings/Microsoft_Excel_Worksheet52.xlsx"/></Relationships>
</file>

<file path=ppt/charts/_rels/chart53.xml.rels><?xml version="1.0" encoding="UTF-8" standalone="yes"?>
<Relationships xmlns="http://schemas.openxmlformats.org/package/2006/relationships"><Relationship Id="rId1" Type="http://schemas.openxmlformats.org/officeDocument/2006/relationships/package" Target="../embeddings/Microsoft_Excel_Worksheet53.xlsx"/></Relationships>
</file>

<file path=ppt/charts/_rels/chart54.xml.rels><?xml version="1.0" encoding="UTF-8" standalone="yes"?>
<Relationships xmlns="http://schemas.openxmlformats.org/package/2006/relationships"><Relationship Id="rId1" Type="http://schemas.openxmlformats.org/officeDocument/2006/relationships/package" Target="../embeddings/Microsoft_Excel_Worksheet54.xlsx"/></Relationships>
</file>

<file path=ppt/charts/_rels/chart55.xml.rels><?xml version="1.0" encoding="UTF-8" standalone="yes"?>
<Relationships xmlns="http://schemas.openxmlformats.org/package/2006/relationships"><Relationship Id="rId1" Type="http://schemas.openxmlformats.org/officeDocument/2006/relationships/package" Target="../embeddings/Microsoft_Excel_Worksheet55.xlsx"/></Relationships>
</file>

<file path=ppt/charts/_rels/chart56.xml.rels><?xml version="1.0" encoding="UTF-8" standalone="yes"?>
<Relationships xmlns="http://schemas.openxmlformats.org/package/2006/relationships"><Relationship Id="rId1" Type="http://schemas.openxmlformats.org/officeDocument/2006/relationships/package" Target="../embeddings/Microsoft_Excel_Worksheet56.xlsx"/></Relationships>
</file>

<file path=ppt/charts/_rels/chart57.xml.rels><?xml version="1.0" encoding="UTF-8" standalone="yes"?>
<Relationships xmlns="http://schemas.openxmlformats.org/package/2006/relationships"><Relationship Id="rId1" Type="http://schemas.openxmlformats.org/officeDocument/2006/relationships/package" Target="../embeddings/Microsoft_Excel_Worksheet57.xlsx"/></Relationships>
</file>

<file path=ppt/charts/_rels/chart58.xml.rels><?xml version="1.0" encoding="UTF-8" standalone="yes"?>
<Relationships xmlns="http://schemas.openxmlformats.org/package/2006/relationships"><Relationship Id="rId1" Type="http://schemas.openxmlformats.org/officeDocument/2006/relationships/package" Target="../embeddings/Microsoft_Excel_Worksheet58.xlsx"/></Relationships>
</file>

<file path=ppt/charts/_rels/chart59.xml.rels><?xml version="1.0" encoding="UTF-8" standalone="yes"?>
<Relationships xmlns="http://schemas.openxmlformats.org/package/2006/relationships"><Relationship Id="rId1" Type="http://schemas.openxmlformats.org/officeDocument/2006/relationships/package" Target="../embeddings/Microsoft_Excel_Worksheet59.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60.xml.rels><?xml version="1.0" encoding="UTF-8" standalone="yes"?>
<Relationships xmlns="http://schemas.openxmlformats.org/package/2006/relationships"><Relationship Id="rId1" Type="http://schemas.openxmlformats.org/officeDocument/2006/relationships/package" Target="../embeddings/Microsoft_Excel_Worksheet60.xlsx"/></Relationships>
</file>

<file path=ppt/charts/_rels/chart61.xml.rels><?xml version="1.0" encoding="UTF-8" standalone="yes"?>
<Relationships xmlns="http://schemas.openxmlformats.org/package/2006/relationships"><Relationship Id="rId1" Type="http://schemas.openxmlformats.org/officeDocument/2006/relationships/package" Target="../embeddings/Microsoft_Excel_Worksheet61.xlsx"/></Relationships>
</file>

<file path=ppt/charts/_rels/chart62.xml.rels><?xml version="1.0" encoding="UTF-8" standalone="yes"?>
<Relationships xmlns="http://schemas.openxmlformats.org/package/2006/relationships"><Relationship Id="rId1" Type="http://schemas.openxmlformats.org/officeDocument/2006/relationships/package" Target="../embeddings/Microsoft_Excel_Worksheet62.xlsx"/></Relationships>
</file>

<file path=ppt/charts/_rels/chart63.xml.rels><?xml version="1.0" encoding="UTF-8" standalone="yes"?>
<Relationships xmlns="http://schemas.openxmlformats.org/package/2006/relationships"><Relationship Id="rId1" Type="http://schemas.openxmlformats.org/officeDocument/2006/relationships/package" Target="../embeddings/Microsoft_Excel_Worksheet63.xlsx"/></Relationships>
</file>

<file path=ppt/charts/_rels/chart64.xml.rels><?xml version="1.0" encoding="UTF-8" standalone="yes"?>
<Relationships xmlns="http://schemas.openxmlformats.org/package/2006/relationships"><Relationship Id="rId1" Type="http://schemas.openxmlformats.org/officeDocument/2006/relationships/package" Target="../embeddings/Microsoft_Excel_Worksheet64.xlsx"/></Relationships>
</file>

<file path=ppt/charts/_rels/chart65.xml.rels><?xml version="1.0" encoding="UTF-8" standalone="yes"?>
<Relationships xmlns="http://schemas.openxmlformats.org/package/2006/relationships"><Relationship Id="rId1" Type="http://schemas.openxmlformats.org/officeDocument/2006/relationships/package" Target="../embeddings/Microsoft_Excel_Worksheet65.xlsx"/></Relationships>
</file>

<file path=ppt/charts/_rels/chart66.xml.rels><?xml version="1.0" encoding="UTF-8" standalone="yes"?>
<Relationships xmlns="http://schemas.openxmlformats.org/package/2006/relationships"><Relationship Id="rId1" Type="http://schemas.openxmlformats.org/officeDocument/2006/relationships/package" Target="../embeddings/Microsoft_Excel_Worksheet66.xlsx"/></Relationships>
</file>

<file path=ppt/charts/_rels/chart67.xml.rels><?xml version="1.0" encoding="UTF-8" standalone="yes"?>
<Relationships xmlns="http://schemas.openxmlformats.org/package/2006/relationships"><Relationship Id="rId1" Type="http://schemas.openxmlformats.org/officeDocument/2006/relationships/package" Target="../embeddings/Microsoft_Excel_Worksheet67.xlsx"/></Relationships>
</file>

<file path=ppt/charts/_rels/chart68.xml.rels><?xml version="1.0" encoding="UTF-8" standalone="yes"?>
<Relationships xmlns="http://schemas.openxmlformats.org/package/2006/relationships"><Relationship Id="rId1" Type="http://schemas.openxmlformats.org/officeDocument/2006/relationships/package" Target="../embeddings/Microsoft_Excel_Worksheet68.xlsx"/></Relationships>
</file>

<file path=ppt/charts/_rels/chart69.xml.rels><?xml version="1.0" encoding="UTF-8" standalone="yes"?>
<Relationships xmlns="http://schemas.openxmlformats.org/package/2006/relationships"><Relationship Id="rId1" Type="http://schemas.openxmlformats.org/officeDocument/2006/relationships/package" Target="../embeddings/Microsoft_Excel_Worksheet69.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70.xml.rels><?xml version="1.0" encoding="UTF-8" standalone="yes"?>
<Relationships xmlns="http://schemas.openxmlformats.org/package/2006/relationships"><Relationship Id="rId1" Type="http://schemas.openxmlformats.org/officeDocument/2006/relationships/package" Target="../embeddings/Microsoft_Excel_Worksheet70.xlsx"/></Relationships>
</file>

<file path=ppt/charts/_rels/chart71.xml.rels><?xml version="1.0" encoding="UTF-8" standalone="yes"?>
<Relationships xmlns="http://schemas.openxmlformats.org/package/2006/relationships"><Relationship Id="rId1" Type="http://schemas.openxmlformats.org/officeDocument/2006/relationships/package" Target="../embeddings/Microsoft_Excel_Worksheet71.xlsx"/></Relationships>
</file>

<file path=ppt/charts/_rels/chart72.xml.rels><?xml version="1.0" encoding="UTF-8" standalone="yes"?>
<Relationships xmlns="http://schemas.openxmlformats.org/package/2006/relationships"><Relationship Id="rId1" Type="http://schemas.openxmlformats.org/officeDocument/2006/relationships/package" Target="../embeddings/Microsoft_Excel_Worksheet72.xlsx"/></Relationships>
</file>

<file path=ppt/charts/_rels/chart73.xml.rels><?xml version="1.0" encoding="UTF-8" standalone="yes"?>
<Relationships xmlns="http://schemas.openxmlformats.org/package/2006/relationships"><Relationship Id="rId1" Type="http://schemas.openxmlformats.org/officeDocument/2006/relationships/package" Target="../embeddings/Microsoft_Excel_Worksheet73.xlsx"/></Relationships>
</file>

<file path=ppt/charts/_rels/chart74.xml.rels><?xml version="1.0" encoding="UTF-8" standalone="yes"?>
<Relationships xmlns="http://schemas.openxmlformats.org/package/2006/relationships"><Relationship Id="rId1" Type="http://schemas.openxmlformats.org/officeDocument/2006/relationships/package" Target="../embeddings/Microsoft_Excel_Worksheet74.xlsx"/></Relationships>
</file>

<file path=ppt/charts/_rels/chart75.xml.rels><?xml version="1.0" encoding="UTF-8" standalone="yes"?>
<Relationships xmlns="http://schemas.openxmlformats.org/package/2006/relationships"><Relationship Id="rId1" Type="http://schemas.openxmlformats.org/officeDocument/2006/relationships/package" Target="../embeddings/Microsoft_Excel_Worksheet75.xlsx"/></Relationships>
</file>

<file path=ppt/charts/_rels/chart76.xml.rels><?xml version="1.0" encoding="UTF-8" standalone="yes"?>
<Relationships xmlns="http://schemas.openxmlformats.org/package/2006/relationships"><Relationship Id="rId1" Type="http://schemas.openxmlformats.org/officeDocument/2006/relationships/package" Target="../embeddings/Microsoft_Excel_Worksheet76.xlsx"/></Relationships>
</file>

<file path=ppt/charts/_rels/chart77.xml.rels><?xml version="1.0" encoding="UTF-8" standalone="yes"?>
<Relationships xmlns="http://schemas.openxmlformats.org/package/2006/relationships"><Relationship Id="rId1" Type="http://schemas.openxmlformats.org/officeDocument/2006/relationships/package" Target="../embeddings/Microsoft_Excel_Worksheet77.xlsx"/></Relationships>
</file>

<file path=ppt/charts/_rels/chart78.xml.rels><?xml version="1.0" encoding="UTF-8" standalone="yes"?>
<Relationships xmlns="http://schemas.openxmlformats.org/package/2006/relationships"><Relationship Id="rId1" Type="http://schemas.openxmlformats.org/officeDocument/2006/relationships/package" Target="../embeddings/Microsoft_Excel_Worksheet78.xlsx"/></Relationships>
</file>

<file path=ppt/charts/_rels/chart79.xml.rels><?xml version="1.0" encoding="UTF-8" standalone="yes"?>
<Relationships xmlns="http://schemas.openxmlformats.org/package/2006/relationships"><Relationship Id="rId1" Type="http://schemas.openxmlformats.org/officeDocument/2006/relationships/package" Target="../embeddings/Microsoft_Excel_Worksheet79.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80.xml.rels><?xml version="1.0" encoding="UTF-8" standalone="yes"?>
<Relationships xmlns="http://schemas.openxmlformats.org/package/2006/relationships"><Relationship Id="rId1" Type="http://schemas.openxmlformats.org/officeDocument/2006/relationships/package" Target="../embeddings/Microsoft_Excel_Worksheet80.xlsx"/></Relationships>
</file>

<file path=ppt/charts/_rels/chart81.xml.rels><?xml version="1.0" encoding="UTF-8" standalone="yes"?>
<Relationships xmlns="http://schemas.openxmlformats.org/package/2006/relationships"><Relationship Id="rId1" Type="http://schemas.openxmlformats.org/officeDocument/2006/relationships/package" Target="../embeddings/Microsoft_Excel_Worksheet81.xlsx"/></Relationships>
</file>

<file path=ppt/charts/_rels/chart82.xml.rels><?xml version="1.0" encoding="UTF-8" standalone="yes"?>
<Relationships xmlns="http://schemas.openxmlformats.org/package/2006/relationships"><Relationship Id="rId1" Type="http://schemas.openxmlformats.org/officeDocument/2006/relationships/package" Target="../embeddings/Microsoft_Excel_Worksheet82.xlsx"/></Relationships>
</file>

<file path=ppt/charts/_rels/chart83.xml.rels><?xml version="1.0" encoding="UTF-8" standalone="yes"?>
<Relationships xmlns="http://schemas.openxmlformats.org/package/2006/relationships"><Relationship Id="rId1" Type="http://schemas.openxmlformats.org/officeDocument/2006/relationships/package" Target="../embeddings/Microsoft_Excel_Worksheet83.xlsx"/></Relationships>
</file>

<file path=ppt/charts/_rels/chart84.xml.rels><?xml version="1.0" encoding="UTF-8" standalone="yes"?>
<Relationships xmlns="http://schemas.openxmlformats.org/package/2006/relationships"><Relationship Id="rId1" Type="http://schemas.openxmlformats.org/officeDocument/2006/relationships/package" Target="../embeddings/Microsoft_Excel_Worksheet84.xlsx"/></Relationships>
</file>

<file path=ppt/charts/_rels/chart85.xml.rels><?xml version="1.0" encoding="UTF-8" standalone="yes"?>
<Relationships xmlns="http://schemas.openxmlformats.org/package/2006/relationships"><Relationship Id="rId1" Type="http://schemas.openxmlformats.org/officeDocument/2006/relationships/package" Target="../embeddings/Microsoft_Excel_Worksheet85.xlsx"/></Relationships>
</file>

<file path=ppt/charts/_rels/chart86.xml.rels><?xml version="1.0" encoding="UTF-8" standalone="yes"?>
<Relationships xmlns="http://schemas.openxmlformats.org/package/2006/relationships"><Relationship Id="rId1" Type="http://schemas.openxmlformats.org/officeDocument/2006/relationships/package" Target="../embeddings/Microsoft_Excel_Worksheet86.xlsx"/></Relationships>
</file>

<file path=ppt/charts/_rels/chart87.xml.rels><?xml version="1.0" encoding="UTF-8" standalone="yes"?>
<Relationships xmlns="http://schemas.openxmlformats.org/package/2006/relationships"><Relationship Id="rId1" Type="http://schemas.openxmlformats.org/officeDocument/2006/relationships/package" Target="../embeddings/Microsoft_Excel_Worksheet87.xlsx"/></Relationships>
</file>

<file path=ppt/charts/_rels/chart88.xml.rels><?xml version="1.0" encoding="UTF-8" standalone="yes"?>
<Relationships xmlns="http://schemas.openxmlformats.org/package/2006/relationships"><Relationship Id="rId1" Type="http://schemas.openxmlformats.org/officeDocument/2006/relationships/package" Target="../embeddings/Microsoft_Excel_Worksheet88.xlsx"/></Relationships>
</file>

<file path=ppt/charts/_rels/chart89.xml.rels><?xml version="1.0" encoding="UTF-8" standalone="yes"?>
<Relationships xmlns="http://schemas.openxmlformats.org/package/2006/relationships"><Relationship Id="rId1" Type="http://schemas.openxmlformats.org/officeDocument/2006/relationships/package" Target="../embeddings/Microsoft_Excel_Worksheet89.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Hoja1!$A$2:$A$6</c:f>
              <c:strCache>
                <c:ptCount val="5"/>
                <c:pt idx="0">
                  <c:v>16 a 18 años</c:v>
                </c:pt>
                <c:pt idx="1">
                  <c:v>19 a 24 años</c:v>
                </c:pt>
                <c:pt idx="2">
                  <c:v>25 a 39 años</c:v>
                </c:pt>
                <c:pt idx="3">
                  <c:v>40 a 55 años</c:v>
                </c:pt>
                <c:pt idx="4">
                  <c:v>56 a 70 años</c:v>
                </c:pt>
              </c:strCache>
            </c:strRef>
          </c:cat>
          <c:val>
            <c:numRef>
              <c:f>Hoja1!$B$2:$B$6</c:f>
              <c:numCache>
                <c:formatCode>###0.0%</c:formatCode>
                <c:ptCount val="5"/>
                <c:pt idx="0">
                  <c:v>8.1803875569521456E-2</c:v>
                </c:pt>
                <c:pt idx="1">
                  <c:v>0.16865912753028206</c:v>
                </c:pt>
                <c:pt idx="2">
                  <c:v>0.31498126397590459</c:v>
                </c:pt>
                <c:pt idx="3">
                  <c:v>0.27895518563321864</c:v>
                </c:pt>
                <c:pt idx="4">
                  <c:v>0.15560054729107292</c:v>
                </c:pt>
              </c:numCache>
            </c:numRef>
          </c:val>
        </c:ser>
        <c:dLbls>
          <c:showLegendKey val="0"/>
          <c:showVal val="0"/>
          <c:showCatName val="0"/>
          <c:showSerName val="0"/>
          <c:showPercent val="0"/>
          <c:showBubbleSize val="0"/>
        </c:dLbls>
        <c:gapWidth val="10"/>
        <c:axId val="18319440"/>
        <c:axId val="219141992"/>
      </c:barChart>
      <c:catAx>
        <c:axId val="18319440"/>
        <c:scaling>
          <c:orientation val="maxMin"/>
        </c:scaling>
        <c:delete val="0"/>
        <c:axPos val="l"/>
        <c:numFmt formatCode="General" sourceLinked="0"/>
        <c:majorTickMark val="out"/>
        <c:minorTickMark val="none"/>
        <c:tickLblPos val="nextTo"/>
        <c:crossAx val="219141992"/>
        <c:crosses val="autoZero"/>
        <c:auto val="1"/>
        <c:lblAlgn val="ctr"/>
        <c:lblOffset val="100"/>
        <c:noMultiLvlLbl val="0"/>
      </c:catAx>
      <c:valAx>
        <c:axId val="219141992"/>
        <c:scaling>
          <c:orientation val="minMax"/>
        </c:scaling>
        <c:delete val="1"/>
        <c:axPos val="t"/>
        <c:numFmt formatCode="###0.0%" sourceLinked="1"/>
        <c:majorTickMark val="out"/>
        <c:minorTickMark val="none"/>
        <c:tickLblPos val="nextTo"/>
        <c:crossAx val="18319440"/>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211261410545244"/>
          <c:y val="0"/>
          <c:w val="0.83473234706701749"/>
          <c:h val="1"/>
        </c:manualLayout>
      </c:layout>
      <c:barChart>
        <c:barDir val="bar"/>
        <c:grouping val="percentStacked"/>
        <c:varyColors val="0"/>
        <c:ser>
          <c:idx val="0"/>
          <c:order val="0"/>
          <c:spPr>
            <a:solidFill>
              <a:schemeClr val="accent3">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Hoja1!$A$2:$A$6</c:f>
              <c:numCache>
                <c:formatCode>General</c:formatCode>
                <c:ptCount val="5"/>
              </c:numCache>
            </c:numRef>
          </c:cat>
          <c:val>
            <c:numRef>
              <c:f>Hoja1!$B$2:$B$6</c:f>
              <c:numCache>
                <c:formatCode>###0.0%</c:formatCode>
                <c:ptCount val="5"/>
                <c:pt idx="0">
                  <c:v>0.13397359732386394</c:v>
                </c:pt>
                <c:pt idx="1">
                  <c:v>0.17142974789247589</c:v>
                </c:pt>
                <c:pt idx="2">
                  <c:v>0.78912386726535066</c:v>
                </c:pt>
                <c:pt idx="3">
                  <c:v>0.83485999739622319</c:v>
                </c:pt>
                <c:pt idx="4">
                  <c:v>0.61921395182620997</c:v>
                </c:pt>
              </c:numCache>
            </c:numRef>
          </c:val>
        </c:ser>
        <c:ser>
          <c:idx val="1"/>
          <c:order val="1"/>
          <c:spPr>
            <a:solidFill>
              <a:schemeClr val="accent5">
                <a:lumMod val="60000"/>
                <a:lumOff val="40000"/>
              </a:schemeClr>
            </a:solidFill>
          </c:spPr>
          <c:invertIfNegative val="0"/>
          <c:dLbls>
            <c:dLbl>
              <c:idx val="0"/>
              <c:layout>
                <c:manualLayout>
                  <c:x val="-6.1172950381030416E-3"/>
                  <c:y val="-4.077123891158011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6.1172950381030416E-3"/>
                  <c:y val="6.671657276440382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6.671657276440382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3.7064762646891014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Hoja1!$A$2:$A$6</c:f>
              <c:numCache>
                <c:formatCode>General</c:formatCode>
                <c:ptCount val="5"/>
              </c:numCache>
            </c:numRef>
          </c:cat>
          <c:val>
            <c:numRef>
              <c:f>Hoja1!$C$2:$C$6</c:f>
              <c:numCache>
                <c:formatCode>###0.0%</c:formatCode>
                <c:ptCount val="5"/>
                <c:pt idx="0">
                  <c:v>1.1489957608742701E-2</c:v>
                </c:pt>
                <c:pt idx="1">
                  <c:v>0.12610382747911669</c:v>
                </c:pt>
                <c:pt idx="2">
                  <c:v>3.9129806552353298E-2</c:v>
                </c:pt>
                <c:pt idx="3">
                  <c:v>6.1273065235043715E-2</c:v>
                </c:pt>
                <c:pt idx="4">
                  <c:v>0.14964302740321897</c:v>
                </c:pt>
              </c:numCache>
            </c:numRef>
          </c:val>
        </c:ser>
        <c:ser>
          <c:idx val="2"/>
          <c:order val="2"/>
          <c:spPr>
            <a:solidFill>
              <a:schemeClr val="accent4">
                <a:lumMod val="60000"/>
                <a:lumOff val="40000"/>
              </a:schemeClr>
            </a:solidFill>
          </c:spPr>
          <c:invertIfNegative val="0"/>
          <c:dLbls>
            <c:dLbl>
              <c:idx val="0"/>
              <c:layout>
                <c:manualLayout>
                  <c:x val="1.5293237595257603E-2"/>
                  <c:y val="4.077123891158011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3.0586475190515208E-3"/>
                  <c:y val="-5.559714397033651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1.2234590076206083E-2"/>
                  <c:y val="7.4129525293782023E-3"/>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Hoja1!$A$2:$A$6</c:f>
              <c:numCache>
                <c:formatCode>General</c:formatCode>
                <c:ptCount val="5"/>
              </c:numCache>
            </c:numRef>
          </c:cat>
          <c:val>
            <c:numRef>
              <c:f>Hoja1!$D$2:$D$6</c:f>
              <c:numCache>
                <c:formatCode>###0.0%</c:formatCode>
                <c:ptCount val="5"/>
                <c:pt idx="0" formatCode="####.0%">
                  <c:v>6.0491644400993538E-3</c:v>
                </c:pt>
                <c:pt idx="1">
                  <c:v>0.10986170669364573</c:v>
                </c:pt>
                <c:pt idx="2">
                  <c:v>1.3535234840397063E-2</c:v>
                </c:pt>
                <c:pt idx="3" formatCode="####.0%">
                  <c:v>4.0969254767087094E-3</c:v>
                </c:pt>
                <c:pt idx="4">
                  <c:v>7.1525909917942221E-2</c:v>
                </c:pt>
              </c:numCache>
            </c:numRef>
          </c:val>
        </c:ser>
        <c:ser>
          <c:idx val="3"/>
          <c:order val="3"/>
          <c:spPr>
            <a:solidFill>
              <a:schemeClr val="tx2">
                <a:lumMod val="40000"/>
                <a:lumOff val="60000"/>
              </a:schemeClr>
            </a:solidFill>
          </c:spPr>
          <c:invertIfNegative val="0"/>
          <c:dLbls>
            <c:dLbl>
              <c:idx val="2"/>
              <c:layout>
                <c:manualLayout>
                  <c:x val="-6.1172950381029288E-3"/>
                  <c:y val="-5.559714397033651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6.1172950381029288E-3"/>
                  <c:y val="-4.0771238911580111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Hoja1!$A$2:$A$6</c:f>
              <c:numCache>
                <c:formatCode>General</c:formatCode>
                <c:ptCount val="5"/>
              </c:numCache>
            </c:numRef>
          </c:cat>
          <c:val>
            <c:numRef>
              <c:f>Hoja1!$E$2:$E$6</c:f>
              <c:numCache>
                <c:formatCode>###0.0%</c:formatCode>
                <c:ptCount val="5"/>
                <c:pt idx="0">
                  <c:v>0.7971381663033279</c:v>
                </c:pt>
                <c:pt idx="1">
                  <c:v>0.53218015509232819</c:v>
                </c:pt>
                <c:pt idx="2">
                  <c:v>8.470668980173833E-2</c:v>
                </c:pt>
                <c:pt idx="3">
                  <c:v>2.5780687917657207E-2</c:v>
                </c:pt>
                <c:pt idx="4">
                  <c:v>0.12948578979796474</c:v>
                </c:pt>
              </c:numCache>
            </c:numRef>
          </c:val>
        </c:ser>
        <c:ser>
          <c:idx val="4"/>
          <c:order val="4"/>
          <c:invertIfNegative val="0"/>
          <c:dLbls>
            <c:spPr>
              <a:noFill/>
              <a:ln>
                <a:noFill/>
              </a:ln>
              <a:effectLst/>
            </c:spPr>
            <c:dLblPos val="inBase"/>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Hoja1!$A$2:$A$6</c:f>
              <c:numCache>
                <c:formatCode>General</c:formatCode>
                <c:ptCount val="5"/>
              </c:numCache>
            </c:numRef>
          </c:cat>
          <c:val>
            <c:numRef>
              <c:f>Hoja1!$F$2:$F$6</c:f>
              <c:numCache>
                <c:formatCode>###0.0%</c:formatCode>
                <c:ptCount val="5"/>
                <c:pt idx="0">
                  <c:v>5.1349114323966404E-2</c:v>
                </c:pt>
                <c:pt idx="1">
                  <c:v>6.0424562842433846E-2</c:v>
                </c:pt>
                <c:pt idx="2">
                  <c:v>7.3504401540160358E-2</c:v>
                </c:pt>
                <c:pt idx="3">
                  <c:v>7.3989323974366958E-2</c:v>
                </c:pt>
                <c:pt idx="4">
                  <c:v>3.0131321054664432E-2</c:v>
                </c:pt>
              </c:numCache>
            </c:numRef>
          </c:val>
        </c:ser>
        <c:dLbls>
          <c:showLegendKey val="0"/>
          <c:showVal val="0"/>
          <c:showCatName val="0"/>
          <c:showSerName val="0"/>
          <c:showPercent val="0"/>
          <c:showBubbleSize val="0"/>
        </c:dLbls>
        <c:gapWidth val="30"/>
        <c:overlap val="100"/>
        <c:axId val="272119632"/>
        <c:axId val="272123552"/>
      </c:barChart>
      <c:catAx>
        <c:axId val="272119632"/>
        <c:scaling>
          <c:orientation val="maxMin"/>
        </c:scaling>
        <c:delete val="0"/>
        <c:axPos val="l"/>
        <c:numFmt formatCode="General" sourceLinked="1"/>
        <c:majorTickMark val="out"/>
        <c:minorTickMark val="none"/>
        <c:tickLblPos val="nextTo"/>
        <c:crossAx val="272123552"/>
        <c:crosses val="autoZero"/>
        <c:auto val="1"/>
        <c:lblAlgn val="ctr"/>
        <c:lblOffset val="100"/>
        <c:noMultiLvlLbl val="0"/>
      </c:catAx>
      <c:valAx>
        <c:axId val="272123552"/>
        <c:scaling>
          <c:orientation val="minMax"/>
        </c:scaling>
        <c:delete val="1"/>
        <c:axPos val="t"/>
        <c:numFmt formatCode="0%" sourceLinked="1"/>
        <c:majorTickMark val="out"/>
        <c:minorTickMark val="none"/>
        <c:tickLblPos val="nextTo"/>
        <c:crossAx val="272119632"/>
        <c:crosses val="autoZero"/>
        <c:crossBetween val="between"/>
      </c:valAx>
    </c:plotArea>
    <c:plotVisOnly val="1"/>
    <c:dispBlanksAs val="gap"/>
    <c:showDLblsOverMax val="0"/>
  </c:chart>
  <c:txPr>
    <a:bodyPr/>
    <a:lstStyle/>
    <a:p>
      <a:pPr>
        <a:defRPr sz="1100" b="1">
          <a:solidFill>
            <a:schemeClr val="tx2"/>
          </a:solidFill>
        </a:defRPr>
      </a:pPr>
      <a:endParaRPr lang="es-CO"/>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8523408135578147"/>
          <c:y val="0"/>
          <c:w val="0.6147659186442187"/>
          <c:h val="1"/>
        </c:manualLayout>
      </c:layout>
      <c:barChart>
        <c:barDir val="bar"/>
        <c:grouping val="percentStacked"/>
        <c:varyColors val="0"/>
        <c:ser>
          <c:idx val="0"/>
          <c:order val="0"/>
          <c:tx>
            <c:strRef>
              <c:f>Hoja1!$B$1</c:f>
              <c:strCache>
                <c:ptCount val="1"/>
                <c:pt idx="0">
                  <c:v>1. Muy Insatisfecho</c:v>
                </c:pt>
              </c:strCache>
            </c:strRef>
          </c:tx>
          <c:spPr>
            <a:solidFill>
              <a:schemeClr val="accent3">
                <a:lumMod val="60000"/>
                <a:lumOff val="40000"/>
              </a:schemeClr>
            </a:solidFill>
          </c:spPr>
          <c:invertIfNegative val="0"/>
          <c:dLbls>
            <c:dLbl>
              <c:idx val="0"/>
              <c:layout>
                <c:manualLayout>
                  <c:x val="8.2997314023931981E-3"/>
                  <c:y val="2.6636534918920429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1.0374664252991498E-2"/>
                  <c:y val="3.107624870227244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2.0749328505982995E-3"/>
                  <c:y val="1.331984046253281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delete val="1"/>
              <c:extLst>
                <c:ext xmlns:c15="http://schemas.microsoft.com/office/drawing/2012/chart" uri="{CE6537A1-D6FC-4f65-9D91-7224C49458BB}"/>
              </c:extLst>
            </c:dLbl>
            <c:dLbl>
              <c:idx val="4"/>
              <c:layout>
                <c:manualLayout>
                  <c:x val="0"/>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2.0749328505982995E-3"/>
                  <c:y val="1.3318092681341119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2.0749328505982995E-3"/>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2.0749328505982995E-3"/>
                  <c:y val="3.107554958979575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Hoja1!$B$2:$B$9</c:f>
              <c:numCache>
                <c:formatCode>###0.0%</c:formatCode>
                <c:ptCount val="8"/>
                <c:pt idx="0">
                  <c:v>1.1340241122482322E-2</c:v>
                </c:pt>
                <c:pt idx="1">
                  <c:v>1.7929068140617895E-2</c:v>
                </c:pt>
                <c:pt idx="2" formatCode="####.0%">
                  <c:v>4.4718147880782964E-3</c:v>
                </c:pt>
                <c:pt idx="3" formatCode="####.0%">
                  <c:v>2.3841812373617747E-3</c:v>
                </c:pt>
                <c:pt idx="4">
                  <c:v>1.3060243251668935E-2</c:v>
                </c:pt>
                <c:pt idx="5">
                  <c:v>1.900343457607816E-2</c:v>
                </c:pt>
                <c:pt idx="6" formatCode="####.0%">
                  <c:v>9.31839436712909E-3</c:v>
                </c:pt>
                <c:pt idx="7">
                  <c:v>5.7719661237625897E-2</c:v>
                </c:pt>
              </c:numCache>
            </c:numRef>
          </c:val>
        </c:ser>
        <c:ser>
          <c:idx val="1"/>
          <c:order val="1"/>
          <c:tx>
            <c:strRef>
              <c:f>Hoja1!$C$1</c:f>
              <c:strCache>
                <c:ptCount val="1"/>
                <c:pt idx="0">
                  <c:v>2</c:v>
                </c:pt>
              </c:strCache>
            </c:strRef>
          </c:tx>
          <c:spPr>
            <a:solidFill>
              <a:schemeClr val="accent5">
                <a:lumMod val="60000"/>
                <a:lumOff val="40000"/>
              </a:schemeClr>
            </a:solidFill>
          </c:spPr>
          <c:invertIfNegative val="0"/>
          <c:dLbls>
            <c:dLbl>
              <c:idx val="0"/>
              <c:layout>
                <c:manualLayout>
                  <c:x val="6.224798551794899E-3"/>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2.0749328505982995E-3"/>
                  <c:y val="-1.331809268134105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2.0749328505982995E-3"/>
                  <c:y val="-3.551421470443276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6.224798551794899E-3"/>
                  <c:y val="-3.55149138169093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0"/>
                  <c:y val="-1.775710735221636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0"/>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Hoja1!$C$2:$C$9</c:f>
              <c:numCache>
                <c:formatCode>###0.0%</c:formatCode>
                <c:ptCount val="8"/>
                <c:pt idx="0">
                  <c:v>3.2957220128159541E-2</c:v>
                </c:pt>
                <c:pt idx="1">
                  <c:v>9.4485317098469329E-2</c:v>
                </c:pt>
                <c:pt idx="2">
                  <c:v>3.664664630437138E-2</c:v>
                </c:pt>
                <c:pt idx="3">
                  <c:v>4.2230770151280031E-2</c:v>
                </c:pt>
                <c:pt idx="4">
                  <c:v>5.864383279454724E-2</c:v>
                </c:pt>
                <c:pt idx="5">
                  <c:v>4.2649349783259162E-2</c:v>
                </c:pt>
                <c:pt idx="6">
                  <c:v>2.7377123279687238E-2</c:v>
                </c:pt>
                <c:pt idx="7">
                  <c:v>3.2364330147942683E-2</c:v>
                </c:pt>
              </c:numCache>
            </c:numRef>
          </c:val>
        </c:ser>
        <c:ser>
          <c:idx val="2"/>
          <c:order val="2"/>
          <c:tx>
            <c:strRef>
              <c:f>Hoja1!$D$1</c:f>
              <c:strCache>
                <c:ptCount val="1"/>
                <c:pt idx="0">
                  <c:v>3</c:v>
                </c:pt>
              </c:strCache>
            </c:strRef>
          </c:tx>
          <c:spPr>
            <a:solidFill>
              <a:schemeClr val="accent4">
                <a:lumMod val="60000"/>
                <a:lumOff val="40000"/>
              </a:schemeClr>
            </a:solidFill>
          </c:spPr>
          <c:invertIfNegative val="0"/>
          <c:dLbls>
            <c:spPr>
              <a:noFill/>
              <a:ln>
                <a:noFill/>
              </a:ln>
              <a:effectLst/>
            </c:spPr>
            <c:txPr>
              <a:bodyPr/>
              <a:lstStyle/>
              <a:p>
                <a:pPr>
                  <a:defRPr sz="9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Hoja1!$D$2:$D$9</c:f>
              <c:numCache>
                <c:formatCode>###0.0%</c:formatCode>
                <c:ptCount val="8"/>
                <c:pt idx="0">
                  <c:v>0.19253957697182961</c:v>
                </c:pt>
                <c:pt idx="1">
                  <c:v>0.19889125049119474</c:v>
                </c:pt>
                <c:pt idx="2">
                  <c:v>0.2243150030754919</c:v>
                </c:pt>
                <c:pt idx="3">
                  <c:v>0.2030896794952998</c:v>
                </c:pt>
                <c:pt idx="4">
                  <c:v>0.16485862705969087</c:v>
                </c:pt>
                <c:pt idx="5">
                  <c:v>0.17324311699269132</c:v>
                </c:pt>
                <c:pt idx="6">
                  <c:v>0.18687134601215757</c:v>
                </c:pt>
                <c:pt idx="7">
                  <c:v>0.20349658604055654</c:v>
                </c:pt>
              </c:numCache>
            </c:numRef>
          </c:val>
        </c:ser>
        <c:ser>
          <c:idx val="3"/>
          <c:order val="3"/>
          <c:tx>
            <c:strRef>
              <c:f>Hoja1!$E$1</c:f>
              <c:strCache>
                <c:ptCount val="1"/>
                <c:pt idx="0">
                  <c:v>4</c:v>
                </c:pt>
              </c:strCache>
            </c:strRef>
          </c:tx>
          <c:spPr>
            <a:solidFill>
              <a:schemeClr val="tx2">
                <a:lumMod val="40000"/>
                <a:lumOff val="60000"/>
              </a:schemeClr>
            </a:solidFill>
          </c:spPr>
          <c:invertIfNegative val="0"/>
          <c:dLbls>
            <c:spPr>
              <a:noFill/>
              <a:ln>
                <a:noFill/>
              </a:ln>
              <a:effectLst/>
            </c:spPr>
            <c:txPr>
              <a:bodyPr/>
              <a:lstStyle/>
              <a:p>
                <a:pPr>
                  <a:defRPr sz="9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Hoja1!$E$2:$E$9</c:f>
              <c:numCache>
                <c:formatCode>###0.0%</c:formatCode>
                <c:ptCount val="8"/>
                <c:pt idx="0">
                  <c:v>0.41968476126610244</c:v>
                </c:pt>
                <c:pt idx="1">
                  <c:v>0.38089327787762967</c:v>
                </c:pt>
                <c:pt idx="2">
                  <c:v>0.386141767525016</c:v>
                </c:pt>
                <c:pt idx="3">
                  <c:v>0.44185726957852139</c:v>
                </c:pt>
                <c:pt idx="4">
                  <c:v>0.43028244605247595</c:v>
                </c:pt>
                <c:pt idx="5">
                  <c:v>0.45982859726682157</c:v>
                </c:pt>
                <c:pt idx="6">
                  <c:v>0.44999972626019002</c:v>
                </c:pt>
                <c:pt idx="7">
                  <c:v>0.41596852413438973</c:v>
                </c:pt>
              </c:numCache>
            </c:numRef>
          </c:val>
        </c:ser>
        <c:ser>
          <c:idx val="4"/>
          <c:order val="4"/>
          <c:tx>
            <c:strRef>
              <c:f>Hoja1!$F$1</c:f>
              <c:strCache>
                <c:ptCount val="1"/>
                <c:pt idx="0">
                  <c:v>5. Muy Satisfecho</c:v>
                </c:pt>
              </c:strCache>
            </c:strRef>
          </c:tx>
          <c:invertIfNegative val="0"/>
          <c:dLbls>
            <c:spPr>
              <a:noFill/>
              <a:ln>
                <a:noFill/>
              </a:ln>
              <a:effectLst/>
            </c:spPr>
            <c:txPr>
              <a:bodyPr/>
              <a:lstStyle/>
              <a:p>
                <a:pPr>
                  <a:defRPr sz="900">
                    <a:solidFill>
                      <a:schemeClr val="bg1"/>
                    </a:solidFill>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Hoja1!$F$2:$F$9</c:f>
              <c:numCache>
                <c:formatCode>###0.0%</c:formatCode>
                <c:ptCount val="8"/>
                <c:pt idx="0">
                  <c:v>0.33140946687456369</c:v>
                </c:pt>
                <c:pt idx="1">
                  <c:v>0.2957323527552258</c:v>
                </c:pt>
                <c:pt idx="2">
                  <c:v>0.33635603467017994</c:v>
                </c:pt>
                <c:pt idx="3">
                  <c:v>0.29836936590067437</c:v>
                </c:pt>
                <c:pt idx="4">
                  <c:v>0.33054852825329661</c:v>
                </c:pt>
                <c:pt idx="5">
                  <c:v>0.29320676774428728</c:v>
                </c:pt>
                <c:pt idx="6">
                  <c:v>0.31436467644397376</c:v>
                </c:pt>
                <c:pt idx="7">
                  <c:v>0.27838216480262273</c:v>
                </c:pt>
              </c:numCache>
            </c:numRef>
          </c:val>
        </c:ser>
        <c:dLbls>
          <c:showLegendKey val="0"/>
          <c:showVal val="0"/>
          <c:showCatName val="0"/>
          <c:showSerName val="0"/>
          <c:showPercent val="0"/>
          <c:showBubbleSize val="0"/>
        </c:dLbls>
        <c:gapWidth val="30"/>
        <c:overlap val="100"/>
        <c:axId val="272122376"/>
        <c:axId val="272123944"/>
      </c:barChart>
      <c:catAx>
        <c:axId val="272122376"/>
        <c:scaling>
          <c:orientation val="maxMin"/>
        </c:scaling>
        <c:delete val="0"/>
        <c:axPos val="l"/>
        <c:numFmt formatCode="General" sourceLinked="1"/>
        <c:majorTickMark val="out"/>
        <c:minorTickMark val="none"/>
        <c:tickLblPos val="nextTo"/>
        <c:txPr>
          <a:bodyPr/>
          <a:lstStyle/>
          <a:p>
            <a:pPr>
              <a:defRPr sz="900"/>
            </a:pPr>
            <a:endParaRPr lang="es-CO"/>
          </a:p>
        </c:txPr>
        <c:crossAx val="272123944"/>
        <c:crosses val="autoZero"/>
        <c:auto val="1"/>
        <c:lblAlgn val="ctr"/>
        <c:lblOffset val="100"/>
        <c:noMultiLvlLbl val="0"/>
      </c:catAx>
      <c:valAx>
        <c:axId val="272123944"/>
        <c:scaling>
          <c:orientation val="minMax"/>
        </c:scaling>
        <c:delete val="1"/>
        <c:axPos val="t"/>
        <c:numFmt formatCode="0%" sourceLinked="1"/>
        <c:majorTickMark val="out"/>
        <c:minorTickMark val="none"/>
        <c:tickLblPos val="nextTo"/>
        <c:crossAx val="272122376"/>
        <c:crosses val="autoZero"/>
        <c:crossBetween val="between"/>
      </c:valAx>
    </c:plotArea>
    <c:plotVisOnly val="1"/>
    <c:dispBlanksAs val="gap"/>
    <c:showDLblsOverMax val="0"/>
  </c:chart>
  <c:txPr>
    <a:bodyPr/>
    <a:lstStyle/>
    <a:p>
      <a:pPr>
        <a:defRPr sz="1000" b="0">
          <a:solidFill>
            <a:schemeClr val="tx2"/>
          </a:solidFill>
        </a:defRPr>
      </a:pPr>
      <a:endParaRPr lang="es-CO"/>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8523408135578147"/>
          <c:y val="0"/>
          <c:w val="0.6147659186442187"/>
          <c:h val="1"/>
        </c:manualLayout>
      </c:layout>
      <c:barChart>
        <c:barDir val="bar"/>
        <c:grouping val="percentStacked"/>
        <c:varyColors val="0"/>
        <c:ser>
          <c:idx val="0"/>
          <c:order val="0"/>
          <c:tx>
            <c:strRef>
              <c:f>Hoja1!$B$1</c:f>
              <c:strCache>
                <c:ptCount val="1"/>
                <c:pt idx="0">
                  <c:v>1. Muy Insatisfecho</c:v>
                </c:pt>
              </c:strCache>
            </c:strRef>
          </c:tx>
          <c:spPr>
            <a:solidFill>
              <a:schemeClr val="accent3">
                <a:lumMod val="60000"/>
                <a:lumOff val="40000"/>
              </a:schemeClr>
            </a:solidFill>
          </c:spPr>
          <c:invertIfNegative val="0"/>
          <c:dLbls>
            <c:dLbl>
              <c:idx val="0"/>
              <c:layout>
                <c:manualLayout>
                  <c:x val="-4.149865701196599E-3"/>
                  <c:y val="2.6636534918920433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6.224798551794899E-3"/>
                  <c:y val="1.331809268134103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2.0749328505982995E-3"/>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2.0749328505982995E-3"/>
                  <c:y val="1.331809268134103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2.0749328505982995E-3"/>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2.0749328505982995E-3"/>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9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Hoja1!$B$2:$B$9</c:f>
              <c:numCache>
                <c:formatCode>###0.0%</c:formatCode>
                <c:ptCount val="8"/>
                <c:pt idx="0">
                  <c:v>2.6635376168241128E-2</c:v>
                </c:pt>
                <c:pt idx="1">
                  <c:v>5.7701698738527908E-2</c:v>
                </c:pt>
                <c:pt idx="2" formatCode="####.0%">
                  <c:v>8.2280011974150396E-3</c:v>
                </c:pt>
                <c:pt idx="3" formatCode="####.0%">
                  <c:v>9.0039722894903577E-3</c:v>
                </c:pt>
                <c:pt idx="4" formatCode="####.0%">
                  <c:v>6.923952066063368E-3</c:v>
                </c:pt>
                <c:pt idx="5">
                  <c:v>2.0757798686568889E-2</c:v>
                </c:pt>
                <c:pt idx="6" formatCode="####.0%">
                  <c:v>4.1319509470190627E-3</c:v>
                </c:pt>
                <c:pt idx="7">
                  <c:v>3.1106791857112671E-2</c:v>
                </c:pt>
              </c:numCache>
            </c:numRef>
          </c:val>
        </c:ser>
        <c:ser>
          <c:idx val="1"/>
          <c:order val="1"/>
          <c:tx>
            <c:strRef>
              <c:f>Hoja1!$C$1</c:f>
              <c:strCache>
                <c:ptCount val="1"/>
                <c:pt idx="0">
                  <c:v>2</c:v>
                </c:pt>
              </c:strCache>
            </c:strRef>
          </c:tx>
          <c:spPr>
            <a:solidFill>
              <a:schemeClr val="accent5">
                <a:lumMod val="60000"/>
                <a:lumOff val="40000"/>
              </a:schemeClr>
            </a:solidFill>
          </c:spPr>
          <c:invertIfNegative val="0"/>
          <c:dLbls>
            <c:dLbl>
              <c:idx val="0"/>
              <c:layout>
                <c:manualLayout>
                  <c:x val="0"/>
                  <c:y val="-1.775745690845471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1.331809268134103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
                  <c:y val="-1.331809268134103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0"/>
                  <c:y val="-8.8787284542273578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0"/>
                  <c:y val="-1.775745690845471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4.149865701196599E-3"/>
                  <c:y val="-8.8787284542273578E-3"/>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9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Hoja1!$C$2:$C$9</c:f>
              <c:numCache>
                <c:formatCode>###0.0%</c:formatCode>
                <c:ptCount val="8"/>
                <c:pt idx="0">
                  <c:v>5.5669428321528491E-2</c:v>
                </c:pt>
                <c:pt idx="1">
                  <c:v>0.13103063240106777</c:v>
                </c:pt>
                <c:pt idx="2">
                  <c:v>6.5072463151860008E-2</c:v>
                </c:pt>
                <c:pt idx="3">
                  <c:v>4.4918623357739398E-2</c:v>
                </c:pt>
                <c:pt idx="4">
                  <c:v>7.2581857926800081E-2</c:v>
                </c:pt>
                <c:pt idx="5">
                  <c:v>4.6415569157477153E-2</c:v>
                </c:pt>
                <c:pt idx="6">
                  <c:v>5.8452002372698243E-2</c:v>
                </c:pt>
                <c:pt idx="7">
                  <c:v>7.6750884574893166E-2</c:v>
                </c:pt>
              </c:numCache>
            </c:numRef>
          </c:val>
        </c:ser>
        <c:ser>
          <c:idx val="2"/>
          <c:order val="2"/>
          <c:tx>
            <c:strRef>
              <c:f>Hoja1!$D$1</c:f>
              <c:strCache>
                <c:ptCount val="1"/>
                <c:pt idx="0">
                  <c:v>3</c:v>
                </c:pt>
              </c:strCache>
            </c:strRef>
          </c:tx>
          <c:spPr>
            <a:solidFill>
              <a:schemeClr val="accent4">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Hoja1!$D$2:$D$9</c:f>
              <c:numCache>
                <c:formatCode>###0.0%</c:formatCode>
                <c:ptCount val="8"/>
                <c:pt idx="0">
                  <c:v>0.20755425379368156</c:v>
                </c:pt>
                <c:pt idx="1">
                  <c:v>0.29540749020635976</c:v>
                </c:pt>
                <c:pt idx="2">
                  <c:v>0.19331902739398824</c:v>
                </c:pt>
                <c:pt idx="3">
                  <c:v>0.21714130017936004</c:v>
                </c:pt>
                <c:pt idx="4">
                  <c:v>0.18933089560983848</c:v>
                </c:pt>
                <c:pt idx="5">
                  <c:v>0.19540507164617185</c:v>
                </c:pt>
                <c:pt idx="6">
                  <c:v>0.20336744489833183</c:v>
                </c:pt>
                <c:pt idx="7">
                  <c:v>0.26089442577252453</c:v>
                </c:pt>
              </c:numCache>
            </c:numRef>
          </c:val>
        </c:ser>
        <c:ser>
          <c:idx val="3"/>
          <c:order val="3"/>
          <c:tx>
            <c:strRef>
              <c:f>Hoja1!$E$1</c:f>
              <c:strCache>
                <c:ptCount val="1"/>
                <c:pt idx="0">
                  <c:v>4</c:v>
                </c:pt>
              </c:strCache>
            </c:strRef>
          </c:tx>
          <c:spPr>
            <a:solidFill>
              <a:schemeClr val="tx2">
                <a:lumMod val="40000"/>
                <a:lumOff val="6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Hoja1!$E$2:$E$9</c:f>
              <c:numCache>
                <c:formatCode>###0.0%</c:formatCode>
                <c:ptCount val="8"/>
                <c:pt idx="0">
                  <c:v>0.47089115970761175</c:v>
                </c:pt>
                <c:pt idx="1">
                  <c:v>0.27786109875101067</c:v>
                </c:pt>
                <c:pt idx="2">
                  <c:v>0.43249320090616139</c:v>
                </c:pt>
                <c:pt idx="3">
                  <c:v>0.42250834424714534</c:v>
                </c:pt>
                <c:pt idx="4">
                  <c:v>0.43759965007020724</c:v>
                </c:pt>
                <c:pt idx="5">
                  <c:v>0.4716830883337913</c:v>
                </c:pt>
                <c:pt idx="6">
                  <c:v>0.47044531734131828</c:v>
                </c:pt>
                <c:pt idx="7">
                  <c:v>0.34826322400044374</c:v>
                </c:pt>
              </c:numCache>
            </c:numRef>
          </c:val>
        </c:ser>
        <c:ser>
          <c:idx val="4"/>
          <c:order val="4"/>
          <c:tx>
            <c:strRef>
              <c:f>Hoja1!$F$1</c:f>
              <c:strCache>
                <c:ptCount val="1"/>
                <c:pt idx="0">
                  <c:v>5. Muy Satisfecho</c:v>
                </c:pt>
              </c:strCache>
            </c:strRef>
          </c:tx>
          <c:invertIfNegative val="0"/>
          <c:dLbls>
            <c:spPr>
              <a:noFill/>
              <a:ln>
                <a:noFill/>
              </a:ln>
              <a:effectLst/>
            </c:spPr>
            <c:txPr>
              <a:bodyPr/>
              <a:lstStyle/>
              <a:p>
                <a:pPr>
                  <a:defRPr>
                    <a:solidFill>
                      <a:schemeClr val="bg1"/>
                    </a:solidFill>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Hoja1!$F$2:$F$9</c:f>
              <c:numCache>
                <c:formatCode>###0.0%</c:formatCode>
                <c:ptCount val="8"/>
                <c:pt idx="0">
                  <c:v>0.22704773323355745</c:v>
                </c:pt>
                <c:pt idx="1">
                  <c:v>0.23351902049300935</c:v>
                </c:pt>
                <c:pt idx="2">
                  <c:v>0.290241417640768</c:v>
                </c:pt>
                <c:pt idx="3">
                  <c:v>0.29422571115088525</c:v>
                </c:pt>
                <c:pt idx="4">
                  <c:v>0.28136159555171103</c:v>
                </c:pt>
                <c:pt idx="5">
                  <c:v>0.253536423400611</c:v>
                </c:pt>
                <c:pt idx="6">
                  <c:v>0.25140123566525274</c:v>
                </c:pt>
                <c:pt idx="7">
                  <c:v>0.27078262501964617</c:v>
                </c:pt>
              </c:numCache>
            </c:numRef>
          </c:val>
        </c:ser>
        <c:dLbls>
          <c:showLegendKey val="0"/>
          <c:showVal val="0"/>
          <c:showCatName val="0"/>
          <c:showSerName val="0"/>
          <c:showPercent val="0"/>
          <c:showBubbleSize val="0"/>
        </c:dLbls>
        <c:gapWidth val="30"/>
        <c:overlap val="100"/>
        <c:axId val="272116888"/>
        <c:axId val="272117280"/>
      </c:barChart>
      <c:catAx>
        <c:axId val="272116888"/>
        <c:scaling>
          <c:orientation val="maxMin"/>
        </c:scaling>
        <c:delete val="0"/>
        <c:axPos val="l"/>
        <c:numFmt formatCode="General" sourceLinked="1"/>
        <c:majorTickMark val="out"/>
        <c:minorTickMark val="none"/>
        <c:tickLblPos val="nextTo"/>
        <c:txPr>
          <a:bodyPr/>
          <a:lstStyle/>
          <a:p>
            <a:pPr>
              <a:defRPr sz="900"/>
            </a:pPr>
            <a:endParaRPr lang="es-CO"/>
          </a:p>
        </c:txPr>
        <c:crossAx val="272117280"/>
        <c:crosses val="autoZero"/>
        <c:auto val="1"/>
        <c:lblAlgn val="ctr"/>
        <c:lblOffset val="100"/>
        <c:noMultiLvlLbl val="0"/>
      </c:catAx>
      <c:valAx>
        <c:axId val="272117280"/>
        <c:scaling>
          <c:orientation val="minMax"/>
        </c:scaling>
        <c:delete val="1"/>
        <c:axPos val="t"/>
        <c:numFmt formatCode="0%" sourceLinked="1"/>
        <c:majorTickMark val="out"/>
        <c:minorTickMark val="none"/>
        <c:tickLblPos val="nextTo"/>
        <c:crossAx val="272116888"/>
        <c:crosses val="autoZero"/>
        <c:crossBetween val="between"/>
      </c:valAx>
    </c:plotArea>
    <c:plotVisOnly val="1"/>
    <c:dispBlanksAs val="gap"/>
    <c:showDLblsOverMax val="0"/>
  </c:chart>
  <c:txPr>
    <a:bodyPr/>
    <a:lstStyle/>
    <a:p>
      <a:pPr>
        <a:defRPr sz="1000" b="0">
          <a:solidFill>
            <a:schemeClr val="tx2"/>
          </a:solidFill>
        </a:defRPr>
      </a:pPr>
      <a:endParaRPr lang="es-CO"/>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8523408135578147"/>
          <c:y val="0"/>
          <c:w val="0.6147659186442187"/>
          <c:h val="1"/>
        </c:manualLayout>
      </c:layout>
      <c:barChart>
        <c:barDir val="bar"/>
        <c:grouping val="percentStacked"/>
        <c:varyColors val="0"/>
        <c:ser>
          <c:idx val="0"/>
          <c:order val="0"/>
          <c:tx>
            <c:strRef>
              <c:f>Hoja1!$B$1</c:f>
              <c:strCache>
                <c:ptCount val="1"/>
                <c:pt idx="0">
                  <c:v>1. Muy Insatisfecho</c:v>
                </c:pt>
              </c:strCache>
            </c:strRef>
          </c:tx>
          <c:spPr>
            <a:solidFill>
              <a:schemeClr val="accent3">
                <a:lumMod val="60000"/>
                <a:lumOff val="40000"/>
              </a:schemeClr>
            </a:solidFill>
          </c:spPr>
          <c:invertIfNegative val="0"/>
          <c:dLbls>
            <c:dLbl>
              <c:idx val="0"/>
              <c:layout>
                <c:manualLayout>
                  <c:x val="0"/>
                  <c:y val="3.1076248702272467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
                  <c:y val="2.663618536268205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3.1075899146034109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
                  <c:y val="3.10755495897957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0"/>
                  <c:y val="1.7757456908454799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0"/>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0"/>
                  <c:y val="8.8787284542273578E-3"/>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Hoja1!$B$2:$B$9</c:f>
              <c:numCache>
                <c:formatCode>###0.0%</c:formatCode>
                <c:ptCount val="8"/>
                <c:pt idx="0">
                  <c:v>1.5871123420562634E-2</c:v>
                </c:pt>
                <c:pt idx="1">
                  <c:v>3.8914222417698159E-2</c:v>
                </c:pt>
                <c:pt idx="2" formatCode="####.0%">
                  <c:v>7.4131783613180504E-3</c:v>
                </c:pt>
                <c:pt idx="3" formatCode="####.0%">
                  <c:v>1.411293847830481E-3</c:v>
                </c:pt>
                <c:pt idx="4">
                  <c:v>1.878338282294956E-2</c:v>
                </c:pt>
                <c:pt idx="5">
                  <c:v>1.9013491453981912E-2</c:v>
                </c:pt>
                <c:pt idx="6" formatCode="####.0%">
                  <c:v>5.6770861311153716E-3</c:v>
                </c:pt>
                <c:pt idx="7">
                  <c:v>1.8461990364263971E-2</c:v>
                </c:pt>
              </c:numCache>
            </c:numRef>
          </c:val>
        </c:ser>
        <c:ser>
          <c:idx val="1"/>
          <c:order val="1"/>
          <c:tx>
            <c:strRef>
              <c:f>Hoja1!$C$1</c:f>
              <c:strCache>
                <c:ptCount val="1"/>
                <c:pt idx="0">
                  <c:v>2</c:v>
                </c:pt>
              </c:strCache>
            </c:strRef>
          </c:tx>
          <c:spPr>
            <a:solidFill>
              <a:schemeClr val="accent5">
                <a:lumMod val="60000"/>
                <a:lumOff val="40000"/>
              </a:schemeClr>
            </a:solidFill>
          </c:spPr>
          <c:invertIfNegative val="0"/>
          <c:dLbls>
            <c:dLbl>
              <c:idx val="0"/>
              <c:layout>
                <c:manualLayout>
                  <c:x val="2.0749328505982995E-3"/>
                  <c:y val="-1.331809268134103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
                  <c:y val="-1.775745690845473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6.224798551794899E-3"/>
                  <c:y val="-1.775745690845471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8.2997314023931981E-3"/>
                  <c:y val="-3.1075200033557397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0"/>
                  <c:y val="-2.219682113556831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8.2997314023931981E-3"/>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8.2997314023931981E-3"/>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Hoja1!$C$2:$C$9</c:f>
              <c:numCache>
                <c:formatCode>###0.0%</c:formatCode>
                <c:ptCount val="8"/>
                <c:pt idx="0">
                  <c:v>2.5369392442979293E-2</c:v>
                </c:pt>
                <c:pt idx="1">
                  <c:v>5.088026593069328E-2</c:v>
                </c:pt>
                <c:pt idx="2">
                  <c:v>1.7511093336202592E-2</c:v>
                </c:pt>
                <c:pt idx="3">
                  <c:v>2.1681956064529929E-2</c:v>
                </c:pt>
                <c:pt idx="4">
                  <c:v>4.6613236962079314E-2</c:v>
                </c:pt>
                <c:pt idx="5">
                  <c:v>4.5844080015128436E-2</c:v>
                </c:pt>
                <c:pt idx="6">
                  <c:v>2.9118810006318E-2</c:v>
                </c:pt>
                <c:pt idx="7">
                  <c:v>4.7711667343171921E-2</c:v>
                </c:pt>
              </c:numCache>
            </c:numRef>
          </c:val>
        </c:ser>
        <c:ser>
          <c:idx val="2"/>
          <c:order val="2"/>
          <c:tx>
            <c:strRef>
              <c:f>Hoja1!$D$1</c:f>
              <c:strCache>
                <c:ptCount val="1"/>
                <c:pt idx="0">
                  <c:v>3</c:v>
                </c:pt>
              </c:strCache>
            </c:strRef>
          </c:tx>
          <c:spPr>
            <a:solidFill>
              <a:schemeClr val="accent4">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Hoja1!$D$2:$D$9</c:f>
              <c:numCache>
                <c:formatCode>###0.0%</c:formatCode>
                <c:ptCount val="8"/>
                <c:pt idx="0">
                  <c:v>0.21438472791837235</c:v>
                </c:pt>
                <c:pt idx="1">
                  <c:v>0.22549597669891169</c:v>
                </c:pt>
                <c:pt idx="2">
                  <c:v>0.25547961164518862</c:v>
                </c:pt>
                <c:pt idx="3">
                  <c:v>0.19128063938795481</c:v>
                </c:pt>
                <c:pt idx="4">
                  <c:v>0.20952394937413374</c:v>
                </c:pt>
                <c:pt idx="5">
                  <c:v>0.15395319593667758</c:v>
                </c:pt>
                <c:pt idx="6">
                  <c:v>0.20286077593159818</c:v>
                </c:pt>
                <c:pt idx="7">
                  <c:v>0.19913261242882249</c:v>
                </c:pt>
              </c:numCache>
            </c:numRef>
          </c:val>
        </c:ser>
        <c:ser>
          <c:idx val="3"/>
          <c:order val="3"/>
          <c:tx>
            <c:strRef>
              <c:f>Hoja1!$E$1</c:f>
              <c:strCache>
                <c:ptCount val="1"/>
                <c:pt idx="0">
                  <c:v>4</c:v>
                </c:pt>
              </c:strCache>
            </c:strRef>
          </c:tx>
          <c:spPr>
            <a:solidFill>
              <a:schemeClr val="tx2">
                <a:lumMod val="40000"/>
                <a:lumOff val="6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Hoja1!$E$2:$E$9</c:f>
              <c:numCache>
                <c:formatCode>###0.0%</c:formatCode>
                <c:ptCount val="8"/>
                <c:pt idx="0">
                  <c:v>0.41530096307003705</c:v>
                </c:pt>
                <c:pt idx="1">
                  <c:v>0.40255956092977274</c:v>
                </c:pt>
                <c:pt idx="2">
                  <c:v>0.38146070322767456</c:v>
                </c:pt>
                <c:pt idx="3">
                  <c:v>0.42328654554793516</c:v>
                </c:pt>
                <c:pt idx="4">
                  <c:v>0.43733203223528055</c:v>
                </c:pt>
                <c:pt idx="5">
                  <c:v>0.47482559077310116</c:v>
                </c:pt>
                <c:pt idx="6">
                  <c:v>0.41148460118103863</c:v>
                </c:pt>
                <c:pt idx="7">
                  <c:v>0.40088789002756053</c:v>
                </c:pt>
              </c:numCache>
            </c:numRef>
          </c:val>
        </c:ser>
        <c:ser>
          <c:idx val="4"/>
          <c:order val="4"/>
          <c:tx>
            <c:strRef>
              <c:f>Hoja1!$F$1</c:f>
              <c:strCache>
                <c:ptCount val="1"/>
                <c:pt idx="0">
                  <c:v>5. Muy Satisfecho</c:v>
                </c:pt>
              </c:strCache>
            </c:strRef>
          </c:tx>
          <c:invertIfNegative val="0"/>
          <c:dLbls>
            <c:spPr>
              <a:noFill/>
              <a:ln>
                <a:noFill/>
              </a:ln>
              <a:effectLst/>
            </c:spPr>
            <c:txPr>
              <a:bodyPr/>
              <a:lstStyle/>
              <a:p>
                <a:pPr>
                  <a:defRPr>
                    <a:solidFill>
                      <a:schemeClr val="bg1"/>
                    </a:solidFill>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Hoja1!$F$2:$F$9</c:f>
              <c:numCache>
                <c:formatCode>###0.0%</c:formatCode>
                <c:ptCount val="8"/>
                <c:pt idx="0">
                  <c:v>0.32907379314804858</c:v>
                </c:pt>
                <c:pt idx="1">
                  <c:v>0.28214997402292374</c:v>
                </c:pt>
                <c:pt idx="2">
                  <c:v>0.33813541342961584</c:v>
                </c:pt>
                <c:pt idx="3">
                  <c:v>0.36233956515174931</c:v>
                </c:pt>
                <c:pt idx="4">
                  <c:v>0.28774739860555654</c:v>
                </c:pt>
                <c:pt idx="5">
                  <c:v>0.30636364182111064</c:v>
                </c:pt>
                <c:pt idx="6">
                  <c:v>0.35085872674992957</c:v>
                </c:pt>
                <c:pt idx="7">
                  <c:v>0.33380583983618073</c:v>
                </c:pt>
              </c:numCache>
            </c:numRef>
          </c:val>
        </c:ser>
        <c:dLbls>
          <c:showLegendKey val="0"/>
          <c:showVal val="0"/>
          <c:showCatName val="0"/>
          <c:showSerName val="0"/>
          <c:showPercent val="0"/>
          <c:showBubbleSize val="0"/>
        </c:dLbls>
        <c:gapWidth val="30"/>
        <c:overlap val="100"/>
        <c:axId val="273344640"/>
        <c:axId val="273347776"/>
      </c:barChart>
      <c:catAx>
        <c:axId val="273344640"/>
        <c:scaling>
          <c:orientation val="maxMin"/>
        </c:scaling>
        <c:delete val="0"/>
        <c:axPos val="l"/>
        <c:numFmt formatCode="General" sourceLinked="1"/>
        <c:majorTickMark val="out"/>
        <c:minorTickMark val="none"/>
        <c:tickLblPos val="nextTo"/>
        <c:txPr>
          <a:bodyPr/>
          <a:lstStyle/>
          <a:p>
            <a:pPr>
              <a:defRPr sz="900"/>
            </a:pPr>
            <a:endParaRPr lang="es-CO"/>
          </a:p>
        </c:txPr>
        <c:crossAx val="273347776"/>
        <c:crosses val="autoZero"/>
        <c:auto val="1"/>
        <c:lblAlgn val="ctr"/>
        <c:lblOffset val="100"/>
        <c:noMultiLvlLbl val="0"/>
      </c:catAx>
      <c:valAx>
        <c:axId val="273347776"/>
        <c:scaling>
          <c:orientation val="minMax"/>
        </c:scaling>
        <c:delete val="1"/>
        <c:axPos val="t"/>
        <c:numFmt formatCode="0%" sourceLinked="1"/>
        <c:majorTickMark val="out"/>
        <c:minorTickMark val="none"/>
        <c:tickLblPos val="nextTo"/>
        <c:crossAx val="273344640"/>
        <c:crosses val="autoZero"/>
        <c:crossBetween val="between"/>
      </c:valAx>
    </c:plotArea>
    <c:plotVisOnly val="1"/>
    <c:dispBlanksAs val="gap"/>
    <c:showDLblsOverMax val="0"/>
  </c:chart>
  <c:txPr>
    <a:bodyPr/>
    <a:lstStyle/>
    <a:p>
      <a:pPr>
        <a:defRPr sz="1000" b="0">
          <a:solidFill>
            <a:schemeClr val="tx2"/>
          </a:solidFill>
        </a:defRPr>
      </a:pPr>
      <a:endParaRPr lang="es-CO"/>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8523408135578147"/>
          <c:y val="0"/>
          <c:w val="0.6147659186442187"/>
          <c:h val="1"/>
        </c:manualLayout>
      </c:layout>
      <c:barChart>
        <c:barDir val="bar"/>
        <c:grouping val="percentStacked"/>
        <c:varyColors val="0"/>
        <c:ser>
          <c:idx val="0"/>
          <c:order val="0"/>
          <c:tx>
            <c:strRef>
              <c:f>Hoja1!$B$1</c:f>
              <c:strCache>
                <c:ptCount val="1"/>
                <c:pt idx="0">
                  <c:v>1. Muy Insatisfecho</c:v>
                </c:pt>
              </c:strCache>
            </c:strRef>
          </c:tx>
          <c:spPr>
            <a:solidFill>
              <a:schemeClr val="accent3">
                <a:lumMod val="60000"/>
                <a:lumOff val="40000"/>
              </a:schemeClr>
            </a:solidFill>
          </c:spPr>
          <c:invertIfNegative val="0"/>
          <c:dLbls>
            <c:dLbl>
              <c:idx val="0"/>
              <c:layout>
                <c:manualLayout>
                  <c:x val="8.2997314023931981E-3"/>
                  <c:y val="2.6636534918920429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1.0374664252991498E-2"/>
                  <c:y val="3.107624870227244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2.0749328505982995E-3"/>
                  <c:y val="1.331984046253281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delete val="1"/>
              <c:extLst>
                <c:ext xmlns:c15="http://schemas.microsoft.com/office/drawing/2012/chart" uri="{CE6537A1-D6FC-4f65-9D91-7224C49458BB}"/>
              </c:extLst>
            </c:dLbl>
            <c:dLbl>
              <c:idx val="4"/>
              <c:layout>
                <c:manualLayout>
                  <c:x val="0"/>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2.0749328505982995E-3"/>
                  <c:y val="1.3318092681341119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2.0749328505982995E-3"/>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2.0749328505982995E-3"/>
                  <c:y val="3.107554958979575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Hoja1!$B$2:$B$9</c:f>
              <c:numCache>
                <c:formatCode>####.0%</c:formatCode>
                <c:ptCount val="8"/>
                <c:pt idx="0" formatCode="###0.0%">
                  <c:v>2.6504823154140832E-2</c:v>
                </c:pt>
                <c:pt idx="1">
                  <c:v>7.4321031296845034E-3</c:v>
                </c:pt>
                <c:pt idx="2" formatCode="###0.0%">
                  <c:v>2.4737003307211056E-2</c:v>
                </c:pt>
                <c:pt idx="3" formatCode="###0.0%">
                  <c:v>0</c:v>
                </c:pt>
                <c:pt idx="4" formatCode="###0.0%">
                  <c:v>4.5927056370252191E-2</c:v>
                </c:pt>
                <c:pt idx="5" formatCode="###0.0%">
                  <c:v>2.311103304812058E-2</c:v>
                </c:pt>
                <c:pt idx="6" formatCode="###0.0%">
                  <c:v>1.9565781964673134E-2</c:v>
                </c:pt>
                <c:pt idx="7" formatCode="###0.0%">
                  <c:v>4.9174952492596569E-2</c:v>
                </c:pt>
              </c:numCache>
            </c:numRef>
          </c:val>
        </c:ser>
        <c:ser>
          <c:idx val="1"/>
          <c:order val="1"/>
          <c:tx>
            <c:strRef>
              <c:f>Hoja1!$C$1</c:f>
              <c:strCache>
                <c:ptCount val="1"/>
                <c:pt idx="0">
                  <c:v>2</c:v>
                </c:pt>
              </c:strCache>
            </c:strRef>
          </c:tx>
          <c:spPr>
            <a:solidFill>
              <a:schemeClr val="accent5">
                <a:lumMod val="60000"/>
                <a:lumOff val="40000"/>
              </a:schemeClr>
            </a:solidFill>
          </c:spPr>
          <c:invertIfNegative val="0"/>
          <c:dLbls>
            <c:dLbl>
              <c:idx val="0"/>
              <c:layout>
                <c:manualLayout>
                  <c:x val="6.224798551794899E-3"/>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2.0749328505982995E-3"/>
                  <c:y val="-1.331809268134105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2.0749328505982995E-3"/>
                  <c:y val="-3.551421470443276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6.224798551794899E-3"/>
                  <c:y val="-3.55149138169093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0"/>
                  <c:y val="-1.775710735221636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0"/>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Hoja1!$C$2:$C$9</c:f>
              <c:numCache>
                <c:formatCode>###0.0%</c:formatCode>
                <c:ptCount val="8"/>
                <c:pt idx="0" formatCode="####.0%">
                  <c:v>8.639618527501218E-3</c:v>
                </c:pt>
                <c:pt idx="1">
                  <c:v>9.9931005310374063E-2</c:v>
                </c:pt>
                <c:pt idx="2">
                  <c:v>3.5044903363032384E-2</c:v>
                </c:pt>
                <c:pt idx="3">
                  <c:v>5.3247403830454988E-2</c:v>
                </c:pt>
                <c:pt idx="4">
                  <c:v>3.2623522284674869E-2</c:v>
                </c:pt>
                <c:pt idx="5">
                  <c:v>4.9880058655425268E-2</c:v>
                </c:pt>
                <c:pt idx="6">
                  <c:v>1.8066111076805953E-2</c:v>
                </c:pt>
                <c:pt idx="7">
                  <c:v>2.123796200046562E-2</c:v>
                </c:pt>
              </c:numCache>
            </c:numRef>
          </c:val>
        </c:ser>
        <c:ser>
          <c:idx val="2"/>
          <c:order val="2"/>
          <c:tx>
            <c:strRef>
              <c:f>Hoja1!$D$1</c:f>
              <c:strCache>
                <c:ptCount val="1"/>
                <c:pt idx="0">
                  <c:v>3</c:v>
                </c:pt>
              </c:strCache>
            </c:strRef>
          </c:tx>
          <c:spPr>
            <a:solidFill>
              <a:schemeClr val="accent4">
                <a:lumMod val="60000"/>
                <a:lumOff val="40000"/>
              </a:schemeClr>
            </a:solidFill>
          </c:spPr>
          <c:invertIfNegative val="0"/>
          <c:dLbls>
            <c:spPr>
              <a:noFill/>
              <a:ln>
                <a:noFill/>
              </a:ln>
              <a:effectLst/>
            </c:spPr>
            <c:txPr>
              <a:bodyPr/>
              <a:lstStyle/>
              <a:p>
                <a:pPr>
                  <a:defRPr sz="9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Hoja1!$D$2:$D$9</c:f>
              <c:numCache>
                <c:formatCode>###0.0%</c:formatCode>
                <c:ptCount val="8"/>
                <c:pt idx="0">
                  <c:v>0.17013008916934427</c:v>
                </c:pt>
                <c:pt idx="1">
                  <c:v>0.20440590926035498</c:v>
                </c:pt>
                <c:pt idx="2">
                  <c:v>0.13166110346841037</c:v>
                </c:pt>
                <c:pt idx="3">
                  <c:v>0.1436933603767552</c:v>
                </c:pt>
                <c:pt idx="4">
                  <c:v>0.16862485490969356</c:v>
                </c:pt>
                <c:pt idx="5">
                  <c:v>0.18278829345859346</c:v>
                </c:pt>
                <c:pt idx="6">
                  <c:v>0.14012881447357675</c:v>
                </c:pt>
                <c:pt idx="7">
                  <c:v>0.12917153000765838</c:v>
                </c:pt>
              </c:numCache>
            </c:numRef>
          </c:val>
        </c:ser>
        <c:ser>
          <c:idx val="3"/>
          <c:order val="3"/>
          <c:tx>
            <c:strRef>
              <c:f>Hoja1!$E$1</c:f>
              <c:strCache>
                <c:ptCount val="1"/>
                <c:pt idx="0">
                  <c:v>4</c:v>
                </c:pt>
              </c:strCache>
            </c:strRef>
          </c:tx>
          <c:spPr>
            <a:solidFill>
              <a:schemeClr val="tx2">
                <a:lumMod val="40000"/>
                <a:lumOff val="60000"/>
              </a:schemeClr>
            </a:solidFill>
          </c:spPr>
          <c:invertIfNegative val="0"/>
          <c:dLbls>
            <c:spPr>
              <a:noFill/>
              <a:ln>
                <a:noFill/>
              </a:ln>
              <a:effectLst/>
            </c:spPr>
            <c:txPr>
              <a:bodyPr/>
              <a:lstStyle/>
              <a:p>
                <a:pPr>
                  <a:defRPr sz="9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Hoja1!$E$2:$E$9</c:f>
              <c:numCache>
                <c:formatCode>###0.0%</c:formatCode>
                <c:ptCount val="8"/>
                <c:pt idx="0">
                  <c:v>0.41672609278793066</c:v>
                </c:pt>
                <c:pt idx="1">
                  <c:v>0.38099812071825639</c:v>
                </c:pt>
                <c:pt idx="2">
                  <c:v>0.4450268244305014</c:v>
                </c:pt>
                <c:pt idx="3">
                  <c:v>0.44425971464221292</c:v>
                </c:pt>
                <c:pt idx="4">
                  <c:v>0.32694169036591636</c:v>
                </c:pt>
                <c:pt idx="5">
                  <c:v>0.39336520398609065</c:v>
                </c:pt>
                <c:pt idx="6">
                  <c:v>0.38842496172518426</c:v>
                </c:pt>
                <c:pt idx="7">
                  <c:v>0.41627458240772602</c:v>
                </c:pt>
              </c:numCache>
            </c:numRef>
          </c:val>
        </c:ser>
        <c:ser>
          <c:idx val="4"/>
          <c:order val="4"/>
          <c:tx>
            <c:strRef>
              <c:f>Hoja1!$F$1</c:f>
              <c:strCache>
                <c:ptCount val="1"/>
                <c:pt idx="0">
                  <c:v>5. Muy Satisfecho</c:v>
                </c:pt>
              </c:strCache>
            </c:strRef>
          </c:tx>
          <c:invertIfNegative val="0"/>
          <c:dLbls>
            <c:spPr>
              <a:noFill/>
              <a:ln>
                <a:noFill/>
              </a:ln>
              <a:effectLst/>
            </c:spPr>
            <c:txPr>
              <a:bodyPr/>
              <a:lstStyle/>
              <a:p>
                <a:pPr>
                  <a:defRPr sz="900">
                    <a:solidFill>
                      <a:schemeClr val="bg1"/>
                    </a:solidFill>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Hoja1!$F$2:$F$9</c:f>
              <c:numCache>
                <c:formatCode>###0.0%</c:formatCode>
                <c:ptCount val="8"/>
                <c:pt idx="0">
                  <c:v>0.36782554340203077</c:v>
                </c:pt>
                <c:pt idx="1">
                  <c:v>0.29705902862227768</c:v>
                </c:pt>
                <c:pt idx="2">
                  <c:v>0.35335633247179238</c:v>
                </c:pt>
                <c:pt idx="3">
                  <c:v>0.34862568819152456</c:v>
                </c:pt>
                <c:pt idx="4">
                  <c:v>0.42361754830667736</c:v>
                </c:pt>
                <c:pt idx="5">
                  <c:v>0.34294690565550268</c:v>
                </c:pt>
                <c:pt idx="6">
                  <c:v>0.42364049780070756</c:v>
                </c:pt>
                <c:pt idx="7">
                  <c:v>0.37396714013250099</c:v>
                </c:pt>
              </c:numCache>
            </c:numRef>
          </c:val>
        </c:ser>
        <c:dLbls>
          <c:showLegendKey val="0"/>
          <c:showVal val="0"/>
          <c:showCatName val="0"/>
          <c:showSerName val="0"/>
          <c:showPercent val="0"/>
          <c:showBubbleSize val="0"/>
        </c:dLbls>
        <c:gapWidth val="30"/>
        <c:overlap val="100"/>
        <c:axId val="273348560"/>
        <c:axId val="275403784"/>
      </c:barChart>
      <c:catAx>
        <c:axId val="273348560"/>
        <c:scaling>
          <c:orientation val="maxMin"/>
        </c:scaling>
        <c:delete val="0"/>
        <c:axPos val="l"/>
        <c:numFmt formatCode="General" sourceLinked="1"/>
        <c:majorTickMark val="out"/>
        <c:minorTickMark val="none"/>
        <c:tickLblPos val="nextTo"/>
        <c:txPr>
          <a:bodyPr/>
          <a:lstStyle/>
          <a:p>
            <a:pPr>
              <a:defRPr sz="900"/>
            </a:pPr>
            <a:endParaRPr lang="es-CO"/>
          </a:p>
        </c:txPr>
        <c:crossAx val="275403784"/>
        <c:crosses val="autoZero"/>
        <c:auto val="1"/>
        <c:lblAlgn val="ctr"/>
        <c:lblOffset val="100"/>
        <c:noMultiLvlLbl val="0"/>
      </c:catAx>
      <c:valAx>
        <c:axId val="275403784"/>
        <c:scaling>
          <c:orientation val="minMax"/>
        </c:scaling>
        <c:delete val="1"/>
        <c:axPos val="t"/>
        <c:numFmt formatCode="0%" sourceLinked="1"/>
        <c:majorTickMark val="out"/>
        <c:minorTickMark val="none"/>
        <c:tickLblPos val="nextTo"/>
        <c:crossAx val="273348560"/>
        <c:crosses val="autoZero"/>
        <c:crossBetween val="between"/>
      </c:valAx>
    </c:plotArea>
    <c:plotVisOnly val="1"/>
    <c:dispBlanksAs val="gap"/>
    <c:showDLblsOverMax val="0"/>
  </c:chart>
  <c:txPr>
    <a:bodyPr/>
    <a:lstStyle/>
    <a:p>
      <a:pPr>
        <a:defRPr sz="1000" b="0">
          <a:solidFill>
            <a:schemeClr val="tx2"/>
          </a:solidFill>
        </a:defRPr>
      </a:pPr>
      <a:endParaRPr lang="es-CO"/>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8523408135578147"/>
          <c:y val="0"/>
          <c:w val="0.6147659186442187"/>
          <c:h val="1"/>
        </c:manualLayout>
      </c:layout>
      <c:barChart>
        <c:barDir val="bar"/>
        <c:grouping val="percentStacked"/>
        <c:varyColors val="0"/>
        <c:ser>
          <c:idx val="0"/>
          <c:order val="0"/>
          <c:tx>
            <c:strRef>
              <c:f>Hoja1!$B$1</c:f>
              <c:strCache>
                <c:ptCount val="1"/>
                <c:pt idx="0">
                  <c:v>1. Muy Insatisfecho</c:v>
                </c:pt>
              </c:strCache>
            </c:strRef>
          </c:tx>
          <c:spPr>
            <a:solidFill>
              <a:schemeClr val="accent3">
                <a:lumMod val="60000"/>
                <a:lumOff val="40000"/>
              </a:schemeClr>
            </a:solidFill>
          </c:spPr>
          <c:invertIfNegative val="0"/>
          <c:dLbls>
            <c:dLbl>
              <c:idx val="1"/>
              <c:layout>
                <c:manualLayout>
                  <c:x val="6.224798551794899E-3"/>
                  <c:y val="-1.775745690845473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4.149865701196599E-3"/>
                  <c:y val="-2.219647157933004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2.0749328505982995E-3"/>
                  <c:y val="-3.10755495897957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4.149865701196599E-3"/>
                  <c:y val="-1.331809268134095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6.224798551794899E-3"/>
                  <c:y val="-1.775710735221636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2.0749328505982995E-3"/>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Hoja1!$B$2:$B$9</c:f>
              <c:numCache>
                <c:formatCode>####.0%</c:formatCode>
                <c:ptCount val="8"/>
                <c:pt idx="0">
                  <c:v>8.0703044120833498E-4</c:v>
                </c:pt>
                <c:pt idx="1">
                  <c:v>1.6980225009988568E-3</c:v>
                </c:pt>
                <c:pt idx="2">
                  <c:v>3.226703121528261E-3</c:v>
                </c:pt>
                <c:pt idx="3" formatCode="###0.0%">
                  <c:v>1.2912548067685986E-2</c:v>
                </c:pt>
                <c:pt idx="4">
                  <c:v>1.6980225009988568E-3</c:v>
                </c:pt>
                <c:pt idx="5">
                  <c:v>1.5286806205294043E-3</c:v>
                </c:pt>
                <c:pt idx="6">
                  <c:v>7.7775930948139546E-3</c:v>
                </c:pt>
                <c:pt idx="7" formatCode="###0.0%">
                  <c:v>2.5093588591151298E-2</c:v>
                </c:pt>
              </c:numCache>
            </c:numRef>
          </c:val>
        </c:ser>
        <c:ser>
          <c:idx val="1"/>
          <c:order val="1"/>
          <c:tx>
            <c:strRef>
              <c:f>Hoja1!$C$1</c:f>
              <c:strCache>
                <c:ptCount val="1"/>
                <c:pt idx="0">
                  <c:v>2</c:v>
                </c:pt>
              </c:strCache>
            </c:strRef>
          </c:tx>
          <c:spPr>
            <a:solidFill>
              <a:schemeClr val="accent5">
                <a:lumMod val="60000"/>
                <a:lumOff val="40000"/>
              </a:schemeClr>
            </a:solidFill>
          </c:spPr>
          <c:invertIfNegative val="0"/>
          <c:dLbls>
            <c:dLbl>
              <c:idx val="0"/>
              <c:delete val="1"/>
              <c:extLst>
                <c:ext xmlns:c15="http://schemas.microsoft.com/office/drawing/2012/chart" uri="{CE6537A1-D6FC-4f65-9D91-7224C49458BB}"/>
              </c:extLst>
            </c:dLbl>
            <c:dLbl>
              <c:idx val="1"/>
              <c:layout>
                <c:manualLayout>
                  <c:x val="2.0749328505982995E-3"/>
                  <c:y val="3.107554958979573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3.10755495897957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2.0749328505982995E-3"/>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0"/>
                  <c:y val="2.66361853626821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0"/>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2.0749328505982995E-3"/>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Hoja1!$C$2:$C$9</c:f>
              <c:numCache>
                <c:formatCode>####.0%</c:formatCode>
                <c:ptCount val="8"/>
                <c:pt idx="0" formatCode="###0.0%">
                  <c:v>0</c:v>
                </c:pt>
                <c:pt idx="1">
                  <c:v>7.0172003836648112E-3</c:v>
                </c:pt>
                <c:pt idx="2" formatCode="###0.0%">
                  <c:v>2.1807453909276759E-2</c:v>
                </c:pt>
                <c:pt idx="3" formatCode="###0.0%">
                  <c:v>1.3403871696860884E-2</c:v>
                </c:pt>
                <c:pt idx="4" formatCode="###0.0%">
                  <c:v>1.2634542594836328E-2</c:v>
                </c:pt>
                <c:pt idx="5" formatCode="###0.0%">
                  <c:v>1.1545936535963751E-2</c:v>
                </c:pt>
                <c:pt idx="6">
                  <c:v>7.9352531990972714E-3</c:v>
                </c:pt>
                <c:pt idx="7" formatCode="###0.0%">
                  <c:v>1.4715122585105848E-2</c:v>
                </c:pt>
              </c:numCache>
            </c:numRef>
          </c:val>
        </c:ser>
        <c:ser>
          <c:idx val="2"/>
          <c:order val="2"/>
          <c:tx>
            <c:strRef>
              <c:f>Hoja1!$D$1</c:f>
              <c:strCache>
                <c:ptCount val="1"/>
                <c:pt idx="0">
                  <c:v>3</c:v>
                </c:pt>
              </c:strCache>
            </c:strRef>
          </c:tx>
          <c:spPr>
            <a:solidFill>
              <a:schemeClr val="accent4">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Hoja1!$D$2:$D$9</c:f>
              <c:numCache>
                <c:formatCode>###0.0%</c:formatCode>
                <c:ptCount val="8"/>
                <c:pt idx="0">
                  <c:v>0.15075610030479322</c:v>
                </c:pt>
                <c:pt idx="1">
                  <c:v>9.8948741185718156E-2</c:v>
                </c:pt>
                <c:pt idx="2">
                  <c:v>8.2277087587517547E-2</c:v>
                </c:pt>
                <c:pt idx="3">
                  <c:v>0.10648215143673501</c:v>
                </c:pt>
                <c:pt idx="4">
                  <c:v>0.19586603569939917</c:v>
                </c:pt>
                <c:pt idx="5">
                  <c:v>0.14902476588728328</c:v>
                </c:pt>
                <c:pt idx="6">
                  <c:v>0.15957791466943061</c:v>
                </c:pt>
                <c:pt idx="7">
                  <c:v>0.14560052924414907</c:v>
                </c:pt>
              </c:numCache>
            </c:numRef>
          </c:val>
        </c:ser>
        <c:ser>
          <c:idx val="3"/>
          <c:order val="3"/>
          <c:tx>
            <c:strRef>
              <c:f>Hoja1!$E$1</c:f>
              <c:strCache>
                <c:ptCount val="1"/>
                <c:pt idx="0">
                  <c:v>4</c:v>
                </c:pt>
              </c:strCache>
            </c:strRef>
          </c:tx>
          <c:spPr>
            <a:solidFill>
              <a:schemeClr val="tx2">
                <a:lumMod val="40000"/>
                <a:lumOff val="6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Hoja1!$E$2:$E$9</c:f>
              <c:numCache>
                <c:formatCode>###0.0%</c:formatCode>
                <c:ptCount val="8"/>
                <c:pt idx="0">
                  <c:v>0.41475024609323419</c:v>
                </c:pt>
                <c:pt idx="1">
                  <c:v>0.45553865494399814</c:v>
                </c:pt>
                <c:pt idx="2">
                  <c:v>0.45597100334616947</c:v>
                </c:pt>
                <c:pt idx="3">
                  <c:v>0.47443009239032458</c:v>
                </c:pt>
                <c:pt idx="4">
                  <c:v>0.38818841129033915</c:v>
                </c:pt>
                <c:pt idx="5">
                  <c:v>0.36901202803509653</c:v>
                </c:pt>
                <c:pt idx="6">
                  <c:v>0.3951359471027272</c:v>
                </c:pt>
                <c:pt idx="7">
                  <c:v>0.37776340068384362</c:v>
                </c:pt>
              </c:numCache>
            </c:numRef>
          </c:val>
        </c:ser>
        <c:ser>
          <c:idx val="4"/>
          <c:order val="4"/>
          <c:tx>
            <c:strRef>
              <c:f>Hoja1!$F$1</c:f>
              <c:strCache>
                <c:ptCount val="1"/>
                <c:pt idx="0">
                  <c:v>5. Muy Satisfecho</c:v>
                </c:pt>
              </c:strCache>
            </c:strRef>
          </c:tx>
          <c:invertIfNegative val="0"/>
          <c:dLbls>
            <c:spPr>
              <a:noFill/>
              <a:ln>
                <a:noFill/>
              </a:ln>
              <a:effectLst/>
            </c:spPr>
            <c:txPr>
              <a:bodyPr/>
              <a:lstStyle/>
              <a:p>
                <a:pPr>
                  <a:defRPr>
                    <a:solidFill>
                      <a:schemeClr val="bg1"/>
                    </a:solidFill>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Hoja1!$F$2:$F$9</c:f>
              <c:numCache>
                <c:formatCode>###0.0%</c:formatCode>
                <c:ptCount val="8"/>
                <c:pt idx="0">
                  <c:v>0.42563033629553609</c:v>
                </c:pt>
                <c:pt idx="1">
                  <c:v>0.4287410941203918</c:v>
                </c:pt>
                <c:pt idx="2">
                  <c:v>0.42866146517027948</c:v>
                </c:pt>
                <c:pt idx="3">
                  <c:v>0.3847150495431651</c:v>
                </c:pt>
                <c:pt idx="4">
                  <c:v>0.39355670104919838</c:v>
                </c:pt>
                <c:pt idx="5">
                  <c:v>0.46083230205589876</c:v>
                </c:pt>
                <c:pt idx="6">
                  <c:v>0.42151700506870277</c:v>
                </c:pt>
                <c:pt idx="7">
                  <c:v>0.42877107203052184</c:v>
                </c:pt>
              </c:numCache>
            </c:numRef>
          </c:val>
        </c:ser>
        <c:dLbls>
          <c:showLegendKey val="0"/>
          <c:showVal val="0"/>
          <c:showCatName val="0"/>
          <c:showSerName val="0"/>
          <c:showPercent val="0"/>
          <c:showBubbleSize val="0"/>
        </c:dLbls>
        <c:gapWidth val="30"/>
        <c:overlap val="100"/>
        <c:axId val="275404568"/>
        <c:axId val="275409664"/>
      </c:barChart>
      <c:catAx>
        <c:axId val="275404568"/>
        <c:scaling>
          <c:orientation val="maxMin"/>
        </c:scaling>
        <c:delete val="0"/>
        <c:axPos val="l"/>
        <c:numFmt formatCode="General" sourceLinked="1"/>
        <c:majorTickMark val="out"/>
        <c:minorTickMark val="none"/>
        <c:tickLblPos val="nextTo"/>
        <c:txPr>
          <a:bodyPr/>
          <a:lstStyle/>
          <a:p>
            <a:pPr>
              <a:defRPr sz="900"/>
            </a:pPr>
            <a:endParaRPr lang="es-CO"/>
          </a:p>
        </c:txPr>
        <c:crossAx val="275409664"/>
        <c:crosses val="autoZero"/>
        <c:auto val="1"/>
        <c:lblAlgn val="ctr"/>
        <c:lblOffset val="100"/>
        <c:noMultiLvlLbl val="0"/>
      </c:catAx>
      <c:valAx>
        <c:axId val="275409664"/>
        <c:scaling>
          <c:orientation val="minMax"/>
        </c:scaling>
        <c:delete val="1"/>
        <c:axPos val="t"/>
        <c:numFmt formatCode="0%" sourceLinked="1"/>
        <c:majorTickMark val="out"/>
        <c:minorTickMark val="none"/>
        <c:tickLblPos val="nextTo"/>
        <c:crossAx val="275404568"/>
        <c:crosses val="autoZero"/>
        <c:crossBetween val="between"/>
      </c:valAx>
    </c:plotArea>
    <c:plotVisOnly val="1"/>
    <c:dispBlanksAs val="gap"/>
    <c:showDLblsOverMax val="0"/>
  </c:chart>
  <c:txPr>
    <a:bodyPr/>
    <a:lstStyle/>
    <a:p>
      <a:pPr>
        <a:defRPr sz="1000" b="0">
          <a:solidFill>
            <a:schemeClr val="tx2"/>
          </a:solidFill>
        </a:defRPr>
      </a:pPr>
      <a:endParaRPr lang="es-CO"/>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3"/>
              <c:layout>
                <c:manualLayout>
                  <c:x val="-0.43343622602238396"/>
                  <c:y val="3.5024115959548276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28182326092484627"/>
                  <c:y val="2.7573701747400629E-7"/>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000" b="1">
                    <a:solidFill>
                      <a:schemeClr val="bg1"/>
                    </a:solidFill>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Citas</c:v>
                </c:pt>
                <c:pt idx="2">
                  <c:v>ID</c:v>
                </c:pt>
                <c:pt idx="3">
                  <c:v>Matricula Escolar</c:v>
                </c:pt>
                <c:pt idx="4">
                  <c:v>Pasado Judicial</c:v>
                </c:pt>
              </c:strCache>
            </c:strRef>
          </c:cat>
          <c:val>
            <c:numRef>
              <c:f>Hoja1!$B$2:$B$6</c:f>
              <c:numCache>
                <c:formatCode>###0.0%</c:formatCode>
                <c:ptCount val="5"/>
                <c:pt idx="0">
                  <c:v>0.87218981553200481</c:v>
                </c:pt>
                <c:pt idx="1">
                  <c:v>0.6453779289338395</c:v>
                </c:pt>
                <c:pt idx="2">
                  <c:v>0.89271740661906629</c:v>
                </c:pt>
                <c:pt idx="3">
                  <c:v>0.89407640922956555</c:v>
                </c:pt>
                <c:pt idx="4">
                  <c:v>0.38834284185854651</c:v>
                </c:pt>
              </c:numCache>
            </c:numRef>
          </c:val>
        </c:ser>
        <c:dLbls>
          <c:showLegendKey val="0"/>
          <c:showVal val="0"/>
          <c:showCatName val="0"/>
          <c:showSerName val="0"/>
          <c:showPercent val="0"/>
          <c:showBubbleSize val="0"/>
        </c:dLbls>
        <c:gapWidth val="30"/>
        <c:axId val="275408488"/>
        <c:axId val="275402608"/>
      </c:barChart>
      <c:catAx>
        <c:axId val="275408488"/>
        <c:scaling>
          <c:orientation val="maxMin"/>
        </c:scaling>
        <c:delete val="1"/>
        <c:axPos val="l"/>
        <c:numFmt formatCode="General" sourceLinked="0"/>
        <c:majorTickMark val="out"/>
        <c:minorTickMark val="none"/>
        <c:tickLblPos val="nextTo"/>
        <c:crossAx val="275402608"/>
        <c:crosses val="autoZero"/>
        <c:auto val="1"/>
        <c:lblAlgn val="ctr"/>
        <c:lblOffset val="100"/>
        <c:noMultiLvlLbl val="0"/>
      </c:catAx>
      <c:valAx>
        <c:axId val="275402608"/>
        <c:scaling>
          <c:orientation val="minMax"/>
          <c:max val="1"/>
        </c:scaling>
        <c:delete val="1"/>
        <c:axPos val="t"/>
        <c:numFmt formatCode="###0.0%" sourceLinked="1"/>
        <c:majorTickMark val="out"/>
        <c:minorTickMark val="none"/>
        <c:tickLblPos val="nextTo"/>
        <c:crossAx val="275408488"/>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1"/>
              <c:spPr/>
              <c:txPr>
                <a:bodyPr/>
                <a:lstStyle/>
                <a:p>
                  <a:pPr algn="ctr" rtl="0">
                    <a:defRPr lang="es-CO" sz="1000" b="1" i="0" u="none" strike="noStrike" kern="1200" baseline="0">
                      <a:solidFill>
                        <a:schemeClr val="bg1"/>
                      </a:solidFill>
                      <a:latin typeface="+mn-lt"/>
                      <a:ea typeface="+mn-ea"/>
                      <a:cs typeface="+mn-cs"/>
                    </a:defRPr>
                  </a:pPr>
                  <a:endParaRPr lang="es-CO"/>
                </a:p>
              </c:txPr>
              <c:dLblPos val="ctr"/>
              <c:showLegendKey val="0"/>
              <c:showVal val="1"/>
              <c:showCatName val="0"/>
              <c:showSerName val="0"/>
              <c:showPercent val="0"/>
              <c:showBubbleSize val="0"/>
            </c:dLbl>
            <c:dLbl>
              <c:idx val="2"/>
              <c:layout>
                <c:manualLayout>
                  <c:x val="-4.6038755215013546E-3"/>
                  <c:y val="-7.0031687698048758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2.4835312919374346E-2"/>
                  <c:y val="3.5021358589373552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lgn="ctr" rtl="0">
                  <a:defRPr lang="es-CO" sz="1000" b="1" i="0" u="none" strike="noStrike" kern="1200" baseline="0">
                    <a:solidFill>
                      <a:srgbClr val="1F497D"/>
                    </a:solidFill>
                    <a:latin typeface="+mn-lt"/>
                    <a:ea typeface="+mn-ea"/>
                    <a:cs typeface="+mn-cs"/>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Citas</c:v>
                </c:pt>
                <c:pt idx="2">
                  <c:v>ID</c:v>
                </c:pt>
                <c:pt idx="3">
                  <c:v>Matricula Escolar</c:v>
                </c:pt>
                <c:pt idx="4">
                  <c:v>Pasado Judicial</c:v>
                </c:pt>
              </c:strCache>
            </c:strRef>
          </c:cat>
          <c:val>
            <c:numRef>
              <c:f>Hoja1!$B$2:$B$6</c:f>
              <c:numCache>
                <c:formatCode>###0.0%</c:formatCode>
                <c:ptCount val="5"/>
                <c:pt idx="0">
                  <c:v>7.4560146490431606E-2</c:v>
                </c:pt>
                <c:pt idx="1">
                  <c:v>0.27624130989336032</c:v>
                </c:pt>
                <c:pt idx="2">
                  <c:v>1.989146494338968E-2</c:v>
                </c:pt>
                <c:pt idx="3" formatCode="####.0%">
                  <c:v>3.9514706484342068E-3</c:v>
                </c:pt>
                <c:pt idx="4">
                  <c:v>5.3808560179645928E-2</c:v>
                </c:pt>
              </c:numCache>
            </c:numRef>
          </c:val>
        </c:ser>
        <c:dLbls>
          <c:showLegendKey val="0"/>
          <c:showVal val="0"/>
          <c:showCatName val="0"/>
          <c:showSerName val="0"/>
          <c:showPercent val="0"/>
          <c:showBubbleSize val="0"/>
        </c:dLbls>
        <c:gapWidth val="30"/>
        <c:axId val="275407312"/>
        <c:axId val="275410056"/>
      </c:barChart>
      <c:catAx>
        <c:axId val="275407312"/>
        <c:scaling>
          <c:orientation val="maxMin"/>
        </c:scaling>
        <c:delete val="1"/>
        <c:axPos val="l"/>
        <c:numFmt formatCode="General" sourceLinked="0"/>
        <c:majorTickMark val="out"/>
        <c:minorTickMark val="none"/>
        <c:tickLblPos val="nextTo"/>
        <c:crossAx val="275410056"/>
        <c:crosses val="autoZero"/>
        <c:auto val="1"/>
        <c:lblAlgn val="ctr"/>
        <c:lblOffset val="100"/>
        <c:noMultiLvlLbl val="0"/>
      </c:catAx>
      <c:valAx>
        <c:axId val="275410056"/>
        <c:scaling>
          <c:orientation val="minMax"/>
          <c:max val="1"/>
        </c:scaling>
        <c:delete val="1"/>
        <c:axPos val="t"/>
        <c:numFmt formatCode="###0.0%" sourceLinked="1"/>
        <c:majorTickMark val="out"/>
        <c:minorTickMark val="none"/>
        <c:tickLblPos val="nextTo"/>
        <c:crossAx val="275407312"/>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4"/>
              <c:spPr/>
              <c:txPr>
                <a:bodyPr/>
                <a:lstStyle/>
                <a:p>
                  <a:pPr algn="ctr" rtl="0">
                    <a:defRPr lang="es-CO" sz="1000" b="1" i="0" u="none" strike="noStrike" kern="1200" baseline="0">
                      <a:solidFill>
                        <a:schemeClr val="bg1"/>
                      </a:solidFill>
                      <a:latin typeface="+mn-lt"/>
                      <a:ea typeface="+mn-ea"/>
                      <a:cs typeface="+mn-cs"/>
                    </a:defRPr>
                  </a:pPr>
                  <a:endParaRPr lang="es-CO"/>
                </a:p>
              </c:txPr>
              <c:dLblPos val="ctr"/>
              <c:showLegendKey val="0"/>
              <c:showVal val="1"/>
              <c:showCatName val="0"/>
              <c:showSerName val="0"/>
              <c:showPercent val="0"/>
              <c:showBubbleSize val="0"/>
            </c:dLbl>
            <c:spPr>
              <a:noFill/>
              <a:ln>
                <a:noFill/>
              </a:ln>
              <a:effectLst/>
            </c:spPr>
            <c:txPr>
              <a:bodyPr/>
              <a:lstStyle/>
              <a:p>
                <a:pPr algn="ctr" rtl="0">
                  <a:defRPr lang="es-CO" sz="1000" b="1" i="0" u="none" strike="noStrike" kern="1200" baseline="0">
                    <a:solidFill>
                      <a:srgbClr val="1F497D"/>
                    </a:solidFill>
                    <a:latin typeface="+mn-lt"/>
                    <a:ea typeface="+mn-ea"/>
                    <a:cs typeface="+mn-cs"/>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Citas</c:v>
                </c:pt>
                <c:pt idx="2">
                  <c:v>ID</c:v>
                </c:pt>
                <c:pt idx="3">
                  <c:v>Matricula Escolar</c:v>
                </c:pt>
                <c:pt idx="4">
                  <c:v>Pasado Judicial</c:v>
                </c:pt>
              </c:strCache>
            </c:strRef>
          </c:cat>
          <c:val>
            <c:numRef>
              <c:f>Hoja1!$B$2:$B$6</c:f>
              <c:numCache>
                <c:formatCode>###0.0%</c:formatCode>
                <c:ptCount val="5"/>
                <c:pt idx="0">
                  <c:v>2.7059911736072556E-2</c:v>
                </c:pt>
                <c:pt idx="1">
                  <c:v>7.4440613200234748E-2</c:v>
                </c:pt>
                <c:pt idx="2">
                  <c:v>6.1311471389519319E-2</c:v>
                </c:pt>
                <c:pt idx="3">
                  <c:v>6.418669717010414E-2</c:v>
                </c:pt>
                <c:pt idx="4">
                  <c:v>0.47007599764703245</c:v>
                </c:pt>
              </c:numCache>
            </c:numRef>
          </c:val>
        </c:ser>
        <c:dLbls>
          <c:showLegendKey val="0"/>
          <c:showVal val="0"/>
          <c:showCatName val="0"/>
          <c:showSerName val="0"/>
          <c:showPercent val="0"/>
          <c:showBubbleSize val="0"/>
        </c:dLbls>
        <c:gapWidth val="30"/>
        <c:axId val="275404960"/>
        <c:axId val="275407704"/>
      </c:barChart>
      <c:catAx>
        <c:axId val="275404960"/>
        <c:scaling>
          <c:orientation val="maxMin"/>
        </c:scaling>
        <c:delete val="1"/>
        <c:axPos val="l"/>
        <c:numFmt formatCode="General" sourceLinked="0"/>
        <c:majorTickMark val="out"/>
        <c:minorTickMark val="none"/>
        <c:tickLblPos val="nextTo"/>
        <c:crossAx val="275407704"/>
        <c:crosses val="autoZero"/>
        <c:auto val="1"/>
        <c:lblAlgn val="ctr"/>
        <c:lblOffset val="100"/>
        <c:noMultiLvlLbl val="0"/>
      </c:catAx>
      <c:valAx>
        <c:axId val="275407704"/>
        <c:scaling>
          <c:orientation val="minMax"/>
          <c:max val="1"/>
        </c:scaling>
        <c:delete val="1"/>
        <c:axPos val="t"/>
        <c:numFmt formatCode="###0.0%" sourceLinked="1"/>
        <c:majorTickMark val="out"/>
        <c:minorTickMark val="none"/>
        <c:tickLblPos val="nextTo"/>
        <c:crossAx val="275404960"/>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4.9579055676514772E-2"/>
                  <c:y val="0"/>
                </c:manualLayout>
              </c:layout>
              <c:spPr/>
              <c:txPr>
                <a:bodyPr/>
                <a:lstStyle/>
                <a:p>
                  <a:pPr algn="ctr" rtl="0">
                    <a:defRPr lang="es-CO" sz="1000" b="1" i="0" u="none" strike="noStrike" kern="1200" baseline="0">
                      <a:solidFill>
                        <a:srgbClr val="1F497D"/>
                      </a:solidFill>
                      <a:latin typeface="+mn-lt"/>
                      <a:ea typeface="+mn-ea"/>
                      <a:cs typeface="+mn-cs"/>
                    </a:defRPr>
                  </a:pPr>
                  <a:endParaRPr lang="es-CO"/>
                </a:p>
              </c:txPr>
              <c:dLblPos val="outEnd"/>
              <c:showLegendKey val="0"/>
              <c:showVal val="1"/>
              <c:showCatName val="0"/>
              <c:showSerName val="0"/>
              <c:showPercent val="0"/>
              <c:showBubbleSize val="0"/>
              <c:extLst>
                <c:ext xmlns:c15="http://schemas.microsoft.com/office/drawing/2012/chart" uri="{CE6537A1-D6FC-4f65-9D91-7224C49458BB}">
                  <c15:layout/>
                </c:ext>
              </c:extLst>
            </c:dLbl>
            <c:dLbl>
              <c:idx val="1"/>
              <c:spPr/>
              <c:txPr>
                <a:bodyPr/>
                <a:lstStyle/>
                <a:p>
                  <a:pPr algn="ctr" rtl="0">
                    <a:defRPr lang="es-CO" sz="1000" b="1" i="0" u="none" strike="noStrike" kern="1200" baseline="0">
                      <a:solidFill>
                        <a:srgbClr val="1F497D"/>
                      </a:solidFill>
                      <a:latin typeface="+mn-lt"/>
                      <a:ea typeface="+mn-ea"/>
                      <a:cs typeface="+mn-cs"/>
                    </a:defRPr>
                  </a:pPr>
                  <a:endParaRPr lang="es-CO"/>
                </a:p>
              </c:txPr>
              <c:dLblPos val="ctr"/>
              <c:showLegendKey val="0"/>
              <c:showVal val="1"/>
              <c:showCatName val="0"/>
              <c:showSerName val="0"/>
              <c:showPercent val="0"/>
              <c:showBubbleSize val="0"/>
            </c:dLbl>
            <c:dLbl>
              <c:idx val="2"/>
              <c:layout>
                <c:manualLayout>
                  <c:x val="-4.0249417322971034E-2"/>
                  <c:y val="0"/>
                </c:manualLayout>
              </c:layout>
              <c:spPr/>
              <c:txPr>
                <a:bodyPr/>
                <a:lstStyle/>
                <a:p>
                  <a:pPr algn="ctr" rtl="0">
                    <a:defRPr lang="es-CO" sz="1000" b="1" i="0" u="none" strike="noStrike" kern="1200" baseline="0">
                      <a:solidFill>
                        <a:srgbClr val="1F497D"/>
                      </a:solidFill>
                      <a:latin typeface="+mn-lt"/>
                      <a:ea typeface="+mn-ea"/>
                      <a:cs typeface="+mn-cs"/>
                    </a:defRPr>
                  </a:pPr>
                  <a:endParaRPr lang="es-CO"/>
                </a:p>
              </c:txPr>
              <c:dLblPos val="outEnd"/>
              <c:showLegendKey val="0"/>
              <c:showVal val="1"/>
              <c:showCatName val="0"/>
              <c:showSerName val="0"/>
              <c:showPercent val="0"/>
              <c:showBubbleSize val="0"/>
              <c:extLst>
                <c:ext xmlns:c15="http://schemas.microsoft.com/office/drawing/2012/chart" uri="{CE6537A1-D6FC-4f65-9D91-7224C49458BB}">
                  <c15:layout/>
                </c:ext>
              </c:extLst>
            </c:dLbl>
            <c:dLbl>
              <c:idx val="3"/>
              <c:layout/>
              <c:spPr/>
              <c:txPr>
                <a:bodyPr/>
                <a:lstStyle/>
                <a:p>
                  <a:pPr algn="ctr" rtl="0">
                    <a:defRPr lang="en-US" sz="1000" b="1" i="0" u="none" strike="noStrike" kern="1200" baseline="0">
                      <a:solidFill>
                        <a:srgbClr val="1F497D"/>
                      </a:solidFill>
                      <a:latin typeface="+mn-lt"/>
                      <a:ea typeface="+mn-ea"/>
                      <a:cs typeface="+mn-cs"/>
                    </a:defRPr>
                  </a:pPr>
                  <a:endParaRPr lang="es-CO"/>
                </a:p>
              </c:txPr>
              <c:dLblPos val="inEnd"/>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1.88356111411189E-2"/>
                  <c:y val="7.0037202438397589E-3"/>
                </c:manualLayout>
              </c:layout>
              <c:spPr/>
              <c:txPr>
                <a:bodyPr/>
                <a:lstStyle/>
                <a:p>
                  <a:pPr algn="ctr" rtl="0">
                    <a:defRPr lang="es-CO" sz="1000" b="1" i="0" u="none" strike="noStrike" kern="1200" baseline="0">
                      <a:solidFill>
                        <a:srgbClr val="1F497D"/>
                      </a:solidFill>
                      <a:latin typeface="+mn-lt"/>
                      <a:ea typeface="+mn-ea"/>
                      <a:cs typeface="+mn-cs"/>
                    </a:defRPr>
                  </a:pPr>
                  <a:endParaRPr lang="es-CO"/>
                </a:p>
              </c:txPr>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000" b="1">
                    <a:solidFill>
                      <a:schemeClr val="bg1"/>
                    </a:solidFill>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Hoja1!$A$2:$A$6</c:f>
              <c:strCache>
                <c:ptCount val="5"/>
                <c:pt idx="0">
                  <c:v>Servicios P</c:v>
                </c:pt>
                <c:pt idx="1">
                  <c:v>Citas</c:v>
                </c:pt>
                <c:pt idx="2">
                  <c:v>ID</c:v>
                </c:pt>
                <c:pt idx="3">
                  <c:v>Matricula Escolar</c:v>
                </c:pt>
                <c:pt idx="4">
                  <c:v>Pasado Judicial</c:v>
                </c:pt>
              </c:strCache>
            </c:strRef>
          </c:cat>
          <c:val>
            <c:numRef>
              <c:f>Hoja1!$B$2:$B$6</c:f>
              <c:numCache>
                <c:formatCode>###0.0%</c:formatCode>
                <c:ptCount val="5"/>
                <c:pt idx="0">
                  <c:v>6.8955204769858836E-2</c:v>
                </c:pt>
                <c:pt idx="1">
                  <c:v>3.2094962844909335E-2</c:v>
                </c:pt>
                <c:pt idx="2">
                  <c:v>4.78915721241936E-2</c:v>
                </c:pt>
                <c:pt idx="3">
                  <c:v>6.5127344423480449E-2</c:v>
                </c:pt>
                <c:pt idx="4">
                  <c:v>0.11633095366658447</c:v>
                </c:pt>
              </c:numCache>
            </c:numRef>
          </c:val>
        </c:ser>
        <c:dLbls>
          <c:showLegendKey val="0"/>
          <c:showVal val="0"/>
          <c:showCatName val="0"/>
          <c:showSerName val="0"/>
          <c:showPercent val="0"/>
          <c:showBubbleSize val="0"/>
        </c:dLbls>
        <c:gapWidth val="30"/>
        <c:axId val="275408096"/>
        <c:axId val="275405744"/>
      </c:barChart>
      <c:catAx>
        <c:axId val="275408096"/>
        <c:scaling>
          <c:orientation val="maxMin"/>
        </c:scaling>
        <c:delete val="1"/>
        <c:axPos val="l"/>
        <c:numFmt formatCode="General" sourceLinked="0"/>
        <c:majorTickMark val="out"/>
        <c:minorTickMark val="none"/>
        <c:tickLblPos val="nextTo"/>
        <c:crossAx val="275405744"/>
        <c:crosses val="autoZero"/>
        <c:auto val="1"/>
        <c:lblAlgn val="ctr"/>
        <c:lblOffset val="100"/>
        <c:noMultiLvlLbl val="0"/>
      </c:catAx>
      <c:valAx>
        <c:axId val="275405744"/>
        <c:scaling>
          <c:orientation val="minMax"/>
          <c:max val="1"/>
        </c:scaling>
        <c:delete val="1"/>
        <c:axPos val="t"/>
        <c:numFmt formatCode="###0.0%" sourceLinked="1"/>
        <c:majorTickMark val="out"/>
        <c:minorTickMark val="none"/>
        <c:tickLblPos val="nextTo"/>
        <c:crossAx val="275408096"/>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Hoja1!$B$1</c:f>
              <c:strCache>
                <c:ptCount val="1"/>
                <c:pt idx="0">
                  <c:v>Columna1</c:v>
                </c:pt>
              </c:strCache>
            </c:strRef>
          </c:tx>
          <c:dPt>
            <c:idx val="0"/>
            <c:bubble3D val="0"/>
            <c:spPr>
              <a:solidFill>
                <a:schemeClr val="accent5">
                  <a:lumMod val="60000"/>
                  <a:lumOff val="40000"/>
                </a:schemeClr>
              </a:solidFill>
            </c:spPr>
          </c:dPt>
          <c:dPt>
            <c:idx val="1"/>
            <c:bubble3D val="0"/>
            <c:spPr>
              <a:solidFill>
                <a:schemeClr val="accent5">
                  <a:lumMod val="50000"/>
                </a:schemeClr>
              </a:solidFill>
            </c:spPr>
          </c:dPt>
          <c:dLbls>
            <c:dLbl>
              <c:idx val="1"/>
              <c:spPr/>
              <c:txPr>
                <a:bodyPr/>
                <a:lstStyle/>
                <a:p>
                  <a:pPr>
                    <a:defRPr b="1">
                      <a:solidFill>
                        <a:schemeClr val="bg1"/>
                      </a:solidFill>
                    </a:defRPr>
                  </a:pPr>
                  <a:endParaRPr lang="es-CO"/>
                </a:p>
              </c:txPr>
              <c:showLegendKey val="0"/>
              <c:showVal val="1"/>
              <c:showCatName val="0"/>
              <c:showSerName val="0"/>
              <c:showPercent val="0"/>
              <c:showBubbleSize val="0"/>
            </c:dLbl>
            <c:spPr>
              <a:noFill/>
              <a:ln>
                <a:noFill/>
              </a:ln>
              <a:effectLst/>
            </c:spPr>
            <c:txPr>
              <a:bodyPr/>
              <a:lstStyle/>
              <a:p>
                <a:pPr>
                  <a:defRPr b="1">
                    <a:solidFill>
                      <a:schemeClr val="tx2"/>
                    </a:solidFill>
                  </a:defRPr>
                </a:pPr>
                <a:endParaRPr lang="es-CO"/>
              </a:p>
            </c:txPr>
            <c:showLegendKey val="0"/>
            <c:showVal val="1"/>
            <c:showCatName val="0"/>
            <c:showSerName val="0"/>
            <c:showPercent val="0"/>
            <c:showBubbleSize val="0"/>
            <c:showLeaderLines val="1"/>
            <c:extLst>
              <c:ext xmlns:c15="http://schemas.microsoft.com/office/drawing/2012/chart" uri="{CE6537A1-D6FC-4f65-9D91-7224C49458BB}"/>
            </c:extLst>
          </c:dLbls>
          <c:cat>
            <c:strRef>
              <c:f>Hoja1!$A$2:$A$3</c:f>
              <c:strCache>
                <c:ptCount val="2"/>
                <c:pt idx="0">
                  <c:v>Hombre </c:v>
                </c:pt>
                <c:pt idx="1">
                  <c:v>Mujer</c:v>
                </c:pt>
              </c:strCache>
            </c:strRef>
          </c:cat>
          <c:val>
            <c:numRef>
              <c:f>Hoja1!$B$2:$B$3</c:f>
              <c:numCache>
                <c:formatCode>###0.0%</c:formatCode>
                <c:ptCount val="2"/>
                <c:pt idx="0">
                  <c:v>0.48701110258373687</c:v>
                </c:pt>
                <c:pt idx="1">
                  <c:v>0.51298889741626297</c:v>
                </c:pt>
              </c:numCache>
            </c:numRef>
          </c:val>
        </c:ser>
        <c:dLbls>
          <c:showLegendKey val="0"/>
          <c:showVal val="0"/>
          <c:showCatName val="0"/>
          <c:showSerName val="0"/>
          <c:showPercent val="0"/>
          <c:showBubbleSize val="0"/>
          <c:showLeaderLines val="1"/>
        </c:dLbls>
        <c:firstSliceAng val="0"/>
        <c:holeSize val="50"/>
      </c:doughnutChart>
    </c:plotArea>
    <c:plotVisOnly val="1"/>
    <c:dispBlanksAs val="zero"/>
    <c:showDLblsOverMax val="0"/>
  </c:chart>
  <c:txPr>
    <a:bodyPr/>
    <a:lstStyle/>
    <a:p>
      <a:pPr>
        <a:defRPr sz="1100"/>
      </a:pPr>
      <a:endParaRPr lang="es-CO"/>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3"/>
              <c:layout>
                <c:manualLayout>
                  <c:x val="-0.35485912734872821"/>
                  <c:y val="3.5024115959548276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4.6091964903879172E-2"/>
                  <c:y val="0"/>
                </c:manualLayout>
              </c:layout>
              <c:spPr/>
              <c:txPr>
                <a:bodyPr/>
                <a:lstStyle/>
                <a:p>
                  <a:pPr>
                    <a:defRPr sz="1000" b="1">
                      <a:solidFill>
                        <a:schemeClr val="tx2"/>
                      </a:solidFill>
                    </a:defRPr>
                  </a:pPr>
                  <a:endParaRPr lang="es-CO"/>
                </a:p>
              </c:txPr>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000" b="1">
                    <a:solidFill>
                      <a:schemeClr val="bg1"/>
                    </a:solidFill>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Citas</c:v>
                </c:pt>
                <c:pt idx="2">
                  <c:v>ID</c:v>
                </c:pt>
                <c:pt idx="3">
                  <c:v>Matricula Escolar</c:v>
                </c:pt>
                <c:pt idx="4">
                  <c:v>Pasado Judicial</c:v>
                </c:pt>
              </c:strCache>
            </c:strRef>
          </c:cat>
          <c:val>
            <c:numRef>
              <c:f>Hoja1!$B$2:$B$6</c:f>
              <c:numCache>
                <c:formatCode>###0.0%</c:formatCode>
                <c:ptCount val="5"/>
                <c:pt idx="0">
                  <c:v>0.75779604434531211</c:v>
                </c:pt>
                <c:pt idx="1">
                  <c:v>0.41937100582206738</c:v>
                </c:pt>
                <c:pt idx="2">
                  <c:v>0.68163104600898594</c:v>
                </c:pt>
                <c:pt idx="3">
                  <c:v>0.67350516714243891</c:v>
                </c:pt>
                <c:pt idx="4">
                  <c:v>0.21018310345196667</c:v>
                </c:pt>
              </c:numCache>
            </c:numRef>
          </c:val>
        </c:ser>
        <c:dLbls>
          <c:showLegendKey val="0"/>
          <c:showVal val="0"/>
          <c:showCatName val="0"/>
          <c:showSerName val="0"/>
          <c:showPercent val="0"/>
          <c:showBubbleSize val="0"/>
        </c:dLbls>
        <c:gapWidth val="30"/>
        <c:axId val="275406920"/>
        <c:axId val="275406136"/>
      </c:barChart>
      <c:catAx>
        <c:axId val="275406920"/>
        <c:scaling>
          <c:orientation val="maxMin"/>
        </c:scaling>
        <c:delete val="1"/>
        <c:axPos val="l"/>
        <c:numFmt formatCode="General" sourceLinked="0"/>
        <c:majorTickMark val="out"/>
        <c:minorTickMark val="none"/>
        <c:tickLblPos val="nextTo"/>
        <c:crossAx val="275406136"/>
        <c:crosses val="autoZero"/>
        <c:auto val="1"/>
        <c:lblAlgn val="ctr"/>
        <c:lblOffset val="100"/>
        <c:noMultiLvlLbl val="0"/>
      </c:catAx>
      <c:valAx>
        <c:axId val="275406136"/>
        <c:scaling>
          <c:orientation val="minMax"/>
          <c:max val="1"/>
        </c:scaling>
        <c:delete val="1"/>
        <c:axPos val="t"/>
        <c:numFmt formatCode="###0.0%" sourceLinked="1"/>
        <c:majorTickMark val="out"/>
        <c:minorTickMark val="none"/>
        <c:tickLblPos val="nextTo"/>
        <c:crossAx val="275406920"/>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spPr/>
              <c:txPr>
                <a:bodyPr/>
                <a:lstStyle/>
                <a:p>
                  <a:pPr algn="ctr" rtl="0">
                    <a:defRPr lang="es-CO" sz="1000" b="1" i="0" u="none" strike="noStrike" kern="1200" baseline="0">
                      <a:solidFill>
                        <a:srgbClr val="1F497D"/>
                      </a:solidFill>
                      <a:latin typeface="+mn-lt"/>
                      <a:ea typeface="+mn-ea"/>
                      <a:cs typeface="+mn-cs"/>
                    </a:defRPr>
                  </a:pPr>
                  <a:endParaRPr lang="es-CO"/>
                </a:p>
              </c:txPr>
              <c:dLblPos val="ctr"/>
              <c:showLegendKey val="0"/>
              <c:showVal val="1"/>
              <c:showCatName val="0"/>
              <c:showSerName val="0"/>
              <c:showPercent val="0"/>
              <c:showBubbleSize val="0"/>
            </c:dLbl>
            <c:dLbl>
              <c:idx val="1"/>
              <c:spPr/>
              <c:txPr>
                <a:bodyPr/>
                <a:lstStyle/>
                <a:p>
                  <a:pPr algn="ctr">
                    <a:defRPr lang="es-CO" sz="1000" b="1" i="0" u="none" strike="noStrike" kern="1200" baseline="0">
                      <a:solidFill>
                        <a:prstClr val="white"/>
                      </a:solidFill>
                      <a:latin typeface="+mn-lt"/>
                      <a:ea typeface="+mn-ea"/>
                      <a:cs typeface="+mn-cs"/>
                    </a:defRPr>
                  </a:pPr>
                  <a:endParaRPr lang="es-CO"/>
                </a:p>
              </c:txPr>
              <c:dLblPos val="ctr"/>
              <c:showLegendKey val="0"/>
              <c:showVal val="1"/>
              <c:showCatName val="0"/>
              <c:showSerName val="0"/>
              <c:showPercent val="0"/>
              <c:showBubbleSize val="0"/>
            </c:dLbl>
            <c:dLbl>
              <c:idx val="2"/>
              <c:spPr/>
              <c:txPr>
                <a:bodyPr/>
                <a:lstStyle/>
                <a:p>
                  <a:pPr algn="ctr" rtl="0">
                    <a:defRPr lang="es-CO" sz="1000" b="1" i="0" u="none" strike="noStrike" kern="1200" baseline="0">
                      <a:solidFill>
                        <a:srgbClr val="1F497D"/>
                      </a:solidFill>
                      <a:latin typeface="+mn-lt"/>
                      <a:ea typeface="+mn-ea"/>
                      <a:cs typeface="+mn-cs"/>
                    </a:defRPr>
                  </a:pPr>
                  <a:endParaRPr lang="es-CO"/>
                </a:p>
              </c:txPr>
              <c:dLblPos val="ctr"/>
              <c:showLegendKey val="0"/>
              <c:showVal val="1"/>
              <c:showCatName val="0"/>
              <c:showSerName val="0"/>
              <c:showPercent val="0"/>
              <c:showBubbleSize val="0"/>
            </c:dLbl>
            <c:dLbl>
              <c:idx val="3"/>
              <c:layout>
                <c:manualLayout>
                  <c:x val="-2.4835312919374346E-2"/>
                  <c:y val="3.5021358589373552E-3"/>
                </c:manualLayout>
              </c:layout>
              <c:spPr/>
              <c:txPr>
                <a:bodyPr/>
                <a:lstStyle/>
                <a:p>
                  <a:pPr>
                    <a:defRPr sz="1000" b="1">
                      <a:solidFill>
                        <a:schemeClr val="tx2"/>
                      </a:solidFill>
                    </a:defRPr>
                  </a:pPr>
                  <a:endParaRPr lang="es-CO"/>
                </a:p>
              </c:txPr>
              <c:dLblPos val="outEnd"/>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4.6091964903879172E-2"/>
                  <c:y val="0"/>
                </c:manualLayout>
              </c:layout>
              <c:spPr/>
              <c:txPr>
                <a:bodyPr/>
                <a:lstStyle/>
                <a:p>
                  <a:pPr>
                    <a:defRPr sz="1000" b="1">
                      <a:solidFill>
                        <a:schemeClr val="tx2"/>
                      </a:solidFill>
                    </a:defRPr>
                  </a:pPr>
                  <a:endParaRPr lang="es-CO"/>
                </a:p>
              </c:txPr>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000" b="1">
                    <a:solidFill>
                      <a:schemeClr val="bg1"/>
                    </a:solidFill>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Hoja1!$A$2:$A$6</c:f>
              <c:strCache>
                <c:ptCount val="5"/>
                <c:pt idx="0">
                  <c:v>Servicios P</c:v>
                </c:pt>
                <c:pt idx="1">
                  <c:v>Citas</c:v>
                </c:pt>
                <c:pt idx="2">
                  <c:v>ID</c:v>
                </c:pt>
                <c:pt idx="3">
                  <c:v>Matricula Escolar</c:v>
                </c:pt>
                <c:pt idx="4">
                  <c:v>Pasado Judicial</c:v>
                </c:pt>
              </c:strCache>
            </c:strRef>
          </c:cat>
          <c:val>
            <c:numRef>
              <c:f>Hoja1!$B$2:$B$6</c:f>
              <c:numCache>
                <c:formatCode>###0.0%</c:formatCode>
                <c:ptCount val="5"/>
                <c:pt idx="0">
                  <c:v>5.3683804554873295E-2</c:v>
                </c:pt>
                <c:pt idx="1">
                  <c:v>0.34206427950507995</c:v>
                </c:pt>
                <c:pt idx="2">
                  <c:v>5.0084456319320535E-2</c:v>
                </c:pt>
                <c:pt idx="3">
                  <c:v>3.1897522509663212E-2</c:v>
                </c:pt>
                <c:pt idx="4">
                  <c:v>3.2215559933142693E-2</c:v>
                </c:pt>
              </c:numCache>
            </c:numRef>
          </c:val>
        </c:ser>
        <c:dLbls>
          <c:showLegendKey val="0"/>
          <c:showVal val="0"/>
          <c:showCatName val="0"/>
          <c:showSerName val="0"/>
          <c:showPercent val="0"/>
          <c:showBubbleSize val="0"/>
        </c:dLbls>
        <c:gapWidth val="30"/>
        <c:axId val="221401040"/>
        <c:axId val="221401432"/>
      </c:barChart>
      <c:catAx>
        <c:axId val="221401040"/>
        <c:scaling>
          <c:orientation val="maxMin"/>
        </c:scaling>
        <c:delete val="1"/>
        <c:axPos val="l"/>
        <c:numFmt formatCode="General" sourceLinked="0"/>
        <c:majorTickMark val="out"/>
        <c:minorTickMark val="none"/>
        <c:tickLblPos val="nextTo"/>
        <c:crossAx val="221401432"/>
        <c:crosses val="autoZero"/>
        <c:auto val="1"/>
        <c:lblAlgn val="ctr"/>
        <c:lblOffset val="100"/>
        <c:noMultiLvlLbl val="0"/>
      </c:catAx>
      <c:valAx>
        <c:axId val="221401432"/>
        <c:scaling>
          <c:orientation val="minMax"/>
          <c:max val="1"/>
        </c:scaling>
        <c:delete val="1"/>
        <c:axPos val="t"/>
        <c:numFmt formatCode="###0.0%" sourceLinked="1"/>
        <c:majorTickMark val="out"/>
        <c:minorTickMark val="none"/>
        <c:tickLblPos val="nextTo"/>
        <c:crossAx val="221401040"/>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3"/>
              <c:layout>
                <c:manualLayout>
                  <c:x val="-2.4835312919374346E-2"/>
                  <c:y val="3.5021358589373552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4"/>
              <c:spPr/>
              <c:txPr>
                <a:bodyPr/>
                <a:lstStyle/>
                <a:p>
                  <a:pPr algn="ctr" rtl="0">
                    <a:defRPr lang="es-CO" sz="1000" b="1" i="0" u="none" strike="noStrike" kern="1200" baseline="0">
                      <a:solidFill>
                        <a:schemeClr val="bg1"/>
                      </a:solidFill>
                      <a:latin typeface="+mn-lt"/>
                      <a:ea typeface="+mn-ea"/>
                      <a:cs typeface="+mn-cs"/>
                    </a:defRPr>
                  </a:pPr>
                  <a:endParaRPr lang="es-CO"/>
                </a:p>
              </c:txPr>
              <c:dLblPos val="ctr"/>
              <c:showLegendKey val="0"/>
              <c:showVal val="1"/>
              <c:showCatName val="0"/>
              <c:showSerName val="0"/>
              <c:showPercent val="0"/>
              <c:showBubbleSize val="0"/>
            </c:dLbl>
            <c:spPr>
              <a:noFill/>
              <a:ln>
                <a:noFill/>
              </a:ln>
              <a:effectLst/>
            </c:spPr>
            <c:txPr>
              <a:bodyPr/>
              <a:lstStyle/>
              <a:p>
                <a:pPr algn="ctr" rtl="0">
                  <a:defRPr lang="es-CO" sz="1000" b="1" i="0" u="none" strike="noStrike" kern="1200" baseline="0">
                    <a:solidFill>
                      <a:srgbClr val="1F497D"/>
                    </a:solidFill>
                    <a:latin typeface="+mn-lt"/>
                    <a:ea typeface="+mn-ea"/>
                    <a:cs typeface="+mn-cs"/>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Citas</c:v>
                </c:pt>
                <c:pt idx="2">
                  <c:v>ID</c:v>
                </c:pt>
                <c:pt idx="3">
                  <c:v>Matricula Escolar</c:v>
                </c:pt>
                <c:pt idx="4">
                  <c:v>Pasado Judicial</c:v>
                </c:pt>
              </c:strCache>
            </c:strRef>
          </c:cat>
          <c:val>
            <c:numRef>
              <c:f>Hoja1!$B$2:$B$6</c:f>
              <c:numCache>
                <c:formatCode>###0.0%</c:formatCode>
                <c:ptCount val="5"/>
                <c:pt idx="0">
                  <c:v>3.2118731973248348E-2</c:v>
                </c:pt>
                <c:pt idx="1">
                  <c:v>9.264306405106669E-2</c:v>
                </c:pt>
                <c:pt idx="2">
                  <c:v>3.1941497670097886E-2</c:v>
                </c:pt>
                <c:pt idx="3">
                  <c:v>7.2860947641755158E-2</c:v>
                </c:pt>
                <c:pt idx="4">
                  <c:v>0.56212904109932826</c:v>
                </c:pt>
              </c:numCache>
            </c:numRef>
          </c:val>
        </c:ser>
        <c:dLbls>
          <c:showLegendKey val="0"/>
          <c:showVal val="0"/>
          <c:showCatName val="0"/>
          <c:showSerName val="0"/>
          <c:showPercent val="0"/>
          <c:showBubbleSize val="0"/>
        </c:dLbls>
        <c:gapWidth val="30"/>
        <c:axId val="221401824"/>
        <c:axId val="221400648"/>
      </c:barChart>
      <c:catAx>
        <c:axId val="221401824"/>
        <c:scaling>
          <c:orientation val="maxMin"/>
        </c:scaling>
        <c:delete val="1"/>
        <c:axPos val="l"/>
        <c:numFmt formatCode="General" sourceLinked="0"/>
        <c:majorTickMark val="out"/>
        <c:minorTickMark val="none"/>
        <c:tickLblPos val="nextTo"/>
        <c:crossAx val="221400648"/>
        <c:crosses val="autoZero"/>
        <c:auto val="1"/>
        <c:lblAlgn val="ctr"/>
        <c:lblOffset val="100"/>
        <c:noMultiLvlLbl val="0"/>
      </c:catAx>
      <c:valAx>
        <c:axId val="221400648"/>
        <c:scaling>
          <c:orientation val="minMax"/>
          <c:max val="1"/>
        </c:scaling>
        <c:delete val="1"/>
        <c:axPos val="t"/>
        <c:numFmt formatCode="###0.0%" sourceLinked="1"/>
        <c:majorTickMark val="out"/>
        <c:minorTickMark val="none"/>
        <c:tickLblPos val="nextTo"/>
        <c:crossAx val="221401824"/>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spPr/>
              <c:txPr>
                <a:bodyPr/>
                <a:lstStyle/>
                <a:p>
                  <a:pPr algn="ctr" rtl="0">
                    <a:defRPr lang="es-CO" sz="1000" b="1" i="0" u="none" strike="noStrike" kern="1200" baseline="0">
                      <a:solidFill>
                        <a:srgbClr val="1F497D"/>
                      </a:solidFill>
                      <a:latin typeface="+mn-lt"/>
                      <a:ea typeface="+mn-ea"/>
                      <a:cs typeface="+mn-cs"/>
                    </a:defRPr>
                  </a:pPr>
                  <a:endParaRPr lang="es-CO"/>
                </a:p>
              </c:txPr>
              <c:dLblPos val="outEnd"/>
              <c:showLegendKey val="0"/>
              <c:showVal val="1"/>
              <c:showCatName val="0"/>
              <c:showSerName val="0"/>
              <c:showPercent val="0"/>
              <c:showBubbleSize val="0"/>
            </c:dLbl>
            <c:dLbl>
              <c:idx val="1"/>
              <c:spPr/>
              <c:txPr>
                <a:bodyPr/>
                <a:lstStyle/>
                <a:p>
                  <a:pPr algn="ctr" rtl="0">
                    <a:defRPr lang="es-CO" sz="1000" b="1" i="0" u="none" strike="noStrike" kern="1200" baseline="0">
                      <a:solidFill>
                        <a:srgbClr val="1F497D"/>
                      </a:solidFill>
                      <a:latin typeface="+mn-lt"/>
                      <a:ea typeface="+mn-ea"/>
                      <a:cs typeface="+mn-cs"/>
                    </a:defRPr>
                  </a:pPr>
                  <a:endParaRPr lang="es-CO"/>
                </a:p>
              </c:txPr>
              <c:dLblPos val="outEnd"/>
              <c:showLegendKey val="0"/>
              <c:showVal val="1"/>
              <c:showCatName val="0"/>
              <c:showSerName val="0"/>
              <c:showPercent val="0"/>
              <c:showBubbleSize val="0"/>
            </c:dLbl>
            <c:dLbl>
              <c:idx val="2"/>
              <c:spPr/>
              <c:txPr>
                <a:bodyPr/>
                <a:lstStyle/>
                <a:p>
                  <a:pPr algn="ctr" rtl="0">
                    <a:defRPr lang="es-CO" sz="1000" b="1" i="0" u="none" strike="noStrike" kern="1200" baseline="0">
                      <a:solidFill>
                        <a:srgbClr val="1F497D"/>
                      </a:solidFill>
                      <a:latin typeface="+mn-lt"/>
                      <a:ea typeface="+mn-ea"/>
                      <a:cs typeface="+mn-cs"/>
                    </a:defRPr>
                  </a:pPr>
                  <a:endParaRPr lang="es-CO"/>
                </a:p>
              </c:txPr>
              <c:dLblPos val="outEnd"/>
              <c:showLegendKey val="0"/>
              <c:showVal val="1"/>
              <c:showCatName val="0"/>
              <c:showSerName val="0"/>
              <c:showPercent val="0"/>
              <c:showBubbleSize val="0"/>
            </c:dLbl>
            <c:dLbl>
              <c:idx val="3"/>
              <c:spPr/>
              <c:txPr>
                <a:bodyPr/>
                <a:lstStyle/>
                <a:p>
                  <a:pPr>
                    <a:defRPr sz="1000" b="1">
                      <a:solidFill>
                        <a:schemeClr val="tx2"/>
                      </a:solidFill>
                    </a:defRPr>
                  </a:pPr>
                  <a:endParaRPr lang="es-CO"/>
                </a:p>
              </c:txPr>
              <c:dLblPos val="outEnd"/>
              <c:showLegendKey val="0"/>
              <c:showVal val="1"/>
              <c:showCatName val="0"/>
              <c:showSerName val="0"/>
              <c:showPercent val="0"/>
              <c:showBubbleSize val="0"/>
            </c:dLbl>
            <c:dLbl>
              <c:idx val="4"/>
              <c:spPr/>
              <c:txPr>
                <a:bodyPr/>
                <a:lstStyle/>
                <a:p>
                  <a:pPr>
                    <a:defRPr sz="1000" b="1">
                      <a:solidFill>
                        <a:schemeClr val="tx2"/>
                      </a:solidFill>
                    </a:defRPr>
                  </a:pPr>
                  <a:endParaRPr lang="es-CO"/>
                </a:p>
              </c:txPr>
              <c:dLblPos val="outEnd"/>
              <c:showLegendKey val="0"/>
              <c:showVal val="1"/>
              <c:showCatName val="0"/>
              <c:showSerName val="0"/>
              <c:showPercent val="0"/>
              <c:showBubbleSize val="0"/>
            </c:dLbl>
            <c:spPr>
              <a:noFill/>
              <a:ln>
                <a:noFill/>
              </a:ln>
              <a:effectLst/>
            </c:spPr>
            <c:txPr>
              <a:bodyPr/>
              <a:lstStyle/>
              <a:p>
                <a:pPr>
                  <a:defRPr sz="1000" b="1">
                    <a:solidFill>
                      <a:schemeClr val="bg1"/>
                    </a:solidFill>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Hoja1!$A$2:$A$6</c:f>
              <c:strCache>
                <c:ptCount val="5"/>
                <c:pt idx="0">
                  <c:v>Servicios P</c:v>
                </c:pt>
                <c:pt idx="1">
                  <c:v>Citas</c:v>
                </c:pt>
                <c:pt idx="2">
                  <c:v>ID</c:v>
                </c:pt>
                <c:pt idx="3">
                  <c:v>Matricula Escolar</c:v>
                </c:pt>
                <c:pt idx="4">
                  <c:v>Pasado Judicial</c:v>
                </c:pt>
              </c:strCache>
            </c:strRef>
          </c:cat>
          <c:val>
            <c:numRef>
              <c:f>Hoja1!$B$2:$B$6</c:f>
              <c:numCache>
                <c:formatCode>###0.0%</c:formatCode>
                <c:ptCount val="5"/>
                <c:pt idx="0">
                  <c:v>0.18197603836440263</c:v>
                </c:pt>
                <c:pt idx="1">
                  <c:v>0.18696275773976936</c:v>
                </c:pt>
                <c:pt idx="2">
                  <c:v>0.26100989652806655</c:v>
                </c:pt>
                <c:pt idx="3">
                  <c:v>0.26196261124574699</c:v>
                </c:pt>
                <c:pt idx="4">
                  <c:v>0.21952826477598752</c:v>
                </c:pt>
              </c:numCache>
            </c:numRef>
          </c:val>
        </c:ser>
        <c:dLbls>
          <c:showLegendKey val="0"/>
          <c:showVal val="0"/>
          <c:showCatName val="0"/>
          <c:showSerName val="0"/>
          <c:showPercent val="0"/>
          <c:showBubbleSize val="0"/>
        </c:dLbls>
        <c:gapWidth val="30"/>
        <c:axId val="221402608"/>
        <c:axId val="221396336"/>
      </c:barChart>
      <c:catAx>
        <c:axId val="221402608"/>
        <c:scaling>
          <c:orientation val="maxMin"/>
        </c:scaling>
        <c:delete val="1"/>
        <c:axPos val="l"/>
        <c:numFmt formatCode="General" sourceLinked="0"/>
        <c:majorTickMark val="out"/>
        <c:minorTickMark val="none"/>
        <c:tickLblPos val="nextTo"/>
        <c:crossAx val="221396336"/>
        <c:crosses val="autoZero"/>
        <c:auto val="1"/>
        <c:lblAlgn val="ctr"/>
        <c:lblOffset val="100"/>
        <c:noMultiLvlLbl val="0"/>
      </c:catAx>
      <c:valAx>
        <c:axId val="221396336"/>
        <c:scaling>
          <c:orientation val="minMax"/>
          <c:max val="1"/>
          <c:min val="0"/>
        </c:scaling>
        <c:delete val="1"/>
        <c:axPos val="t"/>
        <c:numFmt formatCode="###0.0%" sourceLinked="1"/>
        <c:majorTickMark val="out"/>
        <c:minorTickMark val="none"/>
        <c:tickLblPos val="nextTo"/>
        <c:crossAx val="221402608"/>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3"/>
              <c:spPr/>
              <c:txPr>
                <a:bodyPr/>
                <a:lstStyle/>
                <a:p>
                  <a:pPr algn="ctr">
                    <a:defRPr lang="en-US" sz="1000" b="1" i="0" u="none" strike="noStrike" kern="1200" baseline="0">
                      <a:solidFill>
                        <a:prstClr val="white"/>
                      </a:solidFill>
                      <a:latin typeface="+mn-lt"/>
                      <a:ea typeface="+mn-ea"/>
                      <a:cs typeface="+mn-cs"/>
                    </a:defRPr>
                  </a:pPr>
                  <a:endParaRPr lang="es-CO"/>
                </a:p>
              </c:txPr>
              <c:dLblPos val="ctr"/>
              <c:showLegendKey val="0"/>
              <c:showVal val="1"/>
              <c:showCatName val="0"/>
              <c:showSerName val="0"/>
              <c:showPercent val="0"/>
              <c:showBubbleSize val="0"/>
            </c:dLbl>
            <c:dLbl>
              <c:idx val="4"/>
              <c:spPr/>
              <c:txPr>
                <a:bodyPr/>
                <a:lstStyle/>
                <a:p>
                  <a:pPr algn="ctr">
                    <a:defRPr lang="en-US" sz="1000" b="1" i="0" u="none" strike="noStrike" kern="1200" baseline="0">
                      <a:solidFill>
                        <a:prstClr val="white"/>
                      </a:solidFill>
                      <a:latin typeface="+mn-lt"/>
                      <a:ea typeface="+mn-ea"/>
                      <a:cs typeface="+mn-cs"/>
                    </a:defRPr>
                  </a:pPr>
                  <a:endParaRPr lang="es-CO"/>
                </a:p>
              </c:txPr>
              <c:dLblPos val="ctr"/>
              <c:showLegendKey val="0"/>
              <c:showVal val="1"/>
              <c:showCatName val="0"/>
              <c:showSerName val="0"/>
              <c:showPercent val="0"/>
              <c:showBubbleSize val="0"/>
            </c:dLbl>
            <c:spPr>
              <a:noFill/>
              <a:ln>
                <a:noFill/>
              </a:ln>
              <a:effectLst/>
            </c:spPr>
            <c:txPr>
              <a:bodyPr/>
              <a:lstStyle/>
              <a:p>
                <a:pPr>
                  <a:defRPr sz="1000" b="1">
                    <a:solidFill>
                      <a:schemeClr val="bg1"/>
                    </a:solidFill>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Citas</c:v>
                </c:pt>
                <c:pt idx="2">
                  <c:v>ID</c:v>
                </c:pt>
                <c:pt idx="3">
                  <c:v>Matricula Escolar</c:v>
                </c:pt>
                <c:pt idx="4">
                  <c:v>Pasado Judicial</c:v>
                </c:pt>
              </c:strCache>
            </c:strRef>
          </c:cat>
          <c:val>
            <c:numRef>
              <c:f>Hoja1!$B$2:$B$6</c:f>
              <c:numCache>
                <c:formatCode>###0.0%</c:formatCode>
                <c:ptCount val="5"/>
                <c:pt idx="0">
                  <c:v>0.5579981496537314</c:v>
                </c:pt>
                <c:pt idx="1">
                  <c:v>0.47244551265644275</c:v>
                </c:pt>
                <c:pt idx="2">
                  <c:v>0.57273981974175159</c:v>
                </c:pt>
                <c:pt idx="3">
                  <c:v>0.53015498065027733</c:v>
                </c:pt>
                <c:pt idx="4">
                  <c:v>0.5613573000517974</c:v>
                </c:pt>
              </c:numCache>
            </c:numRef>
          </c:val>
        </c:ser>
        <c:dLbls>
          <c:showLegendKey val="0"/>
          <c:showVal val="0"/>
          <c:showCatName val="0"/>
          <c:showSerName val="0"/>
          <c:showPercent val="0"/>
          <c:showBubbleSize val="0"/>
        </c:dLbls>
        <c:gapWidth val="30"/>
        <c:axId val="221402216"/>
        <c:axId val="221397120"/>
      </c:barChart>
      <c:catAx>
        <c:axId val="221402216"/>
        <c:scaling>
          <c:orientation val="maxMin"/>
        </c:scaling>
        <c:delete val="1"/>
        <c:axPos val="l"/>
        <c:numFmt formatCode="General" sourceLinked="0"/>
        <c:majorTickMark val="out"/>
        <c:minorTickMark val="none"/>
        <c:tickLblPos val="nextTo"/>
        <c:crossAx val="221397120"/>
        <c:crosses val="autoZero"/>
        <c:auto val="1"/>
        <c:lblAlgn val="ctr"/>
        <c:lblOffset val="100"/>
        <c:noMultiLvlLbl val="0"/>
      </c:catAx>
      <c:valAx>
        <c:axId val="221397120"/>
        <c:scaling>
          <c:orientation val="minMax"/>
        </c:scaling>
        <c:delete val="1"/>
        <c:axPos val="t"/>
        <c:numFmt formatCode="###0.0%" sourceLinked="1"/>
        <c:majorTickMark val="out"/>
        <c:minorTickMark val="none"/>
        <c:tickLblPos val="nextTo"/>
        <c:crossAx val="221402216"/>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txPr>
              <a:bodyPr/>
              <a:lstStyle/>
              <a:p>
                <a:pPr>
                  <a:defRPr sz="1000" b="1">
                    <a:solidFill>
                      <a:schemeClr val="tx2"/>
                    </a:solidFill>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Citas</c:v>
                </c:pt>
                <c:pt idx="2">
                  <c:v>ID</c:v>
                </c:pt>
                <c:pt idx="3">
                  <c:v>Matricula Escolar</c:v>
                </c:pt>
                <c:pt idx="4">
                  <c:v>Pasado Judicial</c:v>
                </c:pt>
              </c:strCache>
            </c:strRef>
          </c:cat>
          <c:val>
            <c:numRef>
              <c:f>Hoja1!$B$2:$B$6</c:f>
              <c:numCache>
                <c:formatCode>###0.0%</c:formatCode>
                <c:ptCount val="5"/>
                <c:pt idx="0">
                  <c:v>0.16090401952755101</c:v>
                </c:pt>
                <c:pt idx="1">
                  <c:v>0.31088427126754892</c:v>
                </c:pt>
                <c:pt idx="2">
                  <c:v>0.13214814427968391</c:v>
                </c:pt>
                <c:pt idx="3">
                  <c:v>0.19010567578888907</c:v>
                </c:pt>
                <c:pt idx="4">
                  <c:v>0.15633922490563112</c:v>
                </c:pt>
              </c:numCache>
            </c:numRef>
          </c:val>
        </c:ser>
        <c:dLbls>
          <c:showLegendKey val="0"/>
          <c:showVal val="0"/>
          <c:showCatName val="0"/>
          <c:showSerName val="0"/>
          <c:showPercent val="0"/>
          <c:showBubbleSize val="0"/>
        </c:dLbls>
        <c:gapWidth val="30"/>
        <c:axId val="221395552"/>
        <c:axId val="221397512"/>
      </c:barChart>
      <c:catAx>
        <c:axId val="221395552"/>
        <c:scaling>
          <c:orientation val="maxMin"/>
        </c:scaling>
        <c:delete val="1"/>
        <c:axPos val="l"/>
        <c:numFmt formatCode="General" sourceLinked="0"/>
        <c:majorTickMark val="out"/>
        <c:minorTickMark val="none"/>
        <c:tickLblPos val="nextTo"/>
        <c:crossAx val="221397512"/>
        <c:crosses val="autoZero"/>
        <c:auto val="1"/>
        <c:lblAlgn val="ctr"/>
        <c:lblOffset val="100"/>
        <c:noMultiLvlLbl val="0"/>
      </c:catAx>
      <c:valAx>
        <c:axId val="221397512"/>
        <c:scaling>
          <c:orientation val="minMax"/>
          <c:max val="1"/>
        </c:scaling>
        <c:delete val="1"/>
        <c:axPos val="t"/>
        <c:numFmt formatCode="###0.0%" sourceLinked="1"/>
        <c:majorTickMark val="out"/>
        <c:minorTickMark val="none"/>
        <c:tickLblPos val="nextTo"/>
        <c:crossAx val="221395552"/>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txPr>
              <a:bodyPr/>
              <a:lstStyle/>
              <a:p>
                <a:pPr>
                  <a:defRPr sz="1000" b="1">
                    <a:solidFill>
                      <a:schemeClr val="tx2"/>
                    </a:solidFill>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Citas</c:v>
                </c:pt>
                <c:pt idx="2">
                  <c:v>ID</c:v>
                </c:pt>
                <c:pt idx="3">
                  <c:v>Matricula Escolar</c:v>
                </c:pt>
                <c:pt idx="4">
                  <c:v>Pasado Judicial</c:v>
                </c:pt>
              </c:strCache>
            </c:strRef>
          </c:cat>
          <c:val>
            <c:numRef>
              <c:f>Hoja1!$B$2:$B$6</c:f>
              <c:numCache>
                <c:formatCode>###0.0%</c:formatCode>
                <c:ptCount val="5"/>
                <c:pt idx="0">
                  <c:v>0.20204685085260035</c:v>
                </c:pt>
                <c:pt idx="1">
                  <c:v>0.18151016810875251</c:v>
                </c:pt>
                <c:pt idx="2">
                  <c:v>0.2495590726424404</c:v>
                </c:pt>
                <c:pt idx="3">
                  <c:v>0.22422981913150847</c:v>
                </c:pt>
                <c:pt idx="4">
                  <c:v>0.25278633038032294</c:v>
                </c:pt>
              </c:numCache>
            </c:numRef>
          </c:val>
        </c:ser>
        <c:dLbls>
          <c:showLegendKey val="0"/>
          <c:showVal val="0"/>
          <c:showCatName val="0"/>
          <c:showSerName val="0"/>
          <c:showPercent val="0"/>
          <c:showBubbleSize val="0"/>
        </c:dLbls>
        <c:gapWidth val="30"/>
        <c:axId val="221398296"/>
        <c:axId val="221399080"/>
      </c:barChart>
      <c:catAx>
        <c:axId val="221398296"/>
        <c:scaling>
          <c:orientation val="maxMin"/>
        </c:scaling>
        <c:delete val="1"/>
        <c:axPos val="l"/>
        <c:numFmt formatCode="General" sourceLinked="0"/>
        <c:majorTickMark val="out"/>
        <c:minorTickMark val="none"/>
        <c:tickLblPos val="nextTo"/>
        <c:crossAx val="221399080"/>
        <c:crosses val="autoZero"/>
        <c:auto val="1"/>
        <c:lblAlgn val="ctr"/>
        <c:lblOffset val="100"/>
        <c:noMultiLvlLbl val="0"/>
      </c:catAx>
      <c:valAx>
        <c:axId val="221399080"/>
        <c:scaling>
          <c:orientation val="minMax"/>
          <c:max val="1"/>
        </c:scaling>
        <c:delete val="1"/>
        <c:axPos val="t"/>
        <c:numFmt formatCode="###0.0%" sourceLinked="1"/>
        <c:majorTickMark val="out"/>
        <c:minorTickMark val="none"/>
        <c:tickLblPos val="nextTo"/>
        <c:crossAx val="221398296"/>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txPr>
              <a:bodyPr/>
              <a:lstStyle/>
              <a:p>
                <a:pPr>
                  <a:defRPr sz="1000" b="1">
                    <a:solidFill>
                      <a:schemeClr val="tx2"/>
                    </a:solidFill>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Citas</c:v>
                </c:pt>
                <c:pt idx="2">
                  <c:v>ID</c:v>
                </c:pt>
                <c:pt idx="3">
                  <c:v>Matricula Escolar</c:v>
                </c:pt>
                <c:pt idx="4">
                  <c:v>Pasado Judicial</c:v>
                </c:pt>
              </c:strCache>
            </c:strRef>
          </c:cat>
          <c:val>
            <c:numRef>
              <c:f>Hoja1!$B$2:$B$6</c:f>
              <c:numCache>
                <c:formatCode>###0.0%</c:formatCode>
                <c:ptCount val="5"/>
                <c:pt idx="0">
                  <c:v>7.9050979966117832E-2</c:v>
                </c:pt>
                <c:pt idx="1">
                  <c:v>3.5160047967256199E-2</c:v>
                </c:pt>
                <c:pt idx="2">
                  <c:v>4.5552963336123728E-2</c:v>
                </c:pt>
                <c:pt idx="3">
                  <c:v>5.5509524429324823E-2</c:v>
                </c:pt>
                <c:pt idx="4">
                  <c:v>2.9517144662249088E-2</c:v>
                </c:pt>
              </c:numCache>
            </c:numRef>
          </c:val>
        </c:ser>
        <c:dLbls>
          <c:showLegendKey val="0"/>
          <c:showVal val="0"/>
          <c:showCatName val="0"/>
          <c:showSerName val="0"/>
          <c:showPercent val="0"/>
          <c:showBubbleSize val="0"/>
        </c:dLbls>
        <c:gapWidth val="30"/>
        <c:axId val="221399864"/>
        <c:axId val="221400256"/>
      </c:barChart>
      <c:catAx>
        <c:axId val="221399864"/>
        <c:scaling>
          <c:orientation val="maxMin"/>
        </c:scaling>
        <c:delete val="1"/>
        <c:axPos val="l"/>
        <c:numFmt formatCode="General" sourceLinked="0"/>
        <c:majorTickMark val="out"/>
        <c:minorTickMark val="none"/>
        <c:tickLblPos val="nextTo"/>
        <c:crossAx val="221400256"/>
        <c:crosses val="autoZero"/>
        <c:auto val="1"/>
        <c:lblAlgn val="ctr"/>
        <c:lblOffset val="100"/>
        <c:noMultiLvlLbl val="0"/>
      </c:catAx>
      <c:valAx>
        <c:axId val="221400256"/>
        <c:scaling>
          <c:orientation val="minMax"/>
          <c:max val="1"/>
        </c:scaling>
        <c:delete val="1"/>
        <c:axPos val="t"/>
        <c:numFmt formatCode="###0.0%" sourceLinked="1"/>
        <c:majorTickMark val="out"/>
        <c:minorTickMark val="none"/>
        <c:tickLblPos val="nextTo"/>
        <c:crossAx val="221399864"/>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211261410545244"/>
          <c:y val="0"/>
          <c:w val="0.83473234706701749"/>
          <c:h val="1"/>
        </c:manualLayout>
      </c:layout>
      <c:barChart>
        <c:barDir val="bar"/>
        <c:grouping val="percentStacked"/>
        <c:varyColors val="0"/>
        <c:ser>
          <c:idx val="0"/>
          <c:order val="0"/>
          <c:tx>
            <c:strRef>
              <c:f>Hoja1!$B$1</c:f>
              <c:strCache>
                <c:ptCount val="1"/>
                <c:pt idx="0">
                  <c:v>Difícil</c:v>
                </c:pt>
              </c:strCache>
            </c:strRef>
          </c:tx>
          <c:spPr>
            <a:solidFill>
              <a:schemeClr val="accent3">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Hoja1!$A$2:$A$6</c:f>
              <c:numCache>
                <c:formatCode>General</c:formatCode>
                <c:ptCount val="5"/>
              </c:numCache>
            </c:numRef>
          </c:cat>
          <c:val>
            <c:numRef>
              <c:f>Hoja1!$B$2:$B$6</c:f>
              <c:numCache>
                <c:formatCode>###0.0%</c:formatCode>
                <c:ptCount val="5"/>
                <c:pt idx="0">
                  <c:v>8.7067185460437846E-2</c:v>
                </c:pt>
                <c:pt idx="1">
                  <c:v>0.15430550634510029</c:v>
                </c:pt>
                <c:pt idx="2">
                  <c:v>7.6003256897644672E-2</c:v>
                </c:pt>
                <c:pt idx="3">
                  <c:v>9.7904332706095387E-2</c:v>
                </c:pt>
                <c:pt idx="4">
                  <c:v>5.4924850795514193E-2</c:v>
                </c:pt>
              </c:numCache>
            </c:numRef>
          </c:val>
        </c:ser>
        <c:ser>
          <c:idx val="1"/>
          <c:order val="1"/>
          <c:tx>
            <c:strRef>
              <c:f>Hoja1!$C$1</c:f>
              <c:strCache>
                <c:ptCount val="1"/>
                <c:pt idx="0">
                  <c:v>Normal</c:v>
                </c:pt>
              </c:strCache>
            </c:strRef>
          </c:tx>
          <c:spPr>
            <a:solidFill>
              <a:schemeClr val="accent5">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Hoja1!$A$2:$A$6</c:f>
              <c:numCache>
                <c:formatCode>General</c:formatCode>
                <c:ptCount val="5"/>
              </c:numCache>
            </c:numRef>
          </c:cat>
          <c:val>
            <c:numRef>
              <c:f>Hoja1!$C$2:$C$6</c:f>
              <c:numCache>
                <c:formatCode>###0.0%</c:formatCode>
                <c:ptCount val="5"/>
                <c:pt idx="0">
                  <c:v>0.52300105756826487</c:v>
                </c:pt>
                <c:pt idx="1">
                  <c:v>0.48924343334974263</c:v>
                </c:pt>
                <c:pt idx="2">
                  <c:v>0.52566274142365621</c:v>
                </c:pt>
                <c:pt idx="3">
                  <c:v>0.51541961052232532</c:v>
                </c:pt>
                <c:pt idx="4">
                  <c:v>0.33431348254687598</c:v>
                </c:pt>
              </c:numCache>
            </c:numRef>
          </c:val>
        </c:ser>
        <c:ser>
          <c:idx val="2"/>
          <c:order val="2"/>
          <c:tx>
            <c:strRef>
              <c:f>Hoja1!$D$1</c:f>
              <c:strCache>
                <c:ptCount val="1"/>
                <c:pt idx="0">
                  <c:v>Fácil</c:v>
                </c:pt>
              </c:strCache>
            </c:strRef>
          </c:tx>
          <c:spPr>
            <a:solidFill>
              <a:schemeClr val="accent4">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Hoja1!$A$2:$A$6</c:f>
              <c:numCache>
                <c:formatCode>General</c:formatCode>
                <c:ptCount val="5"/>
              </c:numCache>
            </c:numRef>
          </c:cat>
          <c:val>
            <c:numRef>
              <c:f>Hoja1!$D$2:$D$6</c:f>
              <c:numCache>
                <c:formatCode>###0.0%</c:formatCode>
                <c:ptCount val="5"/>
                <c:pt idx="0">
                  <c:v>0.38993175697129806</c:v>
                </c:pt>
                <c:pt idx="1">
                  <c:v>0.35645106030515772</c:v>
                </c:pt>
                <c:pt idx="2">
                  <c:v>0.39833400167869903</c:v>
                </c:pt>
                <c:pt idx="3">
                  <c:v>0.38667605677157901</c:v>
                </c:pt>
                <c:pt idx="4">
                  <c:v>0.61076166665761045</c:v>
                </c:pt>
              </c:numCache>
            </c:numRef>
          </c:val>
        </c:ser>
        <c:dLbls>
          <c:showLegendKey val="0"/>
          <c:showVal val="0"/>
          <c:showCatName val="0"/>
          <c:showSerName val="0"/>
          <c:showPercent val="0"/>
          <c:showBubbleSize val="0"/>
        </c:dLbls>
        <c:gapWidth val="30"/>
        <c:overlap val="100"/>
        <c:axId val="276761544"/>
        <c:axId val="276757624"/>
      </c:barChart>
      <c:catAx>
        <c:axId val="276761544"/>
        <c:scaling>
          <c:orientation val="maxMin"/>
        </c:scaling>
        <c:delete val="0"/>
        <c:axPos val="l"/>
        <c:numFmt formatCode="General" sourceLinked="1"/>
        <c:majorTickMark val="out"/>
        <c:minorTickMark val="none"/>
        <c:tickLblPos val="nextTo"/>
        <c:crossAx val="276757624"/>
        <c:crosses val="autoZero"/>
        <c:auto val="1"/>
        <c:lblAlgn val="ctr"/>
        <c:lblOffset val="100"/>
        <c:noMultiLvlLbl val="0"/>
      </c:catAx>
      <c:valAx>
        <c:axId val="276757624"/>
        <c:scaling>
          <c:orientation val="minMax"/>
        </c:scaling>
        <c:delete val="1"/>
        <c:axPos val="t"/>
        <c:numFmt formatCode="0%" sourceLinked="1"/>
        <c:majorTickMark val="out"/>
        <c:minorTickMark val="none"/>
        <c:tickLblPos val="nextTo"/>
        <c:crossAx val="276761544"/>
        <c:crosses val="autoZero"/>
        <c:crossBetween val="between"/>
      </c:valAx>
    </c:plotArea>
    <c:plotVisOnly val="1"/>
    <c:dispBlanksAs val="gap"/>
    <c:showDLblsOverMax val="0"/>
  </c:chart>
  <c:txPr>
    <a:bodyPr/>
    <a:lstStyle/>
    <a:p>
      <a:pPr>
        <a:defRPr sz="1100" b="1">
          <a:solidFill>
            <a:schemeClr val="tx2"/>
          </a:solidFill>
        </a:defRPr>
      </a:pPr>
      <a:endParaRPr lang="es-CO"/>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Hoja1!$A$2:$A$21</c:f>
              <c:strCache>
                <c:ptCount val="20"/>
                <c:pt idx="0">
                  <c:v>Otro</c:v>
                </c:pt>
                <c:pt idx="1">
                  <c:v>De tiempo para completar el trámite</c:v>
                </c:pt>
                <c:pt idx="2">
                  <c:v>Técnicas, se cayó el sistema</c:v>
                </c:pt>
                <c:pt idx="3">
                  <c:v>Dificultades económicas</c:v>
                </c:pt>
                <c:pt idx="4">
                  <c:v>Lenguaje complicado</c:v>
                </c:pt>
                <c:pt idx="5">
                  <c:v>Dificultad para identificar los pasos a seguir</c:v>
                </c:pt>
                <c:pt idx="7">
                  <c:v>Otro</c:v>
                </c:pt>
                <c:pt idx="8">
                  <c:v>De tiempo para completar el trámite</c:v>
                </c:pt>
                <c:pt idx="9">
                  <c:v>Dificultades económicas</c:v>
                </c:pt>
                <c:pt idx="10">
                  <c:v>Técnicas, se cayó el sistema</c:v>
                </c:pt>
                <c:pt idx="11">
                  <c:v>Dificultad para identificar los pasos a seguir</c:v>
                </c:pt>
                <c:pt idx="12">
                  <c:v>Lenguaje complicado</c:v>
                </c:pt>
                <c:pt idx="14">
                  <c:v>Otro</c:v>
                </c:pt>
                <c:pt idx="15">
                  <c:v>De tiempo para completar el trámite</c:v>
                </c:pt>
                <c:pt idx="16">
                  <c:v>Dificultades económicas</c:v>
                </c:pt>
                <c:pt idx="17">
                  <c:v>Dificultad para identificar los pasos a seguir</c:v>
                </c:pt>
                <c:pt idx="18">
                  <c:v>Técnicas, se cayó el sistema</c:v>
                </c:pt>
                <c:pt idx="19">
                  <c:v>Lenguaje complicado</c:v>
                </c:pt>
              </c:strCache>
            </c:strRef>
          </c:cat>
          <c:val>
            <c:numRef>
              <c:f>Hoja1!$B$2:$B$21</c:f>
              <c:numCache>
                <c:formatCode>###0.0%</c:formatCode>
                <c:ptCount val="20"/>
                <c:pt idx="0">
                  <c:v>0.39203659762650839</c:v>
                </c:pt>
                <c:pt idx="1">
                  <c:v>0.34339356191904791</c:v>
                </c:pt>
                <c:pt idx="2">
                  <c:v>0.1181426593808141</c:v>
                </c:pt>
                <c:pt idx="3">
                  <c:v>8.4578569573567797E-2</c:v>
                </c:pt>
                <c:pt idx="4">
                  <c:v>5.6814250161791077E-2</c:v>
                </c:pt>
                <c:pt idx="5">
                  <c:v>5.1086912666206297E-2</c:v>
                </c:pt>
                <c:pt idx="7">
                  <c:v>0.37202692789375597</c:v>
                </c:pt>
                <c:pt idx="8">
                  <c:v>0.33514633118216025</c:v>
                </c:pt>
                <c:pt idx="9">
                  <c:v>0.14925416194174701</c:v>
                </c:pt>
                <c:pt idx="10">
                  <c:v>0.10306505933409178</c:v>
                </c:pt>
                <c:pt idx="11">
                  <c:v>4.0507519648244887E-2</c:v>
                </c:pt>
                <c:pt idx="12">
                  <c:v>0</c:v>
                </c:pt>
                <c:pt idx="14">
                  <c:v>0.39265240123639977</c:v>
                </c:pt>
                <c:pt idx="15">
                  <c:v>0.32881832967592073</c:v>
                </c:pt>
                <c:pt idx="16">
                  <c:v>0.1219472676995003</c:v>
                </c:pt>
                <c:pt idx="17">
                  <c:v>9.2340362149312724E-2</c:v>
                </c:pt>
                <c:pt idx="18">
                  <c:v>7.5241407200294222E-2</c:v>
                </c:pt>
                <c:pt idx="19">
                  <c:v>6.5407110782545935E-2</c:v>
                </c:pt>
              </c:numCache>
            </c:numRef>
          </c:val>
        </c:ser>
        <c:dLbls>
          <c:showLegendKey val="0"/>
          <c:showVal val="0"/>
          <c:showCatName val="0"/>
          <c:showSerName val="0"/>
          <c:showPercent val="0"/>
          <c:showBubbleSize val="0"/>
        </c:dLbls>
        <c:gapWidth val="10"/>
        <c:axId val="276762328"/>
        <c:axId val="276760368"/>
      </c:barChart>
      <c:catAx>
        <c:axId val="276762328"/>
        <c:scaling>
          <c:orientation val="maxMin"/>
        </c:scaling>
        <c:delete val="1"/>
        <c:axPos val="l"/>
        <c:numFmt formatCode="General" sourceLinked="0"/>
        <c:majorTickMark val="out"/>
        <c:minorTickMark val="none"/>
        <c:tickLblPos val="nextTo"/>
        <c:crossAx val="276760368"/>
        <c:crosses val="autoZero"/>
        <c:auto val="1"/>
        <c:lblAlgn val="ctr"/>
        <c:lblOffset val="100"/>
        <c:noMultiLvlLbl val="0"/>
      </c:catAx>
      <c:valAx>
        <c:axId val="276760368"/>
        <c:scaling>
          <c:orientation val="minMax"/>
        </c:scaling>
        <c:delete val="1"/>
        <c:axPos val="t"/>
        <c:numFmt formatCode="###0.0%" sourceLinked="1"/>
        <c:majorTickMark val="out"/>
        <c:minorTickMark val="none"/>
        <c:tickLblPos val="nextTo"/>
        <c:crossAx val="276762328"/>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1"/>
              <c:layout>
                <c:manualLayout>
                  <c:x val="-7.0037529605373072E-2"/>
                  <c:y val="-7.1962747095707857E-3"/>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6"/>
                <c:pt idx="0">
                  <c:v>Bajo Bajo</c:v>
                </c:pt>
                <c:pt idx="1">
                  <c:v>Bajo</c:v>
                </c:pt>
                <c:pt idx="2">
                  <c:v>Medio bajo</c:v>
                </c:pt>
                <c:pt idx="3">
                  <c:v>Medio</c:v>
                </c:pt>
                <c:pt idx="4">
                  <c:v>Medio alto</c:v>
                </c:pt>
                <c:pt idx="5">
                  <c:v>Alto</c:v>
                </c:pt>
              </c:strCache>
            </c:strRef>
          </c:cat>
          <c:val>
            <c:numRef>
              <c:f>Hoja1!$B$2:$B$7</c:f>
              <c:numCache>
                <c:formatCode>###0.0%</c:formatCode>
                <c:ptCount val="6"/>
                <c:pt idx="0">
                  <c:v>0.21730597447870215</c:v>
                </c:pt>
                <c:pt idx="1">
                  <c:v>0.37916434516871861</c:v>
                </c:pt>
                <c:pt idx="2">
                  <c:v>0.26094383408692606</c:v>
                </c:pt>
                <c:pt idx="3">
                  <c:v>8.3028883297826109E-2</c:v>
                </c:pt>
                <c:pt idx="4">
                  <c:v>3.39088477682601E-2</c:v>
                </c:pt>
                <c:pt idx="5">
                  <c:v>2.5648115199566991E-2</c:v>
                </c:pt>
              </c:numCache>
            </c:numRef>
          </c:val>
        </c:ser>
        <c:dLbls>
          <c:showLegendKey val="0"/>
          <c:showVal val="0"/>
          <c:showCatName val="0"/>
          <c:showSerName val="0"/>
          <c:showPercent val="0"/>
          <c:showBubbleSize val="0"/>
        </c:dLbls>
        <c:gapWidth val="10"/>
        <c:axId val="222119088"/>
        <c:axId val="222120264"/>
      </c:barChart>
      <c:catAx>
        <c:axId val="222119088"/>
        <c:scaling>
          <c:orientation val="maxMin"/>
        </c:scaling>
        <c:delete val="0"/>
        <c:axPos val="l"/>
        <c:numFmt formatCode="General" sourceLinked="0"/>
        <c:majorTickMark val="out"/>
        <c:minorTickMark val="none"/>
        <c:tickLblPos val="nextTo"/>
        <c:crossAx val="222120264"/>
        <c:crosses val="autoZero"/>
        <c:auto val="1"/>
        <c:lblAlgn val="ctr"/>
        <c:lblOffset val="100"/>
        <c:noMultiLvlLbl val="0"/>
      </c:catAx>
      <c:valAx>
        <c:axId val="222120264"/>
        <c:scaling>
          <c:orientation val="minMax"/>
        </c:scaling>
        <c:delete val="1"/>
        <c:axPos val="t"/>
        <c:numFmt formatCode="###0.0%" sourceLinked="1"/>
        <c:majorTickMark val="out"/>
        <c:minorTickMark val="none"/>
        <c:tickLblPos val="nextTo"/>
        <c:crossAx val="222119088"/>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8523408135578147"/>
          <c:y val="0.17408762945379533"/>
          <c:w val="0.6147659186442187"/>
          <c:h val="0.82591237054620459"/>
        </c:manualLayout>
      </c:layout>
      <c:barChart>
        <c:barDir val="bar"/>
        <c:grouping val="percentStacked"/>
        <c:varyColors val="0"/>
        <c:ser>
          <c:idx val="0"/>
          <c:order val="0"/>
          <c:tx>
            <c:strRef>
              <c:f>Hoja1!$B$1</c:f>
              <c:strCache>
                <c:ptCount val="1"/>
                <c:pt idx="0">
                  <c:v>Pidió ayuda a familiares o amigos</c:v>
                </c:pt>
              </c:strCache>
            </c:strRef>
          </c:tx>
          <c:spPr>
            <a:solidFill>
              <a:schemeClr val="accent3">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Citas</c:v>
                </c:pt>
                <c:pt idx="1">
                  <c:v>Matricula</c:v>
                </c:pt>
                <c:pt idx="2">
                  <c:v>S.Publicos</c:v>
                </c:pt>
              </c:strCache>
            </c:strRef>
          </c:cat>
          <c:val>
            <c:numRef>
              <c:f>Hoja1!$B$2:$B$4</c:f>
              <c:numCache>
                <c:formatCode>###0.0%</c:formatCode>
                <c:ptCount val="3"/>
                <c:pt idx="0">
                  <c:v>0.13858096460274227</c:v>
                </c:pt>
                <c:pt idx="1">
                  <c:v>0.77523689967116527</c:v>
                </c:pt>
                <c:pt idx="2">
                  <c:v>0.36444164235095444</c:v>
                </c:pt>
              </c:numCache>
            </c:numRef>
          </c:val>
        </c:ser>
        <c:ser>
          <c:idx val="1"/>
          <c:order val="1"/>
          <c:tx>
            <c:strRef>
              <c:f>Hoja1!$C$1</c:f>
              <c:strCache>
                <c:ptCount val="1"/>
                <c:pt idx="0">
                  <c:v>Fue a la entidad </c:v>
                </c:pt>
              </c:strCache>
            </c:strRef>
          </c:tx>
          <c:spPr>
            <a:solidFill>
              <a:schemeClr val="accent5">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Citas</c:v>
                </c:pt>
                <c:pt idx="1">
                  <c:v>Matricula</c:v>
                </c:pt>
                <c:pt idx="2">
                  <c:v>S.Publicos</c:v>
                </c:pt>
              </c:strCache>
            </c:strRef>
          </c:cat>
          <c:val>
            <c:numRef>
              <c:f>Hoja1!$C$2:$C$4</c:f>
              <c:numCache>
                <c:formatCode>###0.0%</c:formatCode>
                <c:ptCount val="3"/>
                <c:pt idx="0">
                  <c:v>0.48300529450986346</c:v>
                </c:pt>
                <c:pt idx="1">
                  <c:v>0.15855742064124631</c:v>
                </c:pt>
                <c:pt idx="2">
                  <c:v>0.23074177742814797</c:v>
                </c:pt>
              </c:numCache>
            </c:numRef>
          </c:val>
        </c:ser>
        <c:ser>
          <c:idx val="2"/>
          <c:order val="2"/>
          <c:tx>
            <c:strRef>
              <c:f>Hoja1!$D$1</c:f>
              <c:strCache>
                <c:ptCount val="1"/>
                <c:pt idx="0">
                  <c:v>Realizo una llamada telefónica </c:v>
                </c:pt>
              </c:strCache>
            </c:strRef>
          </c:tx>
          <c:spPr>
            <a:solidFill>
              <a:schemeClr val="accent4">
                <a:lumMod val="60000"/>
                <a:lumOff val="40000"/>
              </a:schemeClr>
            </a:solidFill>
          </c:spPr>
          <c:invertIfNegative val="0"/>
          <c:dLbls>
            <c:dLbl>
              <c:idx val="1"/>
              <c:delete val="1"/>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Citas</c:v>
                </c:pt>
                <c:pt idx="1">
                  <c:v>Matricula</c:v>
                </c:pt>
                <c:pt idx="2">
                  <c:v>S.Publicos</c:v>
                </c:pt>
              </c:strCache>
            </c:strRef>
          </c:cat>
          <c:val>
            <c:numRef>
              <c:f>Hoja1!$D$2:$D$4</c:f>
              <c:numCache>
                <c:formatCode>###0.0%</c:formatCode>
                <c:ptCount val="3"/>
                <c:pt idx="0">
                  <c:v>8.2438324563392396E-2</c:v>
                </c:pt>
                <c:pt idx="1">
                  <c:v>0</c:v>
                </c:pt>
                <c:pt idx="2">
                  <c:v>0.19694327694209021</c:v>
                </c:pt>
              </c:numCache>
            </c:numRef>
          </c:val>
        </c:ser>
        <c:ser>
          <c:idx val="3"/>
          <c:order val="3"/>
          <c:tx>
            <c:strRef>
              <c:f>Hoja1!$E$1</c:f>
              <c:strCache>
                <c:ptCount val="1"/>
                <c:pt idx="0">
                  <c:v>Buscó información por internet </c:v>
                </c:pt>
              </c:strCache>
            </c:strRef>
          </c:tx>
          <c:spPr>
            <a:solidFill>
              <a:schemeClr val="tx2">
                <a:lumMod val="40000"/>
                <a:lumOff val="60000"/>
              </a:schemeClr>
            </a:solidFill>
          </c:spPr>
          <c:invertIfNegative val="0"/>
          <c:dLbls>
            <c:dLbl>
              <c:idx val="0"/>
              <c:layout>
                <c:manualLayout>
                  <c:x val="0"/>
                  <c:y val="5.18558896245347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delete val="1"/>
              <c:extLst>
                <c:ext xmlns:c15="http://schemas.microsoft.com/office/drawing/2012/chart" uri="{CE6537A1-D6FC-4f65-9D91-7224C49458BB}"/>
              </c:extLst>
            </c:dLbl>
            <c:dLbl>
              <c:idx val="2"/>
              <c:delete val="1"/>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Hoja1!$A$2:$A$4</c:f>
              <c:strCache>
                <c:ptCount val="3"/>
                <c:pt idx="0">
                  <c:v>Citas</c:v>
                </c:pt>
                <c:pt idx="1">
                  <c:v>Matricula</c:v>
                </c:pt>
                <c:pt idx="2">
                  <c:v>S.Publicos</c:v>
                </c:pt>
              </c:strCache>
            </c:strRef>
          </c:cat>
          <c:val>
            <c:numRef>
              <c:f>Hoja1!$E$2:$E$4</c:f>
              <c:numCache>
                <c:formatCode>###0.0%</c:formatCode>
                <c:ptCount val="3"/>
                <c:pt idx="0">
                  <c:v>2.9550279998837595E-2</c:v>
                </c:pt>
                <c:pt idx="1">
                  <c:v>0</c:v>
                </c:pt>
                <c:pt idx="2">
                  <c:v>0</c:v>
                </c:pt>
              </c:numCache>
            </c:numRef>
          </c:val>
        </c:ser>
        <c:ser>
          <c:idx val="4"/>
          <c:order val="4"/>
          <c:tx>
            <c:strRef>
              <c:f>Hoja1!$F$1</c:f>
              <c:strCache>
                <c:ptCount val="1"/>
                <c:pt idx="0">
                  <c:v>Otro</c:v>
                </c:pt>
              </c:strCache>
            </c:strRef>
          </c:tx>
          <c:invertIfNegative val="0"/>
          <c:dLbls>
            <c:dLbl>
              <c:idx val="1"/>
              <c:layout>
                <c:manualLayout>
                  <c:x val="0"/>
                  <c:y val="2.9165292245478703E-7"/>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a:solidFill>
                      <a:schemeClr val="bg1"/>
                    </a:solidFill>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Citas</c:v>
                </c:pt>
                <c:pt idx="1">
                  <c:v>Matricula</c:v>
                </c:pt>
                <c:pt idx="2">
                  <c:v>S.Publicos</c:v>
                </c:pt>
              </c:strCache>
            </c:strRef>
          </c:cat>
          <c:val>
            <c:numRef>
              <c:f>Hoja1!$F$2:$F$4</c:f>
              <c:numCache>
                <c:formatCode>###0.0%</c:formatCode>
                <c:ptCount val="3"/>
                <c:pt idx="0">
                  <c:v>0.26642513632516424</c:v>
                </c:pt>
                <c:pt idx="1">
                  <c:v>6.6205679687588337E-2</c:v>
                </c:pt>
                <c:pt idx="2">
                  <c:v>0.20787330327880757</c:v>
                </c:pt>
              </c:numCache>
            </c:numRef>
          </c:val>
        </c:ser>
        <c:dLbls>
          <c:showLegendKey val="0"/>
          <c:showVal val="0"/>
          <c:showCatName val="0"/>
          <c:showSerName val="0"/>
          <c:showPercent val="0"/>
          <c:showBubbleSize val="0"/>
        </c:dLbls>
        <c:gapWidth val="30"/>
        <c:overlap val="100"/>
        <c:axId val="276762720"/>
        <c:axId val="276761152"/>
      </c:barChart>
      <c:catAx>
        <c:axId val="276762720"/>
        <c:scaling>
          <c:orientation val="maxMin"/>
        </c:scaling>
        <c:delete val="0"/>
        <c:axPos val="l"/>
        <c:numFmt formatCode="General" sourceLinked="1"/>
        <c:majorTickMark val="out"/>
        <c:minorTickMark val="none"/>
        <c:tickLblPos val="nextTo"/>
        <c:txPr>
          <a:bodyPr/>
          <a:lstStyle/>
          <a:p>
            <a:pPr>
              <a:defRPr sz="900">
                <a:solidFill>
                  <a:schemeClr val="bg1">
                    <a:lumMod val="95000"/>
                  </a:schemeClr>
                </a:solidFill>
              </a:defRPr>
            </a:pPr>
            <a:endParaRPr lang="es-CO"/>
          </a:p>
        </c:txPr>
        <c:crossAx val="276761152"/>
        <c:crosses val="autoZero"/>
        <c:auto val="1"/>
        <c:lblAlgn val="ctr"/>
        <c:lblOffset val="100"/>
        <c:noMultiLvlLbl val="0"/>
      </c:catAx>
      <c:valAx>
        <c:axId val="276761152"/>
        <c:scaling>
          <c:orientation val="minMax"/>
        </c:scaling>
        <c:delete val="1"/>
        <c:axPos val="t"/>
        <c:numFmt formatCode="0%" sourceLinked="1"/>
        <c:majorTickMark val="out"/>
        <c:minorTickMark val="none"/>
        <c:tickLblPos val="nextTo"/>
        <c:crossAx val="276762720"/>
        <c:crosses val="autoZero"/>
        <c:crossBetween val="between"/>
      </c:valAx>
    </c:plotArea>
    <c:legend>
      <c:legendPos val="t"/>
      <c:layout>
        <c:manualLayout>
          <c:xMode val="edge"/>
          <c:yMode val="edge"/>
          <c:x val="0.29439457707313571"/>
          <c:y val="2.2223952696229191E-2"/>
          <c:w val="0.69132678068449915"/>
          <c:h val="0.15093301228179623"/>
        </c:manualLayout>
      </c:layout>
      <c:overlay val="0"/>
    </c:legend>
    <c:plotVisOnly val="1"/>
    <c:dispBlanksAs val="gap"/>
    <c:showDLblsOverMax val="0"/>
  </c:chart>
  <c:txPr>
    <a:bodyPr/>
    <a:lstStyle/>
    <a:p>
      <a:pPr>
        <a:defRPr sz="1000" b="0">
          <a:solidFill>
            <a:schemeClr val="tx2"/>
          </a:solidFill>
        </a:defRPr>
      </a:pPr>
      <a:endParaRPr lang="es-CO"/>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Hoja1!$A$2:$A$8</c:f>
              <c:strCache>
                <c:ptCount val="7"/>
                <c:pt idx="0">
                  <c:v>Televisión </c:v>
                </c:pt>
                <c:pt idx="1">
                  <c:v>Radio</c:v>
                </c:pt>
                <c:pt idx="2">
                  <c:v>Internet</c:v>
                </c:pt>
                <c:pt idx="3">
                  <c:v>Revistas/prensa</c:v>
                </c:pt>
                <c:pt idx="4">
                  <c:v>Vallas/avisos</c:v>
                </c:pt>
                <c:pt idx="5">
                  <c:v>No informa</c:v>
                </c:pt>
                <c:pt idx="6">
                  <c:v>Ferias</c:v>
                </c:pt>
              </c:strCache>
            </c:strRef>
          </c:cat>
          <c:val>
            <c:numRef>
              <c:f>Hoja1!$B$2:$B$8</c:f>
              <c:numCache>
                <c:formatCode>###0.0%</c:formatCode>
                <c:ptCount val="7"/>
                <c:pt idx="0">
                  <c:v>0.75905748801789874</c:v>
                </c:pt>
                <c:pt idx="1">
                  <c:v>0.40865266732553579</c:v>
                </c:pt>
                <c:pt idx="2">
                  <c:v>0.29919256859462368</c:v>
                </c:pt>
                <c:pt idx="3">
                  <c:v>0.29890410626913871</c:v>
                </c:pt>
                <c:pt idx="4">
                  <c:v>0.24911146670345286</c:v>
                </c:pt>
                <c:pt idx="5">
                  <c:v>0.14137130129711178</c:v>
                </c:pt>
                <c:pt idx="6">
                  <c:v>7.3123094917022333E-2</c:v>
                </c:pt>
              </c:numCache>
            </c:numRef>
          </c:val>
        </c:ser>
        <c:dLbls>
          <c:showLegendKey val="0"/>
          <c:showVal val="0"/>
          <c:showCatName val="0"/>
          <c:showSerName val="0"/>
          <c:showPercent val="0"/>
          <c:showBubbleSize val="0"/>
        </c:dLbls>
        <c:gapWidth val="10"/>
        <c:axId val="276756448"/>
        <c:axId val="276758016"/>
      </c:barChart>
      <c:catAx>
        <c:axId val="276756448"/>
        <c:scaling>
          <c:orientation val="minMax"/>
        </c:scaling>
        <c:delete val="0"/>
        <c:axPos val="b"/>
        <c:numFmt formatCode="General" sourceLinked="0"/>
        <c:majorTickMark val="out"/>
        <c:minorTickMark val="none"/>
        <c:tickLblPos val="nextTo"/>
        <c:txPr>
          <a:bodyPr/>
          <a:lstStyle/>
          <a:p>
            <a:pPr>
              <a:defRPr sz="900"/>
            </a:pPr>
            <a:endParaRPr lang="es-CO"/>
          </a:p>
        </c:txPr>
        <c:crossAx val="276758016"/>
        <c:crosses val="autoZero"/>
        <c:auto val="1"/>
        <c:lblAlgn val="ctr"/>
        <c:lblOffset val="100"/>
        <c:noMultiLvlLbl val="0"/>
      </c:catAx>
      <c:valAx>
        <c:axId val="276758016"/>
        <c:scaling>
          <c:orientation val="minMax"/>
        </c:scaling>
        <c:delete val="1"/>
        <c:axPos val="l"/>
        <c:numFmt formatCode="###0.0%" sourceLinked="1"/>
        <c:majorTickMark val="out"/>
        <c:minorTickMark val="none"/>
        <c:tickLblPos val="nextTo"/>
        <c:crossAx val="276756448"/>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206034093137883E-2"/>
          <c:y val="0.21783462147437485"/>
          <c:w val="0.92395006807754987"/>
          <c:h val="0.70503868847778617"/>
        </c:manualLayout>
      </c:layout>
      <c:doughnutChart>
        <c:varyColors val="1"/>
        <c:ser>
          <c:idx val="0"/>
          <c:order val="0"/>
          <c:tx>
            <c:strRef>
              <c:f>Hoja1!$B$1</c:f>
              <c:strCache>
                <c:ptCount val="1"/>
                <c:pt idx="0">
                  <c:v>Pidió ayuda a familiares o amigos</c:v>
                </c:pt>
              </c:strCache>
            </c:strRef>
          </c:tx>
          <c:spPr>
            <a:solidFill>
              <a:schemeClr val="accent3">
                <a:lumMod val="60000"/>
                <a:lumOff val="40000"/>
              </a:schemeClr>
            </a:solidFill>
          </c:spPr>
          <c:dPt>
            <c:idx val="1"/>
            <c:bubble3D val="0"/>
            <c:spPr>
              <a:solidFill>
                <a:srgbClr val="B3A2C7"/>
              </a:solidFill>
            </c:spPr>
          </c:dPt>
          <c:dLbls>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Hoja1!$A$2:$A$3</c:f>
              <c:strCache>
                <c:ptCount val="2"/>
                <c:pt idx="0">
                  <c:v>Si</c:v>
                </c:pt>
                <c:pt idx="1">
                  <c:v>No</c:v>
                </c:pt>
              </c:strCache>
            </c:strRef>
          </c:cat>
          <c:val>
            <c:numRef>
              <c:f>Hoja1!$B$2:$B$3</c:f>
              <c:numCache>
                <c:formatCode>###0.0%</c:formatCode>
                <c:ptCount val="2"/>
                <c:pt idx="0">
                  <c:v>0.54635979502428744</c:v>
                </c:pt>
                <c:pt idx="1">
                  <c:v>0.33456780848268375</c:v>
                </c:pt>
              </c:numCache>
            </c:numRef>
          </c:val>
        </c:ser>
        <c:dLbls>
          <c:showLegendKey val="0"/>
          <c:showVal val="0"/>
          <c:showCatName val="0"/>
          <c:showSerName val="0"/>
          <c:showPercent val="0"/>
          <c:showBubbleSize val="0"/>
          <c:showLeaderLines val="1"/>
        </c:dLbls>
        <c:firstSliceAng val="0"/>
        <c:holeSize val="50"/>
      </c:doughnutChart>
    </c:plotArea>
    <c:legend>
      <c:legendPos val="t"/>
      <c:layout>
        <c:manualLayout>
          <c:xMode val="edge"/>
          <c:yMode val="edge"/>
          <c:x val="0.33813621848284658"/>
          <c:y val="6.0238468444054588E-2"/>
          <c:w val="0.44752411960403798"/>
          <c:h val="0.13275630708255751"/>
        </c:manualLayout>
      </c:layout>
      <c:overlay val="0"/>
      <c:txPr>
        <a:bodyPr/>
        <a:lstStyle/>
        <a:p>
          <a:pPr>
            <a:defRPr sz="1100"/>
          </a:pPr>
          <a:endParaRPr lang="es-CO"/>
        </a:p>
      </c:txPr>
    </c:legend>
    <c:plotVisOnly val="1"/>
    <c:dispBlanksAs val="gap"/>
    <c:showDLblsOverMax val="0"/>
  </c:chart>
  <c:txPr>
    <a:bodyPr/>
    <a:lstStyle/>
    <a:p>
      <a:pPr>
        <a:defRPr sz="1000" b="0">
          <a:solidFill>
            <a:schemeClr val="tx2"/>
          </a:solidFill>
        </a:defRPr>
      </a:pPr>
      <a:endParaRPr lang="es-CO"/>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17408762945379533"/>
          <c:w val="1"/>
          <c:h val="0.82591237054620459"/>
        </c:manualLayout>
      </c:layout>
      <c:barChart>
        <c:barDir val="bar"/>
        <c:grouping val="percentStacked"/>
        <c:varyColors val="0"/>
        <c:ser>
          <c:idx val="0"/>
          <c:order val="0"/>
          <c:tx>
            <c:strRef>
              <c:f>Hoja1!$B$1</c:f>
              <c:strCache>
                <c:ptCount val="1"/>
                <c:pt idx="0">
                  <c:v>Nada adecuados</c:v>
                </c:pt>
              </c:strCache>
            </c:strRef>
          </c:tx>
          <c:spPr>
            <a:solidFill>
              <a:schemeClr val="accent3">
                <a:lumMod val="60000"/>
                <a:lumOff val="40000"/>
              </a:schemeClr>
            </a:solidFill>
          </c:spPr>
          <c:invertIfNegative val="0"/>
          <c:dLbls>
            <c:dLbl>
              <c:idx val="0"/>
              <c:layout>
                <c:manualLayout>
                  <c:x val="0"/>
                  <c:y val="-0.11569377286803093"/>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c:f>
              <c:strCache>
                <c:ptCount val="1"/>
                <c:pt idx="0">
                  <c:v>La satisfacción general con el trámite realizado</c:v>
                </c:pt>
              </c:strCache>
            </c:strRef>
          </c:cat>
          <c:val>
            <c:numRef>
              <c:f>Hoja1!$B$2</c:f>
              <c:numCache>
                <c:formatCode>###0.0%</c:formatCode>
                <c:ptCount val="1"/>
                <c:pt idx="0">
                  <c:v>2.6462358912823294E-2</c:v>
                </c:pt>
              </c:numCache>
            </c:numRef>
          </c:val>
        </c:ser>
        <c:ser>
          <c:idx val="1"/>
          <c:order val="1"/>
          <c:tx>
            <c:strRef>
              <c:f>Hoja1!$C$1</c:f>
              <c:strCache>
                <c:ptCount val="1"/>
                <c:pt idx="0">
                  <c:v>Poco adecuados</c:v>
                </c:pt>
              </c:strCache>
            </c:strRef>
          </c:tx>
          <c:spPr>
            <a:solidFill>
              <a:schemeClr val="accent5">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c:f>
              <c:strCache>
                <c:ptCount val="1"/>
                <c:pt idx="0">
                  <c:v>La satisfacción general con el trámite realizado</c:v>
                </c:pt>
              </c:strCache>
            </c:strRef>
          </c:cat>
          <c:val>
            <c:numRef>
              <c:f>Hoja1!$C$2</c:f>
              <c:numCache>
                <c:formatCode>###0.0%</c:formatCode>
                <c:ptCount val="1"/>
                <c:pt idx="0">
                  <c:v>8.3048043474998987E-2</c:v>
                </c:pt>
              </c:numCache>
            </c:numRef>
          </c:val>
        </c:ser>
        <c:ser>
          <c:idx val="2"/>
          <c:order val="2"/>
          <c:tx>
            <c:strRef>
              <c:f>Hoja1!$D$1</c:f>
              <c:strCache>
                <c:ptCount val="1"/>
                <c:pt idx="0">
                  <c:v>Más o menos adecuados</c:v>
                </c:pt>
              </c:strCache>
            </c:strRef>
          </c:tx>
          <c:spPr>
            <a:solidFill>
              <a:schemeClr val="accent4">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c:f>
              <c:strCache>
                <c:ptCount val="1"/>
                <c:pt idx="0">
                  <c:v>La satisfacción general con el trámite realizado</c:v>
                </c:pt>
              </c:strCache>
            </c:strRef>
          </c:cat>
          <c:val>
            <c:numRef>
              <c:f>Hoja1!$D$2</c:f>
              <c:numCache>
                <c:formatCode>###0.0%</c:formatCode>
                <c:ptCount val="1"/>
                <c:pt idx="0">
                  <c:v>0.23742905235606915</c:v>
                </c:pt>
              </c:numCache>
            </c:numRef>
          </c:val>
        </c:ser>
        <c:ser>
          <c:idx val="3"/>
          <c:order val="3"/>
          <c:tx>
            <c:strRef>
              <c:f>Hoja1!$E$1</c:f>
              <c:strCache>
                <c:ptCount val="1"/>
                <c:pt idx="0">
                  <c:v>Adecuados</c:v>
                </c:pt>
              </c:strCache>
            </c:strRef>
          </c:tx>
          <c:spPr>
            <a:solidFill>
              <a:schemeClr val="tx2">
                <a:lumMod val="40000"/>
                <a:lumOff val="6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c:f>
              <c:strCache>
                <c:ptCount val="1"/>
                <c:pt idx="0">
                  <c:v>La satisfacción general con el trámite realizado</c:v>
                </c:pt>
              </c:strCache>
            </c:strRef>
          </c:cat>
          <c:val>
            <c:numRef>
              <c:f>Hoja1!$E$2</c:f>
              <c:numCache>
                <c:formatCode>###0.0%</c:formatCode>
                <c:ptCount val="1"/>
                <c:pt idx="0">
                  <c:v>0.49253443962396892</c:v>
                </c:pt>
              </c:numCache>
            </c:numRef>
          </c:val>
        </c:ser>
        <c:ser>
          <c:idx val="4"/>
          <c:order val="4"/>
          <c:tx>
            <c:strRef>
              <c:f>Hoja1!$F$1</c:f>
              <c:strCache>
                <c:ptCount val="1"/>
                <c:pt idx="0">
                  <c:v>Muy adecuados</c:v>
                </c:pt>
              </c:strCache>
            </c:strRef>
          </c:tx>
          <c:invertIfNegative val="0"/>
          <c:dLbls>
            <c:spPr>
              <a:noFill/>
              <a:ln>
                <a:noFill/>
              </a:ln>
              <a:effectLst/>
            </c:spPr>
            <c:txPr>
              <a:bodyPr/>
              <a:lstStyle/>
              <a:p>
                <a:pPr>
                  <a:defRPr>
                    <a:solidFill>
                      <a:schemeClr val="bg1"/>
                    </a:solidFill>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c:f>
              <c:strCache>
                <c:ptCount val="1"/>
                <c:pt idx="0">
                  <c:v>La satisfacción general con el trámite realizado</c:v>
                </c:pt>
              </c:strCache>
            </c:strRef>
          </c:cat>
          <c:val>
            <c:numRef>
              <c:f>Hoja1!$F$2</c:f>
              <c:numCache>
                <c:formatCode>###0.0%</c:formatCode>
                <c:ptCount val="1"/>
                <c:pt idx="0">
                  <c:v>0.15295236794944464</c:v>
                </c:pt>
              </c:numCache>
            </c:numRef>
          </c:val>
        </c:ser>
        <c:dLbls>
          <c:showLegendKey val="0"/>
          <c:showVal val="0"/>
          <c:showCatName val="0"/>
          <c:showSerName val="0"/>
          <c:showPercent val="0"/>
          <c:showBubbleSize val="0"/>
        </c:dLbls>
        <c:gapWidth val="30"/>
        <c:overlap val="100"/>
        <c:axId val="276759192"/>
        <c:axId val="276756840"/>
      </c:barChart>
      <c:catAx>
        <c:axId val="276759192"/>
        <c:scaling>
          <c:orientation val="maxMin"/>
        </c:scaling>
        <c:delete val="1"/>
        <c:axPos val="l"/>
        <c:numFmt formatCode="General" sourceLinked="1"/>
        <c:majorTickMark val="out"/>
        <c:minorTickMark val="none"/>
        <c:tickLblPos val="nextTo"/>
        <c:crossAx val="276756840"/>
        <c:crosses val="autoZero"/>
        <c:auto val="1"/>
        <c:lblAlgn val="ctr"/>
        <c:lblOffset val="100"/>
        <c:noMultiLvlLbl val="0"/>
      </c:catAx>
      <c:valAx>
        <c:axId val="276756840"/>
        <c:scaling>
          <c:orientation val="minMax"/>
        </c:scaling>
        <c:delete val="1"/>
        <c:axPos val="t"/>
        <c:numFmt formatCode="0%" sourceLinked="1"/>
        <c:majorTickMark val="out"/>
        <c:minorTickMark val="none"/>
        <c:tickLblPos val="nextTo"/>
        <c:crossAx val="276759192"/>
        <c:crosses val="autoZero"/>
        <c:crossBetween val="between"/>
      </c:valAx>
    </c:plotArea>
    <c:legend>
      <c:legendPos val="t"/>
      <c:layout>
        <c:manualLayout>
          <c:xMode val="edge"/>
          <c:yMode val="edge"/>
          <c:x val="0"/>
          <c:y val="2.2223952696229191E-2"/>
          <c:w val="0.93700174737946573"/>
          <c:h val="0.19093484087461862"/>
        </c:manualLayout>
      </c:layout>
      <c:overlay val="0"/>
    </c:legend>
    <c:plotVisOnly val="1"/>
    <c:dispBlanksAs val="gap"/>
    <c:showDLblsOverMax val="0"/>
  </c:chart>
  <c:txPr>
    <a:bodyPr/>
    <a:lstStyle/>
    <a:p>
      <a:pPr>
        <a:defRPr sz="1000" b="0">
          <a:solidFill>
            <a:schemeClr val="tx2"/>
          </a:solidFill>
        </a:defRPr>
      </a:pPr>
      <a:endParaRPr lang="es-CO"/>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585843441461507"/>
          <c:y val="5.400365384778933E-2"/>
          <c:w val="0.5741415655853848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0.10500579288847578"/>
                  <c:y val="-1.1005997462802432E-17"/>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12250675836988842"/>
                  <c:y val="4.8026725549196953E-3"/>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16188393070306675"/>
                  <c:y val="0"/>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Hoja1!$A$2:$A$8</c:f>
              <c:strCache>
                <c:ptCount val="7"/>
                <c:pt idx="0">
                  <c:v>Evitar las filas</c:v>
                </c:pt>
                <c:pt idx="1">
                  <c:v>Ahorrar tiempo</c:v>
                </c:pt>
                <c:pt idx="2">
                  <c:v>Ahorrar dinero</c:v>
                </c:pt>
                <c:pt idx="3">
                  <c:v>Realizarlo desde la casa / oficina</c:v>
                </c:pt>
                <c:pt idx="4">
                  <c:v>La rapidez y agilidad</c:v>
                </c:pt>
                <c:pt idx="5">
                  <c:v>Hacerlo a cualquier hora</c:v>
                </c:pt>
                <c:pt idx="6">
                  <c:v>Otro</c:v>
                </c:pt>
              </c:strCache>
            </c:strRef>
          </c:cat>
          <c:val>
            <c:numRef>
              <c:f>Hoja1!$B$2:$B$8</c:f>
              <c:numCache>
                <c:formatCode>###0.0%</c:formatCode>
                <c:ptCount val="7"/>
                <c:pt idx="0">
                  <c:v>0.50340403374334386</c:v>
                </c:pt>
                <c:pt idx="1">
                  <c:v>0.48807898934501748</c:v>
                </c:pt>
                <c:pt idx="2">
                  <c:v>0.43382289605325391</c:v>
                </c:pt>
                <c:pt idx="3">
                  <c:v>0.22399607618999784</c:v>
                </c:pt>
                <c:pt idx="4">
                  <c:v>0.19627685781951218</c:v>
                </c:pt>
                <c:pt idx="5">
                  <c:v>0.16869075068179287</c:v>
                </c:pt>
                <c:pt idx="6">
                  <c:v>1.2999523160920602E-2</c:v>
                </c:pt>
              </c:numCache>
            </c:numRef>
          </c:val>
        </c:ser>
        <c:dLbls>
          <c:showLegendKey val="0"/>
          <c:showVal val="0"/>
          <c:showCatName val="0"/>
          <c:showSerName val="0"/>
          <c:showPercent val="0"/>
          <c:showBubbleSize val="0"/>
        </c:dLbls>
        <c:gapWidth val="10"/>
        <c:axId val="276758408"/>
        <c:axId val="276759584"/>
      </c:barChart>
      <c:catAx>
        <c:axId val="276758408"/>
        <c:scaling>
          <c:orientation val="maxMin"/>
        </c:scaling>
        <c:delete val="0"/>
        <c:axPos val="l"/>
        <c:numFmt formatCode="General" sourceLinked="0"/>
        <c:majorTickMark val="out"/>
        <c:minorTickMark val="none"/>
        <c:tickLblPos val="nextTo"/>
        <c:txPr>
          <a:bodyPr/>
          <a:lstStyle/>
          <a:p>
            <a:pPr>
              <a:defRPr sz="1050"/>
            </a:pPr>
            <a:endParaRPr lang="es-CO"/>
          </a:p>
        </c:txPr>
        <c:crossAx val="276759584"/>
        <c:crosses val="autoZero"/>
        <c:auto val="1"/>
        <c:lblAlgn val="ctr"/>
        <c:lblOffset val="100"/>
        <c:noMultiLvlLbl val="0"/>
      </c:catAx>
      <c:valAx>
        <c:axId val="276759584"/>
        <c:scaling>
          <c:orientation val="minMax"/>
        </c:scaling>
        <c:delete val="1"/>
        <c:axPos val="t"/>
        <c:numFmt formatCode="###0.0%" sourceLinked="1"/>
        <c:majorTickMark val="out"/>
        <c:minorTickMark val="none"/>
        <c:tickLblPos val="nextTo"/>
        <c:crossAx val="276758408"/>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0.13666983585855111"/>
                  <c:y val="0"/>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Hoja1!$A$2:$A$10</c:f>
              <c:strCache>
                <c:ptCount val="9"/>
                <c:pt idx="0">
                  <c:v>Demora en la atención</c:v>
                </c:pt>
                <c:pt idx="1">
                  <c:v>Problemas de comunicación</c:v>
                </c:pt>
                <c:pt idx="2">
                  <c:v>Desconfianza en el medio</c:v>
                </c:pt>
                <c:pt idx="3">
                  <c:v>Falta de información y/o asesoría</c:v>
                </c:pt>
                <c:pt idx="4">
                  <c:v>Falta de claridad en el menú/página</c:v>
                </c:pt>
                <c:pt idx="5">
                  <c:v>El costo de la llamada / internet</c:v>
                </c:pt>
                <c:pt idx="6">
                  <c:v>Mala atención</c:v>
                </c:pt>
                <c:pt idx="7">
                  <c:v>Dificultad para acceder al medio</c:v>
                </c:pt>
                <c:pt idx="8">
                  <c:v>Otro</c:v>
                </c:pt>
              </c:strCache>
            </c:strRef>
          </c:cat>
          <c:val>
            <c:numRef>
              <c:f>Hoja1!$B$2:$B$10</c:f>
              <c:numCache>
                <c:formatCode>###0.0%</c:formatCode>
                <c:ptCount val="9"/>
                <c:pt idx="0">
                  <c:v>0.44081066157870802</c:v>
                </c:pt>
                <c:pt idx="1">
                  <c:v>0.27604652002621599</c:v>
                </c:pt>
                <c:pt idx="2">
                  <c:v>0.2522354900083541</c:v>
                </c:pt>
                <c:pt idx="3">
                  <c:v>0.24056190518485832</c:v>
                </c:pt>
                <c:pt idx="4">
                  <c:v>0.18888902811674627</c:v>
                </c:pt>
                <c:pt idx="5">
                  <c:v>0.18099812620583061</c:v>
                </c:pt>
                <c:pt idx="6">
                  <c:v>0.17959970695978733</c:v>
                </c:pt>
                <c:pt idx="7">
                  <c:v>0.11144566817301844</c:v>
                </c:pt>
                <c:pt idx="8">
                  <c:v>1.5614260840741905E-2</c:v>
                </c:pt>
              </c:numCache>
            </c:numRef>
          </c:val>
        </c:ser>
        <c:dLbls>
          <c:showLegendKey val="0"/>
          <c:showVal val="0"/>
          <c:showCatName val="0"/>
          <c:showSerName val="0"/>
          <c:showPercent val="0"/>
          <c:showBubbleSize val="0"/>
        </c:dLbls>
        <c:gapWidth val="10"/>
        <c:axId val="276920304"/>
        <c:axId val="276923048"/>
      </c:barChart>
      <c:catAx>
        <c:axId val="276920304"/>
        <c:scaling>
          <c:orientation val="maxMin"/>
        </c:scaling>
        <c:delete val="0"/>
        <c:axPos val="l"/>
        <c:numFmt formatCode="General" sourceLinked="0"/>
        <c:majorTickMark val="out"/>
        <c:minorTickMark val="none"/>
        <c:tickLblPos val="nextTo"/>
        <c:txPr>
          <a:bodyPr/>
          <a:lstStyle/>
          <a:p>
            <a:pPr>
              <a:defRPr sz="1050"/>
            </a:pPr>
            <a:endParaRPr lang="es-CO"/>
          </a:p>
        </c:txPr>
        <c:crossAx val="276923048"/>
        <c:crosses val="autoZero"/>
        <c:auto val="1"/>
        <c:lblAlgn val="ctr"/>
        <c:lblOffset val="100"/>
        <c:noMultiLvlLbl val="0"/>
      </c:catAx>
      <c:valAx>
        <c:axId val="276923048"/>
        <c:scaling>
          <c:orientation val="minMax"/>
        </c:scaling>
        <c:delete val="1"/>
        <c:axPos val="t"/>
        <c:numFmt formatCode="###0.0%" sourceLinked="1"/>
        <c:majorTickMark val="out"/>
        <c:minorTickMark val="none"/>
        <c:tickLblPos val="nextTo"/>
        <c:crossAx val="276920304"/>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5.4032260688264271E-2"/>
                  <c:y val="4.9094230770717687E-3"/>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Mejorar la atención al cliente (mas operadores, menos tiempo de espera, páginas fáciles de manejar, etc.)</c:v>
                </c:pt>
                <c:pt idx="1">
                  <c:v>Hacer mas divulgación o promoción</c:v>
                </c:pt>
                <c:pt idx="2">
                  <c:v>Ofrecer capacitación para los usuarios</c:v>
                </c:pt>
                <c:pt idx="3">
                  <c:v>Permitir el acceso gratuito a los medios electrónicos</c:v>
                </c:pt>
                <c:pt idx="4">
                  <c:v>Otro</c:v>
                </c:pt>
              </c:strCache>
            </c:strRef>
          </c:cat>
          <c:val>
            <c:numRef>
              <c:f>Hoja1!$B$2:$B$6</c:f>
              <c:numCache>
                <c:formatCode>###0.0%</c:formatCode>
                <c:ptCount val="5"/>
                <c:pt idx="0">
                  <c:v>0.54503289272446442</c:v>
                </c:pt>
                <c:pt idx="1">
                  <c:v>0.42716496695028838</c:v>
                </c:pt>
                <c:pt idx="2">
                  <c:v>0.36108586474591109</c:v>
                </c:pt>
                <c:pt idx="3">
                  <c:v>0.29669470735717501</c:v>
                </c:pt>
                <c:pt idx="4">
                  <c:v>1.9097212744990929E-2</c:v>
                </c:pt>
              </c:numCache>
            </c:numRef>
          </c:val>
        </c:ser>
        <c:dLbls>
          <c:showLegendKey val="0"/>
          <c:showVal val="0"/>
          <c:showCatName val="0"/>
          <c:showSerName val="0"/>
          <c:showPercent val="0"/>
          <c:showBubbleSize val="0"/>
        </c:dLbls>
        <c:gapWidth val="10"/>
        <c:axId val="276921872"/>
        <c:axId val="276925400"/>
      </c:barChart>
      <c:catAx>
        <c:axId val="276921872"/>
        <c:scaling>
          <c:orientation val="maxMin"/>
        </c:scaling>
        <c:delete val="0"/>
        <c:axPos val="l"/>
        <c:numFmt formatCode="General" sourceLinked="0"/>
        <c:majorTickMark val="out"/>
        <c:minorTickMark val="none"/>
        <c:tickLblPos val="nextTo"/>
        <c:txPr>
          <a:bodyPr/>
          <a:lstStyle/>
          <a:p>
            <a:pPr>
              <a:defRPr sz="1050"/>
            </a:pPr>
            <a:endParaRPr lang="es-CO"/>
          </a:p>
        </c:txPr>
        <c:crossAx val="276925400"/>
        <c:crosses val="autoZero"/>
        <c:auto val="1"/>
        <c:lblAlgn val="ctr"/>
        <c:lblOffset val="100"/>
        <c:noMultiLvlLbl val="0"/>
      </c:catAx>
      <c:valAx>
        <c:axId val="276925400"/>
        <c:scaling>
          <c:orientation val="minMax"/>
        </c:scaling>
        <c:delete val="1"/>
        <c:axPos val="t"/>
        <c:numFmt formatCode="###0.0%" sourceLinked="1"/>
        <c:majorTickMark val="out"/>
        <c:minorTickMark val="none"/>
        <c:tickLblPos val="nextTo"/>
        <c:crossAx val="276921872"/>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585843441461507"/>
          <c:y val="5.400365384778933E-2"/>
          <c:w val="0.5741415655853848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9.6255310147769474E-2"/>
                  <c:y val="4.802672554919684E-3"/>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extLst>
            </c:dLbl>
            <c:dLbl>
              <c:idx val="1"/>
              <c:layout>
                <c:manualLayout>
                  <c:x val="-0.1443829652216542"/>
                  <c:y val="0"/>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extLst>
            </c:dLbl>
            <c:dLbl>
              <c:idx val="2"/>
              <c:layout>
                <c:manualLayout>
                  <c:x val="-0.17500965481412631"/>
                  <c:y val="0"/>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Hoja1!$A$2:$A$8</c:f>
              <c:strCache>
                <c:ptCount val="7"/>
                <c:pt idx="0">
                  <c:v>Evitar las filas</c:v>
                </c:pt>
                <c:pt idx="1">
                  <c:v>Ahorrar tiempo</c:v>
                </c:pt>
                <c:pt idx="2">
                  <c:v>Ahorrar dinero</c:v>
                </c:pt>
                <c:pt idx="3">
                  <c:v>Realizarlo desde la casa / oficina</c:v>
                </c:pt>
                <c:pt idx="4">
                  <c:v>La rapidez y agilidad</c:v>
                </c:pt>
                <c:pt idx="5">
                  <c:v>Hacerlo a cualquier hora</c:v>
                </c:pt>
                <c:pt idx="6">
                  <c:v>Otro</c:v>
                </c:pt>
              </c:strCache>
            </c:strRef>
          </c:cat>
          <c:val>
            <c:numRef>
              <c:f>Hoja1!$B$2:$B$8</c:f>
              <c:numCache>
                <c:formatCode>###0.0%</c:formatCode>
                <c:ptCount val="7"/>
                <c:pt idx="0">
                  <c:v>0.50741554007342971</c:v>
                </c:pt>
                <c:pt idx="1">
                  <c:v>0.47006712841379739</c:v>
                </c:pt>
                <c:pt idx="2">
                  <c:v>0.37227324661906996</c:v>
                </c:pt>
                <c:pt idx="3">
                  <c:v>0.25191929577903888</c:v>
                </c:pt>
                <c:pt idx="4">
                  <c:v>0.19979579543990678</c:v>
                </c:pt>
                <c:pt idx="5">
                  <c:v>0.19646482420512626</c:v>
                </c:pt>
                <c:pt idx="6">
                  <c:v>1.1386264734184583E-2</c:v>
                </c:pt>
              </c:numCache>
            </c:numRef>
          </c:val>
        </c:ser>
        <c:dLbls>
          <c:showLegendKey val="0"/>
          <c:showVal val="0"/>
          <c:showCatName val="0"/>
          <c:showSerName val="0"/>
          <c:showPercent val="0"/>
          <c:showBubbleSize val="0"/>
        </c:dLbls>
        <c:gapWidth val="10"/>
        <c:axId val="276926184"/>
        <c:axId val="276922264"/>
      </c:barChart>
      <c:catAx>
        <c:axId val="276926184"/>
        <c:scaling>
          <c:orientation val="maxMin"/>
        </c:scaling>
        <c:delete val="0"/>
        <c:axPos val="l"/>
        <c:numFmt formatCode="General" sourceLinked="0"/>
        <c:majorTickMark val="out"/>
        <c:minorTickMark val="none"/>
        <c:tickLblPos val="nextTo"/>
        <c:txPr>
          <a:bodyPr/>
          <a:lstStyle/>
          <a:p>
            <a:pPr>
              <a:defRPr sz="1050"/>
            </a:pPr>
            <a:endParaRPr lang="es-CO"/>
          </a:p>
        </c:txPr>
        <c:crossAx val="276922264"/>
        <c:crosses val="autoZero"/>
        <c:auto val="1"/>
        <c:lblAlgn val="ctr"/>
        <c:lblOffset val="100"/>
        <c:noMultiLvlLbl val="0"/>
      </c:catAx>
      <c:valAx>
        <c:axId val="276922264"/>
        <c:scaling>
          <c:orientation val="minMax"/>
        </c:scaling>
        <c:delete val="1"/>
        <c:axPos val="t"/>
        <c:numFmt formatCode="###0.0%" sourceLinked="1"/>
        <c:majorTickMark val="out"/>
        <c:minorTickMark val="none"/>
        <c:tickLblPos val="nextTo"/>
        <c:crossAx val="276926184"/>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9.8529416549187884E-2"/>
                  <c:y val="0"/>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extLst>
            </c:dLbl>
            <c:dLbl>
              <c:idx val="1"/>
              <c:layout>
                <c:manualLayout>
                  <c:x val="-0.10488615310074841"/>
                  <c:y val="4.9094230770717574E-3"/>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Hoja1!$A$2:$A$10</c:f>
              <c:strCache>
                <c:ptCount val="9"/>
                <c:pt idx="0">
                  <c:v>Demora en la atención</c:v>
                </c:pt>
                <c:pt idx="1">
                  <c:v>Problemas de comunicación</c:v>
                </c:pt>
                <c:pt idx="2">
                  <c:v>El costo de la llamada / internet</c:v>
                </c:pt>
                <c:pt idx="3">
                  <c:v>Desconfianza en el medio</c:v>
                </c:pt>
                <c:pt idx="4">
                  <c:v>Falta de información y/o asesoría</c:v>
                </c:pt>
                <c:pt idx="5">
                  <c:v>Falta de claridad en el menú/página</c:v>
                </c:pt>
                <c:pt idx="6">
                  <c:v>Mala atención</c:v>
                </c:pt>
                <c:pt idx="7">
                  <c:v>Dificultad para acceder al medio</c:v>
                </c:pt>
                <c:pt idx="8">
                  <c:v>Otro</c:v>
                </c:pt>
              </c:strCache>
            </c:strRef>
          </c:cat>
          <c:val>
            <c:numRef>
              <c:f>Hoja1!$B$2:$B$10</c:f>
              <c:numCache>
                <c:formatCode>###0.0%</c:formatCode>
                <c:ptCount val="9"/>
                <c:pt idx="0">
                  <c:v>0.33810145670774344</c:v>
                </c:pt>
                <c:pt idx="1">
                  <c:v>0.30781894000937177</c:v>
                </c:pt>
                <c:pt idx="2">
                  <c:v>0.26357263631473926</c:v>
                </c:pt>
                <c:pt idx="3">
                  <c:v>0.25000335243317562</c:v>
                </c:pt>
                <c:pt idx="4">
                  <c:v>0.24764523881405232</c:v>
                </c:pt>
                <c:pt idx="5">
                  <c:v>0.20827381408922252</c:v>
                </c:pt>
                <c:pt idx="6">
                  <c:v>0.14218999972743609</c:v>
                </c:pt>
                <c:pt idx="7">
                  <c:v>0.1079771953049513</c:v>
                </c:pt>
                <c:pt idx="8">
                  <c:v>1.6062900520468434E-2</c:v>
                </c:pt>
              </c:numCache>
            </c:numRef>
          </c:val>
        </c:ser>
        <c:dLbls>
          <c:showLegendKey val="0"/>
          <c:showVal val="0"/>
          <c:showCatName val="0"/>
          <c:showSerName val="0"/>
          <c:showPercent val="0"/>
          <c:showBubbleSize val="0"/>
        </c:dLbls>
        <c:gapWidth val="10"/>
        <c:axId val="276922656"/>
        <c:axId val="276919520"/>
      </c:barChart>
      <c:catAx>
        <c:axId val="276922656"/>
        <c:scaling>
          <c:orientation val="maxMin"/>
        </c:scaling>
        <c:delete val="0"/>
        <c:axPos val="l"/>
        <c:numFmt formatCode="General" sourceLinked="0"/>
        <c:majorTickMark val="out"/>
        <c:minorTickMark val="none"/>
        <c:tickLblPos val="nextTo"/>
        <c:txPr>
          <a:bodyPr/>
          <a:lstStyle/>
          <a:p>
            <a:pPr>
              <a:defRPr sz="1050"/>
            </a:pPr>
            <a:endParaRPr lang="es-CO"/>
          </a:p>
        </c:txPr>
        <c:crossAx val="276919520"/>
        <c:crosses val="autoZero"/>
        <c:auto val="1"/>
        <c:lblAlgn val="ctr"/>
        <c:lblOffset val="100"/>
        <c:noMultiLvlLbl val="0"/>
      </c:catAx>
      <c:valAx>
        <c:axId val="276919520"/>
        <c:scaling>
          <c:orientation val="minMax"/>
        </c:scaling>
        <c:delete val="1"/>
        <c:axPos val="t"/>
        <c:numFmt formatCode="###0.0%" sourceLinked="1"/>
        <c:majorTickMark val="out"/>
        <c:minorTickMark val="none"/>
        <c:tickLblPos val="nextTo"/>
        <c:crossAx val="276922656"/>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8.2637575170286595E-2"/>
                  <c:y val="-4.9094230770717574E-3"/>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6"/>
                <c:pt idx="0">
                  <c:v>Mejorar la atención al cliente (mas operadores, menos tiempo de espera, páginas fáciles de manejar, etc.)</c:v>
                </c:pt>
                <c:pt idx="1">
                  <c:v>Ofrecer capacitación para los usuarios</c:v>
                </c:pt>
                <c:pt idx="2">
                  <c:v>Permitir el acceso gratuito a los medios electrónicos</c:v>
                </c:pt>
                <c:pt idx="3">
                  <c:v>Hacer mas divulgación o promoción</c:v>
                </c:pt>
                <c:pt idx="4">
                  <c:v>Chat en línea</c:v>
                </c:pt>
                <c:pt idx="5">
                  <c:v>Otro</c:v>
                </c:pt>
              </c:strCache>
            </c:strRef>
          </c:cat>
          <c:val>
            <c:numRef>
              <c:f>Hoja1!$B$2:$B$7</c:f>
              <c:numCache>
                <c:formatCode>###0.0%</c:formatCode>
                <c:ptCount val="6"/>
                <c:pt idx="0">
                  <c:v>0.51955119331212107</c:v>
                </c:pt>
                <c:pt idx="1">
                  <c:v>0.38605752232306445</c:v>
                </c:pt>
                <c:pt idx="2">
                  <c:v>0.34581932667936249</c:v>
                </c:pt>
                <c:pt idx="3">
                  <c:v>0.32628524951917548</c:v>
                </c:pt>
                <c:pt idx="4">
                  <c:v>0.11399499828303236</c:v>
                </c:pt>
                <c:pt idx="5">
                  <c:v>2.2496011176624354E-2</c:v>
                </c:pt>
              </c:numCache>
            </c:numRef>
          </c:val>
        </c:ser>
        <c:dLbls>
          <c:showLegendKey val="0"/>
          <c:showVal val="0"/>
          <c:showCatName val="0"/>
          <c:showSerName val="0"/>
          <c:showPercent val="0"/>
          <c:showBubbleSize val="0"/>
        </c:dLbls>
        <c:gapWidth val="10"/>
        <c:axId val="276923832"/>
        <c:axId val="276924224"/>
      </c:barChart>
      <c:catAx>
        <c:axId val="276923832"/>
        <c:scaling>
          <c:orientation val="maxMin"/>
        </c:scaling>
        <c:delete val="0"/>
        <c:axPos val="l"/>
        <c:numFmt formatCode="General" sourceLinked="0"/>
        <c:majorTickMark val="out"/>
        <c:minorTickMark val="none"/>
        <c:tickLblPos val="nextTo"/>
        <c:txPr>
          <a:bodyPr/>
          <a:lstStyle/>
          <a:p>
            <a:pPr>
              <a:defRPr sz="1050"/>
            </a:pPr>
            <a:endParaRPr lang="es-CO"/>
          </a:p>
        </c:txPr>
        <c:crossAx val="276924224"/>
        <c:crosses val="autoZero"/>
        <c:auto val="1"/>
        <c:lblAlgn val="ctr"/>
        <c:lblOffset val="100"/>
        <c:noMultiLvlLbl val="0"/>
      </c:catAx>
      <c:valAx>
        <c:axId val="276924224"/>
        <c:scaling>
          <c:orientation val="minMax"/>
        </c:scaling>
        <c:delete val="1"/>
        <c:axPos val="t"/>
        <c:numFmt formatCode="###0.0%" sourceLinked="1"/>
        <c:majorTickMark val="out"/>
        <c:minorTickMark val="none"/>
        <c:tickLblPos val="nextTo"/>
        <c:crossAx val="276923832"/>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Hoja1!$A$2:$A$9</c:f>
              <c:strCache>
                <c:ptCount val="8"/>
                <c:pt idx="0">
                  <c:v>Empleado</c:v>
                </c:pt>
                <c:pt idx="1">
                  <c:v>Independiente</c:v>
                </c:pt>
                <c:pt idx="2">
                  <c:v>Ama de casa</c:v>
                </c:pt>
                <c:pt idx="3">
                  <c:v>Estudiante</c:v>
                </c:pt>
                <c:pt idx="4">
                  <c:v>Trabajador y Estudiante</c:v>
                </c:pt>
                <c:pt idx="5">
                  <c:v>Desempleado</c:v>
                </c:pt>
                <c:pt idx="6">
                  <c:v>Pensionado</c:v>
                </c:pt>
                <c:pt idx="7">
                  <c:v>No informa</c:v>
                </c:pt>
              </c:strCache>
            </c:strRef>
          </c:cat>
          <c:val>
            <c:numRef>
              <c:f>Hoja1!$B$2:$B$9</c:f>
              <c:numCache>
                <c:formatCode>###0.0%</c:formatCode>
                <c:ptCount val="8"/>
                <c:pt idx="0">
                  <c:v>0.31054795283994857</c:v>
                </c:pt>
                <c:pt idx="1">
                  <c:v>0.26189369566226955</c:v>
                </c:pt>
                <c:pt idx="2">
                  <c:v>0.15870312867670344</c:v>
                </c:pt>
                <c:pt idx="3">
                  <c:v>0.13345687057642919</c:v>
                </c:pt>
                <c:pt idx="4">
                  <c:v>5.5337304984713932E-2</c:v>
                </c:pt>
                <c:pt idx="5">
                  <c:v>4.709499892785065E-2</c:v>
                </c:pt>
                <c:pt idx="6">
                  <c:v>2.4123179045000318E-2</c:v>
                </c:pt>
                <c:pt idx="7" formatCode="####.0%">
                  <c:v>8.8428692870842728E-3</c:v>
                </c:pt>
              </c:numCache>
            </c:numRef>
          </c:val>
        </c:ser>
        <c:dLbls>
          <c:showLegendKey val="0"/>
          <c:showVal val="0"/>
          <c:showCatName val="0"/>
          <c:showSerName val="0"/>
          <c:showPercent val="0"/>
          <c:showBubbleSize val="0"/>
        </c:dLbls>
        <c:gapWidth val="10"/>
        <c:axId val="222115168"/>
        <c:axId val="222119872"/>
      </c:barChart>
      <c:catAx>
        <c:axId val="222115168"/>
        <c:scaling>
          <c:orientation val="maxMin"/>
        </c:scaling>
        <c:delete val="0"/>
        <c:axPos val="l"/>
        <c:numFmt formatCode="General" sourceLinked="0"/>
        <c:majorTickMark val="out"/>
        <c:minorTickMark val="none"/>
        <c:tickLblPos val="nextTo"/>
        <c:crossAx val="222119872"/>
        <c:crosses val="autoZero"/>
        <c:auto val="1"/>
        <c:lblAlgn val="ctr"/>
        <c:lblOffset val="100"/>
        <c:noMultiLvlLbl val="0"/>
      </c:catAx>
      <c:valAx>
        <c:axId val="222119872"/>
        <c:scaling>
          <c:orientation val="minMax"/>
        </c:scaling>
        <c:delete val="1"/>
        <c:axPos val="t"/>
        <c:numFmt formatCode="###0.0%" sourceLinked="1"/>
        <c:majorTickMark val="out"/>
        <c:minorTickMark val="none"/>
        <c:tickLblPos val="nextTo"/>
        <c:crossAx val="222115168"/>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585843441461507"/>
          <c:y val="5.400365384778933E-2"/>
          <c:w val="0.5741415655853848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7.4379103296003682E-2"/>
                  <c:y val="3.7816319331176941E-7"/>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Hoja1!$A$2:$A$8</c:f>
              <c:strCache>
                <c:ptCount val="7"/>
                <c:pt idx="0">
                  <c:v>Evitar las filas</c:v>
                </c:pt>
                <c:pt idx="1">
                  <c:v>Ahorrar tiempo</c:v>
                </c:pt>
                <c:pt idx="2">
                  <c:v>Ahorrar dinero</c:v>
                </c:pt>
                <c:pt idx="3">
                  <c:v>La rapidez y agilidad</c:v>
                </c:pt>
                <c:pt idx="4">
                  <c:v>Realizarlo desde la casa / oficina</c:v>
                </c:pt>
                <c:pt idx="5">
                  <c:v>Hacerlo a cualquier hora</c:v>
                </c:pt>
                <c:pt idx="6">
                  <c:v>Otro </c:v>
                </c:pt>
              </c:strCache>
            </c:strRef>
          </c:cat>
          <c:val>
            <c:numRef>
              <c:f>Hoja1!$B$2:$B$8</c:f>
              <c:numCache>
                <c:formatCode>###0.0%</c:formatCode>
                <c:ptCount val="7"/>
                <c:pt idx="0">
                  <c:v>0.53553596146778493</c:v>
                </c:pt>
                <c:pt idx="1">
                  <c:v>0.40050070421168987</c:v>
                </c:pt>
                <c:pt idx="2">
                  <c:v>0.32195749840136301</c:v>
                </c:pt>
                <c:pt idx="3">
                  <c:v>0.27619741973745388</c:v>
                </c:pt>
                <c:pt idx="4">
                  <c:v>0.24875283749483354</c:v>
                </c:pt>
                <c:pt idx="5">
                  <c:v>0.24099177328989621</c:v>
                </c:pt>
                <c:pt idx="6">
                  <c:v>1.388003004647741E-2</c:v>
                </c:pt>
              </c:numCache>
            </c:numRef>
          </c:val>
        </c:ser>
        <c:dLbls>
          <c:showLegendKey val="0"/>
          <c:showVal val="0"/>
          <c:showCatName val="0"/>
          <c:showSerName val="0"/>
          <c:showPercent val="0"/>
          <c:showBubbleSize val="0"/>
        </c:dLbls>
        <c:gapWidth val="10"/>
        <c:axId val="276926576"/>
        <c:axId val="276919128"/>
      </c:barChart>
      <c:catAx>
        <c:axId val="276926576"/>
        <c:scaling>
          <c:orientation val="maxMin"/>
        </c:scaling>
        <c:delete val="0"/>
        <c:axPos val="l"/>
        <c:numFmt formatCode="General" sourceLinked="0"/>
        <c:majorTickMark val="out"/>
        <c:minorTickMark val="none"/>
        <c:tickLblPos val="nextTo"/>
        <c:txPr>
          <a:bodyPr/>
          <a:lstStyle/>
          <a:p>
            <a:pPr>
              <a:defRPr sz="1050"/>
            </a:pPr>
            <a:endParaRPr lang="es-CO"/>
          </a:p>
        </c:txPr>
        <c:crossAx val="276919128"/>
        <c:crosses val="autoZero"/>
        <c:auto val="1"/>
        <c:lblAlgn val="ctr"/>
        <c:lblOffset val="100"/>
        <c:noMultiLvlLbl val="0"/>
      </c:catAx>
      <c:valAx>
        <c:axId val="276919128"/>
        <c:scaling>
          <c:orientation val="minMax"/>
        </c:scaling>
        <c:delete val="1"/>
        <c:axPos val="t"/>
        <c:numFmt formatCode="###0.0%" sourceLinked="1"/>
        <c:majorTickMark val="out"/>
        <c:minorTickMark val="none"/>
        <c:tickLblPos val="nextTo"/>
        <c:crossAx val="276926576"/>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9.8529416549187884E-2"/>
                  <c:y val="0"/>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Hoja1!$A$2:$A$10</c:f>
              <c:strCache>
                <c:ptCount val="9"/>
                <c:pt idx="0">
                  <c:v>Desconfianza en el medio</c:v>
                </c:pt>
                <c:pt idx="1">
                  <c:v>Falta de información y/o asesoría</c:v>
                </c:pt>
                <c:pt idx="2">
                  <c:v>Falta de claridad en el menú/página</c:v>
                </c:pt>
                <c:pt idx="3">
                  <c:v>Problemas de comunicación</c:v>
                </c:pt>
                <c:pt idx="4">
                  <c:v>Demora en la atención</c:v>
                </c:pt>
                <c:pt idx="5">
                  <c:v>Dificultad para acceder al medio</c:v>
                </c:pt>
                <c:pt idx="6">
                  <c:v>El costo de la llamada / internet</c:v>
                </c:pt>
                <c:pt idx="7">
                  <c:v>Mala atención</c:v>
                </c:pt>
                <c:pt idx="8">
                  <c:v>Otro</c:v>
                </c:pt>
              </c:strCache>
            </c:strRef>
          </c:cat>
          <c:val>
            <c:numRef>
              <c:f>Hoja1!$B$2:$B$10</c:f>
              <c:numCache>
                <c:formatCode>###0.0%</c:formatCode>
                <c:ptCount val="9"/>
                <c:pt idx="0">
                  <c:v>0.32037489127219715</c:v>
                </c:pt>
                <c:pt idx="1">
                  <c:v>0.29456400611533823</c:v>
                </c:pt>
                <c:pt idx="2">
                  <c:v>0.24793302917741339</c:v>
                </c:pt>
                <c:pt idx="3">
                  <c:v>0.21495514170913377</c:v>
                </c:pt>
                <c:pt idx="4">
                  <c:v>0.19807336127745845</c:v>
                </c:pt>
                <c:pt idx="5">
                  <c:v>0.19722716803224252</c:v>
                </c:pt>
                <c:pt idx="6">
                  <c:v>0.16405644940919786</c:v>
                </c:pt>
                <c:pt idx="7">
                  <c:v>8.7840108291474331E-2</c:v>
                </c:pt>
                <c:pt idx="8">
                  <c:v>2.8681685884677868E-2</c:v>
                </c:pt>
              </c:numCache>
            </c:numRef>
          </c:val>
        </c:ser>
        <c:dLbls>
          <c:showLegendKey val="0"/>
          <c:showVal val="0"/>
          <c:showCatName val="0"/>
          <c:showSerName val="0"/>
          <c:showPercent val="0"/>
          <c:showBubbleSize val="0"/>
        </c:dLbls>
        <c:gapWidth val="10"/>
        <c:axId val="276921088"/>
        <c:axId val="276925008"/>
      </c:barChart>
      <c:catAx>
        <c:axId val="276921088"/>
        <c:scaling>
          <c:orientation val="maxMin"/>
        </c:scaling>
        <c:delete val="0"/>
        <c:axPos val="l"/>
        <c:numFmt formatCode="General" sourceLinked="0"/>
        <c:majorTickMark val="out"/>
        <c:minorTickMark val="none"/>
        <c:tickLblPos val="nextTo"/>
        <c:txPr>
          <a:bodyPr/>
          <a:lstStyle/>
          <a:p>
            <a:pPr>
              <a:defRPr sz="1050"/>
            </a:pPr>
            <a:endParaRPr lang="es-CO"/>
          </a:p>
        </c:txPr>
        <c:crossAx val="276925008"/>
        <c:crosses val="autoZero"/>
        <c:auto val="1"/>
        <c:lblAlgn val="ctr"/>
        <c:lblOffset val="100"/>
        <c:noMultiLvlLbl val="0"/>
      </c:catAx>
      <c:valAx>
        <c:axId val="276925008"/>
        <c:scaling>
          <c:orientation val="minMax"/>
        </c:scaling>
        <c:delete val="1"/>
        <c:axPos val="t"/>
        <c:numFmt formatCode="###0.0%" sourceLinked="1"/>
        <c:majorTickMark val="out"/>
        <c:minorTickMark val="none"/>
        <c:tickLblPos val="nextTo"/>
        <c:crossAx val="276921088"/>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0.12395636275542996"/>
                  <c:y val="-4.9094230770717574E-3"/>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6"/>
                <c:pt idx="0">
                  <c:v>Ofrecer capacitación para los usuarios</c:v>
                </c:pt>
                <c:pt idx="1">
                  <c:v>Mejorar la atención al cliente (mas operadores, menos tiempo de espera, páginas fáciles de manejar, etc.)</c:v>
                </c:pt>
                <c:pt idx="2">
                  <c:v>Permitir el acceso gratuito a los medios electrónicos</c:v>
                </c:pt>
                <c:pt idx="3">
                  <c:v>Hacer mas divulgación o promoción</c:v>
                </c:pt>
                <c:pt idx="4">
                  <c:v>Chat en línea</c:v>
                </c:pt>
                <c:pt idx="5">
                  <c:v>Otro ¿Cuál?</c:v>
                </c:pt>
              </c:strCache>
            </c:strRef>
          </c:cat>
          <c:val>
            <c:numRef>
              <c:f>Hoja1!$B$2:$B$7</c:f>
              <c:numCache>
                <c:formatCode>###0.0%</c:formatCode>
                <c:ptCount val="6"/>
                <c:pt idx="0">
                  <c:v>0.46653302575861316</c:v>
                </c:pt>
                <c:pt idx="1">
                  <c:v>0.41995118125142783</c:v>
                </c:pt>
                <c:pt idx="2">
                  <c:v>0.33938055918103627</c:v>
                </c:pt>
                <c:pt idx="3">
                  <c:v>0.32286795014406244</c:v>
                </c:pt>
                <c:pt idx="4">
                  <c:v>0.15989353746387658</c:v>
                </c:pt>
                <c:pt idx="5">
                  <c:v>2.4403974080643809E-2</c:v>
                </c:pt>
              </c:numCache>
            </c:numRef>
          </c:val>
        </c:ser>
        <c:dLbls>
          <c:showLegendKey val="0"/>
          <c:showVal val="0"/>
          <c:showCatName val="0"/>
          <c:showSerName val="0"/>
          <c:showPercent val="0"/>
          <c:showBubbleSize val="0"/>
        </c:dLbls>
        <c:gapWidth val="10"/>
        <c:axId val="296657792"/>
        <c:axId val="296668376"/>
      </c:barChart>
      <c:catAx>
        <c:axId val="296657792"/>
        <c:scaling>
          <c:orientation val="maxMin"/>
        </c:scaling>
        <c:delete val="0"/>
        <c:axPos val="l"/>
        <c:numFmt formatCode="General" sourceLinked="0"/>
        <c:majorTickMark val="out"/>
        <c:minorTickMark val="none"/>
        <c:tickLblPos val="nextTo"/>
        <c:txPr>
          <a:bodyPr/>
          <a:lstStyle/>
          <a:p>
            <a:pPr>
              <a:defRPr sz="1050"/>
            </a:pPr>
            <a:endParaRPr lang="es-CO"/>
          </a:p>
        </c:txPr>
        <c:crossAx val="296668376"/>
        <c:crosses val="autoZero"/>
        <c:auto val="1"/>
        <c:lblAlgn val="ctr"/>
        <c:lblOffset val="100"/>
        <c:noMultiLvlLbl val="0"/>
      </c:catAx>
      <c:valAx>
        <c:axId val="296668376"/>
        <c:scaling>
          <c:orientation val="minMax"/>
        </c:scaling>
        <c:delete val="1"/>
        <c:axPos val="t"/>
        <c:numFmt formatCode="###0.0%" sourceLinked="1"/>
        <c:majorTickMark val="out"/>
        <c:minorTickMark val="none"/>
        <c:tickLblPos val="nextTo"/>
        <c:crossAx val="296657792"/>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585843441461507"/>
          <c:y val="5.400365384778933E-2"/>
          <c:w val="0.5741415655853848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spPr/>
              <c:txPr>
                <a:bodyPr/>
                <a:lstStyle/>
                <a:p>
                  <a:pPr>
                    <a:defRPr>
                      <a:solidFill>
                        <a:schemeClr val="bg1"/>
                      </a:solidFill>
                    </a:defRPr>
                  </a:pPr>
                  <a:endParaRPr lang="es-CO"/>
                </a:p>
              </c:txPr>
              <c:dLblPos val="inEnd"/>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Hoja1!$A$2:$A$8</c:f>
              <c:strCache>
                <c:ptCount val="7"/>
                <c:pt idx="0">
                  <c:v>Evitar las filas</c:v>
                </c:pt>
                <c:pt idx="1">
                  <c:v>Ahorrar tiempo</c:v>
                </c:pt>
                <c:pt idx="2">
                  <c:v>Ahorrar dinero</c:v>
                </c:pt>
                <c:pt idx="3">
                  <c:v>Realizarlo desde la casa / oficina</c:v>
                </c:pt>
                <c:pt idx="4">
                  <c:v>La rapidez y agilidad</c:v>
                </c:pt>
                <c:pt idx="5">
                  <c:v>Hacerlo a cualquier hora</c:v>
                </c:pt>
                <c:pt idx="6">
                  <c:v>Otro</c:v>
                </c:pt>
              </c:strCache>
            </c:strRef>
          </c:cat>
          <c:val>
            <c:numRef>
              <c:f>Hoja1!$B$2:$B$8</c:f>
              <c:numCache>
                <c:formatCode>###0.0%</c:formatCode>
                <c:ptCount val="7"/>
                <c:pt idx="0">
                  <c:v>0.52252331690839138</c:v>
                </c:pt>
                <c:pt idx="1">
                  <c:v>0.42591804017363016</c:v>
                </c:pt>
                <c:pt idx="2">
                  <c:v>0.34180180205939564</c:v>
                </c:pt>
                <c:pt idx="3">
                  <c:v>0.26918305449511226</c:v>
                </c:pt>
                <c:pt idx="4">
                  <c:v>0.24323449999444283</c:v>
                </c:pt>
                <c:pt idx="5">
                  <c:v>0.24206041048795007</c:v>
                </c:pt>
                <c:pt idx="6">
                  <c:v>1.8326720929478652E-2</c:v>
                </c:pt>
              </c:numCache>
            </c:numRef>
          </c:val>
        </c:ser>
        <c:dLbls>
          <c:showLegendKey val="0"/>
          <c:showVal val="0"/>
          <c:showCatName val="0"/>
          <c:showSerName val="0"/>
          <c:showPercent val="0"/>
          <c:showBubbleSize val="0"/>
        </c:dLbls>
        <c:gapWidth val="10"/>
        <c:axId val="296662888"/>
        <c:axId val="296664848"/>
      </c:barChart>
      <c:catAx>
        <c:axId val="296662888"/>
        <c:scaling>
          <c:orientation val="maxMin"/>
        </c:scaling>
        <c:delete val="0"/>
        <c:axPos val="l"/>
        <c:numFmt formatCode="General" sourceLinked="0"/>
        <c:majorTickMark val="out"/>
        <c:minorTickMark val="none"/>
        <c:tickLblPos val="nextTo"/>
        <c:txPr>
          <a:bodyPr/>
          <a:lstStyle/>
          <a:p>
            <a:pPr>
              <a:defRPr sz="1050"/>
            </a:pPr>
            <a:endParaRPr lang="es-CO"/>
          </a:p>
        </c:txPr>
        <c:crossAx val="296664848"/>
        <c:crosses val="autoZero"/>
        <c:auto val="1"/>
        <c:lblAlgn val="ctr"/>
        <c:lblOffset val="100"/>
        <c:noMultiLvlLbl val="0"/>
      </c:catAx>
      <c:valAx>
        <c:axId val="296664848"/>
        <c:scaling>
          <c:orientation val="minMax"/>
        </c:scaling>
        <c:delete val="1"/>
        <c:axPos val="t"/>
        <c:numFmt formatCode="###0.0%" sourceLinked="1"/>
        <c:majorTickMark val="out"/>
        <c:minorTickMark val="none"/>
        <c:tickLblPos val="nextTo"/>
        <c:crossAx val="296662888"/>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spPr/>
              <c:txPr>
                <a:bodyPr/>
                <a:lstStyle/>
                <a:p>
                  <a:pPr>
                    <a:defRPr>
                      <a:solidFill>
                        <a:schemeClr val="bg1"/>
                      </a:solidFill>
                    </a:defRPr>
                  </a:pPr>
                  <a:endParaRPr lang="es-CO"/>
                </a:p>
              </c:txPr>
              <c:dLblPos val="inEnd"/>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Hoja1!$A$2:$A$10</c:f>
              <c:strCache>
                <c:ptCount val="9"/>
                <c:pt idx="0">
                  <c:v>Desconfianza en el medio</c:v>
                </c:pt>
                <c:pt idx="1">
                  <c:v>Falta de información y/o asesoría</c:v>
                </c:pt>
                <c:pt idx="2">
                  <c:v>Problemas de comunicación</c:v>
                </c:pt>
                <c:pt idx="3">
                  <c:v>Falta de claridad en el menú/página</c:v>
                </c:pt>
                <c:pt idx="4">
                  <c:v>Demora en la atención</c:v>
                </c:pt>
                <c:pt idx="5">
                  <c:v>Dificultad para acceder al medio</c:v>
                </c:pt>
                <c:pt idx="6">
                  <c:v>El costo de la llamada / internet</c:v>
                </c:pt>
                <c:pt idx="7">
                  <c:v>Mala atención</c:v>
                </c:pt>
                <c:pt idx="8">
                  <c:v>Otro ¿Cuál?</c:v>
                </c:pt>
              </c:strCache>
            </c:strRef>
          </c:cat>
          <c:val>
            <c:numRef>
              <c:f>Hoja1!$B$2:$B$10</c:f>
              <c:numCache>
                <c:formatCode>###0.0%</c:formatCode>
                <c:ptCount val="9"/>
                <c:pt idx="0">
                  <c:v>0.2962080383348612</c:v>
                </c:pt>
                <c:pt idx="1">
                  <c:v>0.29326458802291216</c:v>
                </c:pt>
                <c:pt idx="2">
                  <c:v>0.25688920437817303</c:v>
                </c:pt>
                <c:pt idx="3">
                  <c:v>0.23112001493907866</c:v>
                </c:pt>
                <c:pt idx="4">
                  <c:v>0.22330070182007503</c:v>
                </c:pt>
                <c:pt idx="5">
                  <c:v>0.19356388448943601</c:v>
                </c:pt>
                <c:pt idx="6">
                  <c:v>0.19148464425873496</c:v>
                </c:pt>
                <c:pt idx="7">
                  <c:v>9.955934535433178E-2</c:v>
                </c:pt>
                <c:pt idx="8">
                  <c:v>2.8252083914603859E-2</c:v>
                </c:pt>
              </c:numCache>
            </c:numRef>
          </c:val>
        </c:ser>
        <c:dLbls>
          <c:showLegendKey val="0"/>
          <c:showVal val="0"/>
          <c:showCatName val="0"/>
          <c:showSerName val="0"/>
          <c:showPercent val="0"/>
          <c:showBubbleSize val="0"/>
        </c:dLbls>
        <c:gapWidth val="10"/>
        <c:axId val="296658184"/>
        <c:axId val="296663280"/>
      </c:barChart>
      <c:catAx>
        <c:axId val="296658184"/>
        <c:scaling>
          <c:orientation val="maxMin"/>
        </c:scaling>
        <c:delete val="0"/>
        <c:axPos val="l"/>
        <c:numFmt formatCode="General" sourceLinked="0"/>
        <c:majorTickMark val="out"/>
        <c:minorTickMark val="none"/>
        <c:tickLblPos val="nextTo"/>
        <c:txPr>
          <a:bodyPr/>
          <a:lstStyle/>
          <a:p>
            <a:pPr>
              <a:defRPr sz="1050"/>
            </a:pPr>
            <a:endParaRPr lang="es-CO"/>
          </a:p>
        </c:txPr>
        <c:crossAx val="296663280"/>
        <c:crosses val="autoZero"/>
        <c:auto val="1"/>
        <c:lblAlgn val="ctr"/>
        <c:lblOffset val="100"/>
        <c:noMultiLvlLbl val="0"/>
      </c:catAx>
      <c:valAx>
        <c:axId val="296663280"/>
        <c:scaling>
          <c:orientation val="minMax"/>
        </c:scaling>
        <c:delete val="1"/>
        <c:axPos val="t"/>
        <c:numFmt formatCode="###0.0%" sourceLinked="1"/>
        <c:majorTickMark val="out"/>
        <c:minorTickMark val="none"/>
        <c:tickLblPos val="nextTo"/>
        <c:crossAx val="296658184"/>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6"/>
                <c:pt idx="0">
                  <c:v>Ofrecer capacitación para los usuarios</c:v>
                </c:pt>
                <c:pt idx="1">
                  <c:v>Mejorar la atención al cliente (mas operadores, menos tiempo de espera, páginas fáciles de manejar, etc.)</c:v>
                </c:pt>
                <c:pt idx="2">
                  <c:v>Permitir el acceso gratuito a los medios electrónicos</c:v>
                </c:pt>
                <c:pt idx="3">
                  <c:v>Hacer mas divulgación o promoción</c:v>
                </c:pt>
                <c:pt idx="4">
                  <c:v>Chat en línea</c:v>
                </c:pt>
                <c:pt idx="5">
                  <c:v>Otro ¿Cuál?</c:v>
                </c:pt>
              </c:strCache>
            </c:strRef>
          </c:cat>
          <c:val>
            <c:numRef>
              <c:f>Hoja1!$B$2:$B$7</c:f>
              <c:numCache>
                <c:formatCode>###0.0%</c:formatCode>
                <c:ptCount val="6"/>
                <c:pt idx="0">
                  <c:v>0.44300615961352752</c:v>
                </c:pt>
                <c:pt idx="1">
                  <c:v>0.41711952910320726</c:v>
                </c:pt>
                <c:pt idx="2">
                  <c:v>0.35172486268503023</c:v>
                </c:pt>
                <c:pt idx="3">
                  <c:v>0.34274903811519047</c:v>
                </c:pt>
                <c:pt idx="4">
                  <c:v>0.17225436246023132</c:v>
                </c:pt>
                <c:pt idx="5">
                  <c:v>1.648064466013674E-2</c:v>
                </c:pt>
              </c:numCache>
            </c:numRef>
          </c:val>
        </c:ser>
        <c:dLbls>
          <c:showLegendKey val="0"/>
          <c:showVal val="0"/>
          <c:showCatName val="0"/>
          <c:showSerName val="0"/>
          <c:showPercent val="0"/>
          <c:showBubbleSize val="0"/>
        </c:dLbls>
        <c:gapWidth val="10"/>
        <c:axId val="296658576"/>
        <c:axId val="296661320"/>
      </c:barChart>
      <c:catAx>
        <c:axId val="296658576"/>
        <c:scaling>
          <c:orientation val="maxMin"/>
        </c:scaling>
        <c:delete val="0"/>
        <c:axPos val="l"/>
        <c:numFmt formatCode="General" sourceLinked="0"/>
        <c:majorTickMark val="out"/>
        <c:minorTickMark val="none"/>
        <c:tickLblPos val="nextTo"/>
        <c:txPr>
          <a:bodyPr/>
          <a:lstStyle/>
          <a:p>
            <a:pPr>
              <a:defRPr sz="1050"/>
            </a:pPr>
            <a:endParaRPr lang="es-CO"/>
          </a:p>
        </c:txPr>
        <c:crossAx val="296661320"/>
        <c:crosses val="autoZero"/>
        <c:auto val="1"/>
        <c:lblAlgn val="ctr"/>
        <c:lblOffset val="100"/>
        <c:noMultiLvlLbl val="0"/>
      </c:catAx>
      <c:valAx>
        <c:axId val="296661320"/>
        <c:scaling>
          <c:orientation val="minMax"/>
        </c:scaling>
        <c:delete val="1"/>
        <c:axPos val="t"/>
        <c:numFmt formatCode="###0.0%" sourceLinked="1"/>
        <c:majorTickMark val="out"/>
        <c:minorTickMark val="none"/>
        <c:tickLblPos val="nextTo"/>
        <c:crossAx val="296658576"/>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8.4377295159066598E-2"/>
                  <c:y val="-3.7176212025011686E-3"/>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Hoja1!$A$2:$A$11</c:f>
              <c:strCache>
                <c:ptCount val="10"/>
                <c:pt idx="0">
                  <c:v>Hogar</c:v>
                </c:pt>
                <c:pt idx="1">
                  <c:v>Cafés internet</c:v>
                </c:pt>
                <c:pt idx="2">
                  <c:v>Trabajo</c:v>
                </c:pt>
                <c:pt idx="3">
                  <c:v>Casa de familiares / amigos</c:v>
                </c:pt>
                <c:pt idx="4">
                  <c:v>Ninguno</c:v>
                </c:pt>
                <c:pt idx="5">
                  <c:v>Lugar de estudio</c:v>
                </c:pt>
                <c:pt idx="6">
                  <c:v>Bibliotecas adscritas a la red pública</c:v>
                </c:pt>
                <c:pt idx="7">
                  <c:v>Puntos vive digital</c:v>
                </c:pt>
                <c:pt idx="8">
                  <c:v>Otros puntos de acceso comunitario</c:v>
                </c:pt>
                <c:pt idx="9">
                  <c:v>Kioscos vive digital</c:v>
                </c:pt>
              </c:strCache>
            </c:strRef>
          </c:cat>
          <c:val>
            <c:numRef>
              <c:f>Hoja1!$B$2:$B$11</c:f>
              <c:numCache>
                <c:formatCode>###0.0%</c:formatCode>
                <c:ptCount val="10"/>
                <c:pt idx="0">
                  <c:v>0.67008693433463018</c:v>
                </c:pt>
                <c:pt idx="1">
                  <c:v>0.29727920644274575</c:v>
                </c:pt>
                <c:pt idx="2">
                  <c:v>0.25937939288321127</c:v>
                </c:pt>
                <c:pt idx="3">
                  <c:v>0.21231651072648536</c:v>
                </c:pt>
                <c:pt idx="4">
                  <c:v>0.18015655191174745</c:v>
                </c:pt>
                <c:pt idx="5">
                  <c:v>0.12211638794326682</c:v>
                </c:pt>
                <c:pt idx="6">
                  <c:v>2.5029769358595678E-2</c:v>
                </c:pt>
                <c:pt idx="7">
                  <c:v>1.6181026042987635E-2</c:v>
                </c:pt>
                <c:pt idx="8">
                  <c:v>1.4755399391505135E-2</c:v>
                </c:pt>
                <c:pt idx="9" formatCode="####.0%">
                  <c:v>8.1578152932934838E-3</c:v>
                </c:pt>
              </c:numCache>
            </c:numRef>
          </c:val>
        </c:ser>
        <c:dLbls>
          <c:showLegendKey val="0"/>
          <c:showVal val="0"/>
          <c:showCatName val="0"/>
          <c:showSerName val="0"/>
          <c:showPercent val="0"/>
          <c:showBubbleSize val="0"/>
        </c:dLbls>
        <c:gapWidth val="10"/>
        <c:axId val="296664064"/>
        <c:axId val="296666808"/>
      </c:barChart>
      <c:catAx>
        <c:axId val="296664064"/>
        <c:scaling>
          <c:orientation val="maxMin"/>
        </c:scaling>
        <c:delete val="0"/>
        <c:axPos val="l"/>
        <c:numFmt formatCode="General" sourceLinked="0"/>
        <c:majorTickMark val="out"/>
        <c:minorTickMark val="none"/>
        <c:tickLblPos val="nextTo"/>
        <c:txPr>
          <a:bodyPr/>
          <a:lstStyle/>
          <a:p>
            <a:pPr>
              <a:defRPr sz="1050"/>
            </a:pPr>
            <a:endParaRPr lang="es-CO"/>
          </a:p>
        </c:txPr>
        <c:crossAx val="296666808"/>
        <c:crosses val="autoZero"/>
        <c:auto val="1"/>
        <c:lblAlgn val="ctr"/>
        <c:lblOffset val="100"/>
        <c:noMultiLvlLbl val="0"/>
      </c:catAx>
      <c:valAx>
        <c:axId val="296666808"/>
        <c:scaling>
          <c:orientation val="minMax"/>
        </c:scaling>
        <c:delete val="1"/>
        <c:axPos val="t"/>
        <c:numFmt formatCode="###0.0%" sourceLinked="1"/>
        <c:majorTickMark val="out"/>
        <c:minorTickMark val="none"/>
        <c:tickLblPos val="nextTo"/>
        <c:crossAx val="296664064"/>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Hoja1!$B$1</c:f>
              <c:strCache>
                <c:ptCount val="1"/>
                <c:pt idx="0">
                  <c:v>Columna1</c:v>
                </c:pt>
              </c:strCache>
            </c:strRef>
          </c:tx>
          <c:dPt>
            <c:idx val="0"/>
            <c:bubble3D val="0"/>
            <c:spPr>
              <a:solidFill>
                <a:schemeClr val="accent5">
                  <a:lumMod val="60000"/>
                  <a:lumOff val="40000"/>
                </a:schemeClr>
              </a:solidFill>
            </c:spPr>
          </c:dPt>
          <c:dPt>
            <c:idx val="1"/>
            <c:bubble3D val="0"/>
            <c:spPr>
              <a:solidFill>
                <a:schemeClr val="accent5">
                  <a:lumMod val="50000"/>
                </a:schemeClr>
              </a:solidFill>
            </c:spPr>
          </c:dPt>
          <c:dLbls>
            <c:dLbl>
              <c:idx val="1"/>
              <c:spPr/>
              <c:txPr>
                <a:bodyPr/>
                <a:lstStyle/>
                <a:p>
                  <a:pPr>
                    <a:defRPr b="1">
                      <a:solidFill>
                        <a:schemeClr val="bg1"/>
                      </a:solidFill>
                    </a:defRPr>
                  </a:pPr>
                  <a:endParaRPr lang="es-CO"/>
                </a:p>
              </c:txPr>
              <c:showLegendKey val="0"/>
              <c:showVal val="1"/>
              <c:showCatName val="0"/>
              <c:showSerName val="0"/>
              <c:showPercent val="0"/>
              <c:showBubbleSize val="0"/>
            </c:dLbl>
            <c:spPr>
              <a:noFill/>
              <a:ln>
                <a:noFill/>
              </a:ln>
              <a:effectLst/>
            </c:spPr>
            <c:txPr>
              <a:bodyPr/>
              <a:lstStyle/>
              <a:p>
                <a:pPr>
                  <a:defRPr b="1">
                    <a:solidFill>
                      <a:schemeClr val="tx2"/>
                    </a:solidFill>
                  </a:defRPr>
                </a:pPr>
                <a:endParaRPr lang="es-CO"/>
              </a:p>
            </c:tx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Hoja1!$A$2:$A$4</c:f>
              <c:strCache>
                <c:ptCount val="3"/>
                <c:pt idx="0">
                  <c:v>Industria</c:v>
                </c:pt>
                <c:pt idx="1">
                  <c:v>Comercio</c:v>
                </c:pt>
                <c:pt idx="2">
                  <c:v>Servicios</c:v>
                </c:pt>
              </c:strCache>
            </c:strRef>
          </c:cat>
          <c:val>
            <c:numRef>
              <c:f>Hoja1!$B$2:$B$4</c:f>
              <c:numCache>
                <c:formatCode>###0.0%</c:formatCode>
                <c:ptCount val="3"/>
                <c:pt idx="0">
                  <c:v>0.12189717668556817</c:v>
                </c:pt>
                <c:pt idx="1">
                  <c:v>0.56039725713838495</c:v>
                </c:pt>
                <c:pt idx="2">
                  <c:v>0.31770556617604606</c:v>
                </c:pt>
              </c:numCache>
            </c:numRef>
          </c:val>
        </c:ser>
        <c:dLbls>
          <c:showLegendKey val="0"/>
          <c:showVal val="0"/>
          <c:showCatName val="0"/>
          <c:showSerName val="0"/>
          <c:showPercent val="0"/>
          <c:showBubbleSize val="0"/>
          <c:showLeaderLines val="1"/>
        </c:dLbls>
        <c:firstSliceAng val="0"/>
        <c:holeSize val="50"/>
      </c:doughnutChart>
    </c:plotArea>
    <c:legend>
      <c:legendPos val="r"/>
      <c:layout/>
      <c:overlay val="1"/>
      <c:txPr>
        <a:bodyPr/>
        <a:lstStyle/>
        <a:p>
          <a:pPr>
            <a:defRPr>
              <a:solidFill>
                <a:schemeClr val="tx2"/>
              </a:solidFill>
            </a:defRPr>
          </a:pPr>
          <a:endParaRPr lang="es-CO"/>
        </a:p>
      </c:txPr>
    </c:legend>
    <c:plotVisOnly val="1"/>
    <c:dispBlanksAs val="zero"/>
    <c:showDLblsOverMax val="0"/>
  </c:chart>
  <c:txPr>
    <a:bodyPr/>
    <a:lstStyle/>
    <a:p>
      <a:pPr>
        <a:defRPr sz="1100"/>
      </a:pPr>
      <a:endParaRPr lang="es-CO"/>
    </a:p>
  </c:txPr>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Hoja1!$A$2:$A$7</c:f>
              <c:strCache>
                <c:ptCount val="6"/>
                <c:pt idx="0">
                  <c:v>Central</c:v>
                </c:pt>
                <c:pt idx="1">
                  <c:v>Oriental</c:v>
                </c:pt>
                <c:pt idx="2">
                  <c:v>Bogotá</c:v>
                </c:pt>
                <c:pt idx="3">
                  <c:v>Pacífica</c:v>
                </c:pt>
                <c:pt idx="4">
                  <c:v>Atlántica</c:v>
                </c:pt>
                <c:pt idx="5">
                  <c:v>Antiguos Ter Nal</c:v>
                </c:pt>
              </c:strCache>
            </c:strRef>
          </c:cat>
          <c:val>
            <c:numRef>
              <c:f>Hoja1!$B$2:$B$7</c:f>
              <c:numCache>
                <c:formatCode>###0.0%</c:formatCode>
                <c:ptCount val="6"/>
                <c:pt idx="0">
                  <c:v>0.30155563860609419</c:v>
                </c:pt>
                <c:pt idx="1">
                  <c:v>0.23646849170407588</c:v>
                </c:pt>
                <c:pt idx="2">
                  <c:v>0.1805050935663228</c:v>
                </c:pt>
                <c:pt idx="3">
                  <c:v>0.14280559275249927</c:v>
                </c:pt>
                <c:pt idx="4">
                  <c:v>0.12142814382611362</c:v>
                </c:pt>
                <c:pt idx="5">
                  <c:v>1.7237039544892249E-2</c:v>
                </c:pt>
              </c:numCache>
            </c:numRef>
          </c:val>
        </c:ser>
        <c:dLbls>
          <c:showLegendKey val="0"/>
          <c:showVal val="0"/>
          <c:showCatName val="0"/>
          <c:showSerName val="0"/>
          <c:showPercent val="0"/>
          <c:showBubbleSize val="0"/>
        </c:dLbls>
        <c:gapWidth val="10"/>
        <c:axId val="296660928"/>
        <c:axId val="296662496"/>
      </c:barChart>
      <c:catAx>
        <c:axId val="296660928"/>
        <c:scaling>
          <c:orientation val="maxMin"/>
        </c:scaling>
        <c:delete val="0"/>
        <c:axPos val="l"/>
        <c:numFmt formatCode="General" sourceLinked="0"/>
        <c:majorTickMark val="out"/>
        <c:minorTickMark val="none"/>
        <c:tickLblPos val="nextTo"/>
        <c:crossAx val="296662496"/>
        <c:crosses val="autoZero"/>
        <c:auto val="1"/>
        <c:lblAlgn val="ctr"/>
        <c:lblOffset val="100"/>
        <c:noMultiLvlLbl val="0"/>
      </c:catAx>
      <c:valAx>
        <c:axId val="296662496"/>
        <c:scaling>
          <c:orientation val="minMax"/>
        </c:scaling>
        <c:delete val="1"/>
        <c:axPos val="t"/>
        <c:numFmt formatCode="###0.0%" sourceLinked="1"/>
        <c:majorTickMark val="out"/>
        <c:minorTickMark val="none"/>
        <c:tickLblPos val="nextTo"/>
        <c:crossAx val="296660928"/>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Hoja1!$A$2:$A$8</c:f>
              <c:strCache>
                <c:ptCount val="7"/>
                <c:pt idx="0">
                  <c:v>Especial</c:v>
                </c:pt>
                <c:pt idx="1">
                  <c:v>Primera</c:v>
                </c:pt>
                <c:pt idx="2">
                  <c:v>Segunda</c:v>
                </c:pt>
                <c:pt idx="3">
                  <c:v>Tercera</c:v>
                </c:pt>
                <c:pt idx="4">
                  <c:v>Cuarta</c:v>
                </c:pt>
                <c:pt idx="5">
                  <c:v>Quinta</c:v>
                </c:pt>
                <c:pt idx="6">
                  <c:v>Sexta</c:v>
                </c:pt>
              </c:strCache>
            </c:strRef>
          </c:cat>
          <c:val>
            <c:numRef>
              <c:f>Hoja1!$B$2:$B$8</c:f>
              <c:numCache>
                <c:formatCode>###0.0%</c:formatCode>
                <c:ptCount val="7"/>
                <c:pt idx="0">
                  <c:v>0.39707627563029319</c:v>
                </c:pt>
                <c:pt idx="1">
                  <c:v>0.15272316088369353</c:v>
                </c:pt>
                <c:pt idx="2">
                  <c:v>8.8611447771091742E-2</c:v>
                </c:pt>
                <c:pt idx="3">
                  <c:v>6.5886701935139819E-2</c:v>
                </c:pt>
                <c:pt idx="4">
                  <c:v>3.6311177382967776E-2</c:v>
                </c:pt>
                <c:pt idx="5">
                  <c:v>2.7705123180754715E-2</c:v>
                </c:pt>
                <c:pt idx="6">
                  <c:v>0.23168611321605698</c:v>
                </c:pt>
              </c:numCache>
            </c:numRef>
          </c:val>
        </c:ser>
        <c:dLbls>
          <c:showLegendKey val="0"/>
          <c:showVal val="0"/>
          <c:showCatName val="0"/>
          <c:showSerName val="0"/>
          <c:showPercent val="0"/>
          <c:showBubbleSize val="0"/>
        </c:dLbls>
        <c:gapWidth val="10"/>
        <c:axId val="296664456"/>
        <c:axId val="296657400"/>
      </c:barChart>
      <c:catAx>
        <c:axId val="296664456"/>
        <c:scaling>
          <c:orientation val="maxMin"/>
        </c:scaling>
        <c:delete val="0"/>
        <c:axPos val="l"/>
        <c:numFmt formatCode="General" sourceLinked="0"/>
        <c:majorTickMark val="out"/>
        <c:minorTickMark val="none"/>
        <c:tickLblPos val="nextTo"/>
        <c:crossAx val="296657400"/>
        <c:crosses val="autoZero"/>
        <c:auto val="1"/>
        <c:lblAlgn val="ctr"/>
        <c:lblOffset val="100"/>
        <c:noMultiLvlLbl val="0"/>
      </c:catAx>
      <c:valAx>
        <c:axId val="296657400"/>
        <c:scaling>
          <c:orientation val="minMax"/>
        </c:scaling>
        <c:delete val="1"/>
        <c:axPos val="t"/>
        <c:numFmt formatCode="###0.0%" sourceLinked="1"/>
        <c:majorTickMark val="out"/>
        <c:minorTickMark val="none"/>
        <c:tickLblPos val="nextTo"/>
        <c:crossAx val="296664456"/>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Hoja1!$A$2:$A$6</c:f>
              <c:strCache>
                <c:ptCount val="5"/>
                <c:pt idx="0">
                  <c:v>Primaria incompleta</c:v>
                </c:pt>
                <c:pt idx="1">
                  <c:v>Primaria completa</c:v>
                </c:pt>
                <c:pt idx="2">
                  <c:v>Secundaria incompleta</c:v>
                </c:pt>
                <c:pt idx="3">
                  <c:v>Secundaria completa</c:v>
                </c:pt>
                <c:pt idx="4">
                  <c:v>Técnica o tecnológica incompleta</c:v>
                </c:pt>
              </c:strCache>
            </c:strRef>
          </c:cat>
          <c:val>
            <c:numRef>
              <c:f>Hoja1!$B$2:$B$6</c:f>
              <c:numCache>
                <c:formatCode>###0.0%</c:formatCode>
                <c:ptCount val="5"/>
                <c:pt idx="0">
                  <c:v>7.4055949020620515E-2</c:v>
                </c:pt>
                <c:pt idx="1">
                  <c:v>7.3512017592429674E-2</c:v>
                </c:pt>
                <c:pt idx="2">
                  <c:v>0.12205264056790199</c:v>
                </c:pt>
                <c:pt idx="3">
                  <c:v>0.27185084094631962</c:v>
                </c:pt>
                <c:pt idx="4">
                  <c:v>9.3954457174007383E-2</c:v>
                </c:pt>
              </c:numCache>
            </c:numRef>
          </c:val>
        </c:ser>
        <c:dLbls>
          <c:showLegendKey val="0"/>
          <c:showVal val="0"/>
          <c:showCatName val="0"/>
          <c:showSerName val="0"/>
          <c:showPercent val="0"/>
          <c:showBubbleSize val="0"/>
        </c:dLbls>
        <c:gapWidth val="10"/>
        <c:axId val="222121048"/>
        <c:axId val="222121832"/>
      </c:barChart>
      <c:catAx>
        <c:axId val="222121048"/>
        <c:scaling>
          <c:orientation val="maxMin"/>
        </c:scaling>
        <c:delete val="0"/>
        <c:axPos val="l"/>
        <c:numFmt formatCode="General" sourceLinked="0"/>
        <c:majorTickMark val="out"/>
        <c:minorTickMark val="none"/>
        <c:tickLblPos val="nextTo"/>
        <c:crossAx val="222121832"/>
        <c:crosses val="autoZero"/>
        <c:auto val="1"/>
        <c:lblAlgn val="ctr"/>
        <c:lblOffset val="100"/>
        <c:noMultiLvlLbl val="0"/>
      </c:catAx>
      <c:valAx>
        <c:axId val="222121832"/>
        <c:scaling>
          <c:orientation val="minMax"/>
        </c:scaling>
        <c:delete val="1"/>
        <c:axPos val="t"/>
        <c:numFmt formatCode="###0.0%" sourceLinked="1"/>
        <c:majorTickMark val="out"/>
        <c:minorTickMark val="none"/>
        <c:tickLblPos val="nextTo"/>
        <c:crossAx val="222121048"/>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spPr/>
              <c:txPr>
                <a:bodyPr/>
                <a:lstStyle/>
                <a:p>
                  <a:pPr>
                    <a:defRPr>
                      <a:solidFill>
                        <a:schemeClr val="bg1"/>
                      </a:solidFill>
                    </a:defRPr>
                  </a:pPr>
                  <a:endParaRPr lang="es-CO"/>
                </a:p>
              </c:txPr>
              <c:dLblPos val="in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Hoja1!$A$2:$A$5</c:f>
              <c:strCache>
                <c:ptCount val="4"/>
                <c:pt idx="0">
                  <c:v>Microempresa</c:v>
                </c:pt>
                <c:pt idx="1">
                  <c:v>Pequeña empresa</c:v>
                </c:pt>
                <c:pt idx="2">
                  <c:v>Mediana empresa</c:v>
                </c:pt>
                <c:pt idx="3">
                  <c:v>Grande empresa</c:v>
                </c:pt>
              </c:strCache>
            </c:strRef>
          </c:cat>
          <c:val>
            <c:numRef>
              <c:f>Hoja1!$B$2:$B$5</c:f>
              <c:numCache>
                <c:formatCode>###0.0%</c:formatCode>
                <c:ptCount val="4"/>
                <c:pt idx="0">
                  <c:v>0.72619371864675952</c:v>
                </c:pt>
                <c:pt idx="1">
                  <c:v>0.19594201030346167</c:v>
                </c:pt>
                <c:pt idx="2">
                  <c:v>6.9382068546025327E-2</c:v>
                </c:pt>
                <c:pt idx="3" formatCode="####.0%">
                  <c:v>8.4822025037526432E-3</c:v>
                </c:pt>
              </c:numCache>
            </c:numRef>
          </c:val>
        </c:ser>
        <c:dLbls>
          <c:showLegendKey val="0"/>
          <c:showVal val="0"/>
          <c:showCatName val="0"/>
          <c:showSerName val="0"/>
          <c:showPercent val="0"/>
          <c:showBubbleSize val="0"/>
        </c:dLbls>
        <c:gapWidth val="10"/>
        <c:axId val="296659360"/>
        <c:axId val="296666024"/>
      </c:barChart>
      <c:catAx>
        <c:axId val="296659360"/>
        <c:scaling>
          <c:orientation val="maxMin"/>
        </c:scaling>
        <c:delete val="0"/>
        <c:axPos val="l"/>
        <c:numFmt formatCode="General" sourceLinked="0"/>
        <c:majorTickMark val="out"/>
        <c:minorTickMark val="none"/>
        <c:tickLblPos val="nextTo"/>
        <c:crossAx val="296666024"/>
        <c:crosses val="autoZero"/>
        <c:auto val="1"/>
        <c:lblAlgn val="ctr"/>
        <c:lblOffset val="100"/>
        <c:noMultiLvlLbl val="0"/>
      </c:catAx>
      <c:valAx>
        <c:axId val="296666024"/>
        <c:scaling>
          <c:orientation val="minMax"/>
        </c:scaling>
        <c:delete val="1"/>
        <c:axPos val="t"/>
        <c:numFmt formatCode="###0.0%" sourceLinked="1"/>
        <c:majorTickMark val="out"/>
        <c:minorTickMark val="none"/>
        <c:tickLblPos val="nextTo"/>
        <c:crossAx val="296659360"/>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Hoja1!$A$2:$A$20</c:f>
              <c:strCache>
                <c:ptCount val="19"/>
                <c:pt idx="0">
                  <c:v>Registro en Cámara de Comercio</c:v>
                </c:pt>
                <c:pt idx="1">
                  <c:v>Registro Único Tributario (RUT)</c:v>
                </c:pt>
                <c:pt idx="2">
                  <c:v>Impuestos</c:v>
                </c:pt>
                <c:pt idx="3">
                  <c:v>Servicios Públicos (Gas, Acueducto, Codensa, ETB)</c:v>
                </c:pt>
                <c:pt idx="4">
                  <c:v>Escrituras</c:v>
                </c:pt>
                <c:pt idx="5">
                  <c:v>Certificado de Tradición y Libertad</c:v>
                </c:pt>
                <c:pt idx="6">
                  <c:v>Licencia ambiental</c:v>
                </c:pt>
                <c:pt idx="7">
                  <c:v>Seguro Obligatorio de Accidentes de Tránsito (SOAT)</c:v>
                </c:pt>
                <c:pt idx="8">
                  <c:v>Matriculas de Vehículo</c:v>
                </c:pt>
                <c:pt idx="9">
                  <c:v>Registro de publicidad exterior visual</c:v>
                </c:pt>
                <c:pt idx="10">
                  <c:v>Licencias de Construcción</c:v>
                </c:pt>
                <c:pt idx="11">
                  <c:v>Trámites de Comercio Exterior</c:v>
                </c:pt>
                <c:pt idx="12">
                  <c:v>Ventanilla Única de Comercio Exterior</c:v>
                </c:pt>
                <c:pt idx="13">
                  <c:v>Aplicación al programa de Capitalización Microempresarial</c:v>
                </c:pt>
                <c:pt idx="14">
                  <c:v>Registro en el Programa Desarrollo Proveedores (PDP)</c:v>
                </c:pt>
                <c:pt idx="15">
                  <c:v>Inscripción en el Servicio Público de Empleo</c:v>
                </c:pt>
                <c:pt idx="16">
                  <c:v>Derechos de Autor</c:v>
                </c:pt>
                <c:pt idx="17">
                  <c:v>Información sobre ruedas sociales de negocios</c:v>
                </c:pt>
                <c:pt idx="18">
                  <c:v>Aprobación de Unidades Sectoriales de Normalización</c:v>
                </c:pt>
              </c:strCache>
            </c:strRef>
          </c:cat>
          <c:val>
            <c:numRef>
              <c:f>Hoja1!$B$2:$B$20</c:f>
              <c:numCache>
                <c:formatCode>###0.0%</c:formatCode>
                <c:ptCount val="19"/>
                <c:pt idx="0">
                  <c:v>0.73479108403637738</c:v>
                </c:pt>
                <c:pt idx="1">
                  <c:v>0.61752439929451408</c:v>
                </c:pt>
                <c:pt idx="2">
                  <c:v>0.52956603296051385</c:v>
                </c:pt>
                <c:pt idx="3">
                  <c:v>0.42997066711631637</c:v>
                </c:pt>
                <c:pt idx="4">
                  <c:v>0.17754443690858385</c:v>
                </c:pt>
                <c:pt idx="5">
                  <c:v>0.16487438323032319</c:v>
                </c:pt>
                <c:pt idx="6">
                  <c:v>0.15445635057351959</c:v>
                </c:pt>
                <c:pt idx="7">
                  <c:v>0.12581260589945964</c:v>
                </c:pt>
                <c:pt idx="8">
                  <c:v>0.1157719623427327</c:v>
                </c:pt>
                <c:pt idx="9">
                  <c:v>9.3007407331230002E-2</c:v>
                </c:pt>
                <c:pt idx="10">
                  <c:v>8.9904953293495835E-2</c:v>
                </c:pt>
                <c:pt idx="11">
                  <c:v>7.4907384616033523E-2</c:v>
                </c:pt>
                <c:pt idx="12">
                  <c:v>5.5070720262298235E-2</c:v>
                </c:pt>
                <c:pt idx="13">
                  <c:v>5.0569014741292835E-2</c:v>
                </c:pt>
                <c:pt idx="14">
                  <c:v>4.7475022069600262E-2</c:v>
                </c:pt>
                <c:pt idx="15">
                  <c:v>4.6446767200971267E-2</c:v>
                </c:pt>
                <c:pt idx="16">
                  <c:v>4.368832275296456E-2</c:v>
                </c:pt>
                <c:pt idx="17">
                  <c:v>3.5049604960768047E-2</c:v>
                </c:pt>
                <c:pt idx="18" formatCode="####.0%">
                  <c:v>5.4031674413922972E-3</c:v>
                </c:pt>
              </c:numCache>
            </c:numRef>
          </c:val>
        </c:ser>
        <c:dLbls>
          <c:showLegendKey val="0"/>
          <c:showVal val="0"/>
          <c:showCatName val="0"/>
          <c:showSerName val="0"/>
          <c:showPercent val="0"/>
          <c:showBubbleSize val="0"/>
        </c:dLbls>
        <c:gapWidth val="10"/>
        <c:axId val="296657008"/>
        <c:axId val="296667592"/>
      </c:barChart>
      <c:catAx>
        <c:axId val="296657008"/>
        <c:scaling>
          <c:orientation val="maxMin"/>
        </c:scaling>
        <c:delete val="1"/>
        <c:axPos val="l"/>
        <c:numFmt formatCode="General" sourceLinked="1"/>
        <c:majorTickMark val="out"/>
        <c:minorTickMark val="none"/>
        <c:tickLblPos val="nextTo"/>
        <c:crossAx val="296667592"/>
        <c:crosses val="autoZero"/>
        <c:auto val="1"/>
        <c:lblAlgn val="ctr"/>
        <c:lblOffset val="100"/>
        <c:noMultiLvlLbl val="0"/>
      </c:catAx>
      <c:valAx>
        <c:axId val="296667592"/>
        <c:scaling>
          <c:orientation val="minMax"/>
        </c:scaling>
        <c:delete val="1"/>
        <c:axPos val="t"/>
        <c:numFmt formatCode="###0.0%" sourceLinked="1"/>
        <c:majorTickMark val="out"/>
        <c:minorTickMark val="none"/>
        <c:tickLblPos val="nextTo"/>
        <c:crossAx val="296657008"/>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Columna1</c:v>
                </c:pt>
              </c:strCache>
            </c:strRef>
          </c:tx>
          <c:spPr>
            <a:solidFill>
              <a:schemeClr val="accent5">
                <a:lumMod val="40000"/>
                <a:lumOff val="60000"/>
              </a:schemeClr>
            </a:solidFill>
          </c:spPr>
          <c:invertIfNegative val="0"/>
          <c:dLbls>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Hoja1!$A$2:$A$20</c:f>
              <c:strCache>
                <c:ptCount val="19"/>
                <c:pt idx="0">
                  <c:v>Registro en Cámara de Comercio</c:v>
                </c:pt>
                <c:pt idx="1">
                  <c:v>Registro Único Tributario (RUT)</c:v>
                </c:pt>
                <c:pt idx="2">
                  <c:v>Impuestos</c:v>
                </c:pt>
                <c:pt idx="3">
                  <c:v>Servicios Públicos (Gas, Acueducto, Codensa, ETB)</c:v>
                </c:pt>
                <c:pt idx="4">
                  <c:v>Escrituras</c:v>
                </c:pt>
                <c:pt idx="5">
                  <c:v>Certificado de Tradición y Libertad</c:v>
                </c:pt>
                <c:pt idx="6">
                  <c:v>Licencia ambiental</c:v>
                </c:pt>
                <c:pt idx="7">
                  <c:v>Seguro Obligatorio de Accidentes de Tránsito (SOAT)</c:v>
                </c:pt>
                <c:pt idx="8">
                  <c:v>Matriculas de Vehículo</c:v>
                </c:pt>
                <c:pt idx="9">
                  <c:v>Registro de publicidad exterior visual</c:v>
                </c:pt>
                <c:pt idx="10">
                  <c:v>Licencias de Construcción</c:v>
                </c:pt>
                <c:pt idx="11">
                  <c:v>Trámites de Comercio Exterior</c:v>
                </c:pt>
                <c:pt idx="12">
                  <c:v>Ventanilla Única de Comercio Exterior</c:v>
                </c:pt>
                <c:pt idx="13">
                  <c:v>Aplicación al programa de Capitalización Microempresarial</c:v>
                </c:pt>
                <c:pt idx="14">
                  <c:v>Registro en el Programa Desarrollo Proveedores (PDP)</c:v>
                </c:pt>
                <c:pt idx="15">
                  <c:v>Inscripción en el Servicio Público de Empleo</c:v>
                </c:pt>
                <c:pt idx="16">
                  <c:v>Derechos de Autor</c:v>
                </c:pt>
                <c:pt idx="17">
                  <c:v>Información sobre ruedas sociales de negocios</c:v>
                </c:pt>
                <c:pt idx="18">
                  <c:v>Aprobación de Unidades Sectoriales de Normalización</c:v>
                </c:pt>
              </c:strCache>
            </c:strRef>
          </c:cat>
          <c:val>
            <c:numRef>
              <c:f>Hoja1!$B$2:$B$20</c:f>
              <c:numCache>
                <c:formatCode>###0.0%</c:formatCode>
                <c:ptCount val="19"/>
                <c:pt idx="0">
                  <c:v>0.37157629846965273</c:v>
                </c:pt>
                <c:pt idx="1">
                  <c:v>0.42174202566804325</c:v>
                </c:pt>
                <c:pt idx="2">
                  <c:v>0.35497984922472647</c:v>
                </c:pt>
                <c:pt idx="3">
                  <c:v>0.53381937869554641</c:v>
                </c:pt>
                <c:pt idx="4">
                  <c:v>0.33411668653009419</c:v>
                </c:pt>
                <c:pt idx="5">
                  <c:v>0.30716028969872033</c:v>
                </c:pt>
                <c:pt idx="6">
                  <c:v>0.23885734633048966</c:v>
                </c:pt>
                <c:pt idx="7">
                  <c:v>0.29246854853253385</c:v>
                </c:pt>
                <c:pt idx="8">
                  <c:v>0.24964770407680018</c:v>
                </c:pt>
                <c:pt idx="9">
                  <c:v>0.17153826279328413</c:v>
                </c:pt>
                <c:pt idx="10">
                  <c:v>0.21635285819842431</c:v>
                </c:pt>
                <c:pt idx="11">
                  <c:v>0.10579780593606515</c:v>
                </c:pt>
                <c:pt idx="12">
                  <c:v>8.1072147954075038E-2</c:v>
                </c:pt>
                <c:pt idx="13">
                  <c:v>0.11000026927739021</c:v>
                </c:pt>
                <c:pt idx="14">
                  <c:v>0.11117108314075995</c:v>
                </c:pt>
                <c:pt idx="15">
                  <c:v>0.15869307465127139</c:v>
                </c:pt>
                <c:pt idx="16">
                  <c:v>0.11169743616191048</c:v>
                </c:pt>
                <c:pt idx="17">
                  <c:v>6.1043463980044732E-2</c:v>
                </c:pt>
                <c:pt idx="18" formatCode="####.0%">
                  <c:v>6.4490781950283405E-2</c:v>
                </c:pt>
              </c:numCache>
            </c:numRef>
          </c:val>
        </c:ser>
        <c:dLbls>
          <c:showLegendKey val="0"/>
          <c:showVal val="0"/>
          <c:showCatName val="0"/>
          <c:showSerName val="0"/>
          <c:showPercent val="0"/>
          <c:showBubbleSize val="0"/>
        </c:dLbls>
        <c:gapWidth val="10"/>
        <c:axId val="296668768"/>
        <c:axId val="296659752"/>
      </c:barChart>
      <c:catAx>
        <c:axId val="296668768"/>
        <c:scaling>
          <c:orientation val="maxMin"/>
        </c:scaling>
        <c:delete val="1"/>
        <c:axPos val="l"/>
        <c:numFmt formatCode="General" sourceLinked="1"/>
        <c:majorTickMark val="out"/>
        <c:minorTickMark val="none"/>
        <c:tickLblPos val="nextTo"/>
        <c:crossAx val="296659752"/>
        <c:crosses val="autoZero"/>
        <c:auto val="1"/>
        <c:lblAlgn val="ctr"/>
        <c:lblOffset val="100"/>
        <c:noMultiLvlLbl val="0"/>
      </c:catAx>
      <c:valAx>
        <c:axId val="296659752"/>
        <c:scaling>
          <c:orientation val="minMax"/>
        </c:scaling>
        <c:delete val="1"/>
        <c:axPos val="t"/>
        <c:numFmt formatCode="###0.0%" sourceLinked="1"/>
        <c:majorTickMark val="out"/>
        <c:minorTickMark val="none"/>
        <c:tickLblPos val="nextTo"/>
        <c:crossAx val="296668768"/>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Hoja1!$A$2:$A$20</c:f>
              <c:strCache>
                <c:ptCount val="19"/>
                <c:pt idx="0">
                  <c:v>Servicios Públicos (Gas, Acueducto, Codensa, ETB)</c:v>
                </c:pt>
                <c:pt idx="1">
                  <c:v>Registro en Cámara de Comercio</c:v>
                </c:pt>
                <c:pt idx="2">
                  <c:v>Registro Único Tributario (RUT)</c:v>
                </c:pt>
                <c:pt idx="3">
                  <c:v>Impuestos</c:v>
                </c:pt>
                <c:pt idx="4">
                  <c:v>Seguro Obligatorio de Accidentes de Tránsito (SOAT)</c:v>
                </c:pt>
                <c:pt idx="5">
                  <c:v>Escrituras</c:v>
                </c:pt>
                <c:pt idx="6">
                  <c:v>Certificado de Tradición y Libertad</c:v>
                </c:pt>
                <c:pt idx="7">
                  <c:v>Licencia ambiental</c:v>
                </c:pt>
                <c:pt idx="8">
                  <c:v>Matriculas de Vehículo</c:v>
                </c:pt>
                <c:pt idx="9">
                  <c:v>Registro de publicidad exterior visual</c:v>
                </c:pt>
                <c:pt idx="10">
                  <c:v>Aplicación al programa de Capitalización Microempresarial</c:v>
                </c:pt>
                <c:pt idx="11">
                  <c:v>Licencias de Construcción</c:v>
                </c:pt>
                <c:pt idx="12">
                  <c:v>Ventanilla Única de Comercio Exterior</c:v>
                </c:pt>
                <c:pt idx="13">
                  <c:v>Trámites de Comercio Exterior</c:v>
                </c:pt>
                <c:pt idx="14">
                  <c:v>Inscripción en el Servicio Público de Empleo</c:v>
                </c:pt>
                <c:pt idx="15">
                  <c:v>Información sobre ruedas sociales de negocios</c:v>
                </c:pt>
                <c:pt idx="16">
                  <c:v>Aprobación de Unidades Sectoriales de Normalización</c:v>
                </c:pt>
                <c:pt idx="17">
                  <c:v>Registro en el Programa Desarrollo Proveedores (PDP)</c:v>
                </c:pt>
                <c:pt idx="18">
                  <c:v>Derechos de Autor</c:v>
                </c:pt>
              </c:strCache>
            </c:strRef>
          </c:cat>
          <c:val>
            <c:numRef>
              <c:f>Hoja1!$B$2:$B$20</c:f>
              <c:numCache>
                <c:formatCode>###0.0%</c:formatCode>
                <c:ptCount val="19"/>
                <c:pt idx="0">
                  <c:v>0.74075213013571528</c:v>
                </c:pt>
                <c:pt idx="1">
                  <c:v>0.7051793454772245</c:v>
                </c:pt>
                <c:pt idx="2">
                  <c:v>0.67861767067483247</c:v>
                </c:pt>
                <c:pt idx="3">
                  <c:v>0.5858641689539601</c:v>
                </c:pt>
                <c:pt idx="4">
                  <c:v>0.20851652776975729</c:v>
                </c:pt>
                <c:pt idx="5">
                  <c:v>0.1789556004854197</c:v>
                </c:pt>
                <c:pt idx="6">
                  <c:v>0.139330227971939</c:v>
                </c:pt>
                <c:pt idx="7">
                  <c:v>0.12251237858993952</c:v>
                </c:pt>
                <c:pt idx="8">
                  <c:v>0.10387226067814602</c:v>
                </c:pt>
                <c:pt idx="9">
                  <c:v>0.10003032792453129</c:v>
                </c:pt>
                <c:pt idx="10">
                  <c:v>6.0958624665720322E-2</c:v>
                </c:pt>
                <c:pt idx="11">
                  <c:v>6.021664447469624E-2</c:v>
                </c:pt>
                <c:pt idx="12">
                  <c:v>5.464240729190481E-2</c:v>
                </c:pt>
                <c:pt idx="13">
                  <c:v>5.2996585881563398E-2</c:v>
                </c:pt>
                <c:pt idx="14">
                  <c:v>4.5064118992701269E-2</c:v>
                </c:pt>
                <c:pt idx="15">
                  <c:v>4.5013595634754697E-2</c:v>
                </c:pt>
                <c:pt idx="16">
                  <c:v>2.9821946231067119E-2</c:v>
                </c:pt>
                <c:pt idx="17">
                  <c:v>2.7274793813632615E-2</c:v>
                </c:pt>
                <c:pt idx="18">
                  <c:v>2.4786311161808041E-2</c:v>
                </c:pt>
              </c:numCache>
            </c:numRef>
          </c:val>
        </c:ser>
        <c:dLbls>
          <c:showLegendKey val="0"/>
          <c:showVal val="0"/>
          <c:showCatName val="0"/>
          <c:showSerName val="0"/>
          <c:showPercent val="0"/>
          <c:showBubbleSize val="0"/>
        </c:dLbls>
        <c:gapWidth val="10"/>
        <c:axId val="393951216"/>
        <c:axId val="393963368"/>
      </c:barChart>
      <c:catAx>
        <c:axId val="393951216"/>
        <c:scaling>
          <c:orientation val="maxMin"/>
        </c:scaling>
        <c:delete val="1"/>
        <c:axPos val="l"/>
        <c:numFmt formatCode="General" sourceLinked="0"/>
        <c:majorTickMark val="out"/>
        <c:minorTickMark val="none"/>
        <c:tickLblPos val="nextTo"/>
        <c:crossAx val="393963368"/>
        <c:crosses val="autoZero"/>
        <c:auto val="1"/>
        <c:lblAlgn val="ctr"/>
        <c:lblOffset val="100"/>
        <c:noMultiLvlLbl val="0"/>
      </c:catAx>
      <c:valAx>
        <c:axId val="393963368"/>
        <c:scaling>
          <c:orientation val="minMax"/>
        </c:scaling>
        <c:delete val="1"/>
        <c:axPos val="t"/>
        <c:numFmt formatCode="###0.0%" sourceLinked="1"/>
        <c:majorTickMark val="out"/>
        <c:minorTickMark val="none"/>
        <c:tickLblPos val="nextTo"/>
        <c:crossAx val="393951216"/>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211261410545244"/>
          <c:y val="0"/>
          <c:w val="0.83473234706701749"/>
          <c:h val="1"/>
        </c:manualLayout>
      </c:layout>
      <c:barChart>
        <c:barDir val="bar"/>
        <c:grouping val="percentStacked"/>
        <c:varyColors val="0"/>
        <c:ser>
          <c:idx val="0"/>
          <c:order val="0"/>
          <c:tx>
            <c:strRef>
              <c:f>Hoja1!$B$1</c:f>
              <c:strCache>
                <c:ptCount val="1"/>
                <c:pt idx="0">
                  <c:v>Solamente una vez al año</c:v>
                </c:pt>
              </c:strCache>
            </c:strRef>
          </c:tx>
          <c:spPr>
            <a:solidFill>
              <a:schemeClr val="accent3">
                <a:lumMod val="60000"/>
                <a:lumOff val="40000"/>
              </a:schemeClr>
            </a:solidFill>
          </c:spPr>
          <c:invertIfNegative val="0"/>
          <c:dLbls>
            <c:spPr>
              <a:noFill/>
              <a:ln>
                <a:noFill/>
              </a:ln>
              <a:effectLst/>
            </c:sp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Hoja1!$A$2:$A$6</c:f>
              <c:numCache>
                <c:formatCode>General</c:formatCode>
                <c:ptCount val="5"/>
              </c:numCache>
            </c:numRef>
          </c:cat>
          <c:val>
            <c:numRef>
              <c:f>Hoja1!$B$2:$B$6</c:f>
              <c:numCache>
                <c:formatCode>###0.0%</c:formatCode>
                <c:ptCount val="5"/>
                <c:pt idx="0">
                  <c:v>0.17761638160927917</c:v>
                </c:pt>
                <c:pt idx="1">
                  <c:v>0.84711959128080272</c:v>
                </c:pt>
                <c:pt idx="2">
                  <c:v>0.82735075311323314</c:v>
                </c:pt>
                <c:pt idx="3">
                  <c:v>0.75618751768892156</c:v>
                </c:pt>
                <c:pt idx="4">
                  <c:v>0.81960151014304072</c:v>
                </c:pt>
              </c:numCache>
            </c:numRef>
          </c:val>
        </c:ser>
        <c:ser>
          <c:idx val="1"/>
          <c:order val="1"/>
          <c:tx>
            <c:strRef>
              <c:f>Hoja1!$C$1</c:f>
              <c:strCache>
                <c:ptCount val="1"/>
                <c:pt idx="0">
                  <c:v>Tres veces al año</c:v>
                </c:pt>
              </c:strCache>
            </c:strRef>
          </c:tx>
          <c:spPr>
            <a:solidFill>
              <a:schemeClr val="accent5">
                <a:lumMod val="60000"/>
                <a:lumOff val="40000"/>
              </a:schemeClr>
            </a:solidFill>
          </c:spPr>
          <c:invertIfNegative val="0"/>
          <c:dLbls>
            <c:dLbl>
              <c:idx val="0"/>
              <c:layout>
                <c:manualLayout>
                  <c:x val="0"/>
                  <c:y val="4.4477715176269216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3.0586475190516327E-3"/>
                  <c:y val="3.7064762646891042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6.1172950381030416E-3"/>
                  <c:y val="4.0771238911580181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3.0586475190515208E-3"/>
                  <c:y val="4.8184191440958313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9.1759425571545615E-3"/>
                  <c:y val="4.4477715176269216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Hoja1!$A$2:$A$6</c:f>
              <c:numCache>
                <c:formatCode>General</c:formatCode>
                <c:ptCount val="5"/>
              </c:numCache>
            </c:numRef>
          </c:cat>
          <c:val>
            <c:numRef>
              <c:f>Hoja1!$C$2:$C$6</c:f>
              <c:numCache>
                <c:formatCode>###0.0%</c:formatCode>
                <c:ptCount val="5"/>
                <c:pt idx="0">
                  <c:v>2.3512801695015181E-2</c:v>
                </c:pt>
                <c:pt idx="1">
                  <c:v>4.2120898962583551E-2</c:v>
                </c:pt>
                <c:pt idx="2">
                  <c:v>4.8724682174175242E-2</c:v>
                </c:pt>
                <c:pt idx="3">
                  <c:v>5.6045369590494658E-2</c:v>
                </c:pt>
                <c:pt idx="4" formatCode="####.0%">
                  <c:v>4.895550105930355E-3</c:v>
                </c:pt>
              </c:numCache>
            </c:numRef>
          </c:val>
        </c:ser>
        <c:ser>
          <c:idx val="2"/>
          <c:order val="2"/>
          <c:tx>
            <c:strRef>
              <c:f>Hoja1!$D$1</c:f>
              <c:strCache>
                <c:ptCount val="1"/>
                <c:pt idx="0">
                  <c:v>Dos veces al año</c:v>
                </c:pt>
              </c:strCache>
            </c:strRef>
          </c:tx>
          <c:spPr>
            <a:solidFill>
              <a:schemeClr val="accent4">
                <a:lumMod val="60000"/>
                <a:lumOff val="40000"/>
              </a:schemeClr>
            </a:solidFill>
          </c:spPr>
          <c:invertIfNegative val="0"/>
          <c:dLbls>
            <c:dLbl>
              <c:idx val="0"/>
              <c:layout>
                <c:manualLayout>
                  <c:x val="6.1172950381030416E-3"/>
                  <c:y val="-4.0771238911580111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1.1214911347576017E-16"/>
                  <c:y val="-3.7064762646891014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1.1214911347576017E-16"/>
                  <c:y val="-4.0771238911579973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3.7064762646891014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4"/>
              <c:delete val="1"/>
              <c:extLst>
                <c:ext xmlns:c15="http://schemas.microsoft.com/office/drawing/2012/chart" uri="{CE6537A1-D6FC-4f65-9D91-7224C49458BB}">
                  <c15:layout/>
                </c:ext>
              </c:extLst>
            </c:dLbl>
            <c:spPr>
              <a:noFill/>
              <a:ln>
                <a:noFill/>
              </a:ln>
              <a:effectLst/>
            </c:sp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Hoja1!$A$2:$A$6</c:f>
              <c:numCache>
                <c:formatCode>General</c:formatCode>
                <c:ptCount val="5"/>
              </c:numCache>
            </c:numRef>
          </c:cat>
          <c:val>
            <c:numRef>
              <c:f>Hoja1!$D$2:$D$6</c:f>
              <c:numCache>
                <c:formatCode>####.0%</c:formatCode>
                <c:ptCount val="5"/>
                <c:pt idx="0" formatCode="###0.0%">
                  <c:v>1.4335953727373129E-2</c:v>
                </c:pt>
                <c:pt idx="1">
                  <c:v>4.6076295732273564E-3</c:v>
                </c:pt>
                <c:pt idx="2" formatCode="###0.0%">
                  <c:v>1.4326015622927415E-2</c:v>
                </c:pt>
                <c:pt idx="3" formatCode="###0.0%">
                  <c:v>1.1889015580846121E-2</c:v>
                </c:pt>
                <c:pt idx="4" formatCode="###0.0%">
                  <c:v>0</c:v>
                </c:pt>
              </c:numCache>
            </c:numRef>
          </c:val>
        </c:ser>
        <c:ser>
          <c:idx val="3"/>
          <c:order val="3"/>
          <c:tx>
            <c:strRef>
              <c:f>Hoja1!$E$1</c:f>
              <c:strCache>
                <c:ptCount val="1"/>
                <c:pt idx="0">
                  <c:v>Más de cuatro veces</c:v>
                </c:pt>
              </c:strCache>
            </c:strRef>
          </c:tx>
          <c:spPr>
            <a:solidFill>
              <a:schemeClr val="tx2">
                <a:lumMod val="40000"/>
                <a:lumOff val="60000"/>
              </a:schemeClr>
            </a:solidFill>
          </c:spPr>
          <c:invertIfNegative val="0"/>
          <c:dLbls>
            <c:dLbl>
              <c:idx val="4"/>
              <c:layout>
                <c:manualLayout>
                  <c:x val="9.1759425571545615E-3"/>
                  <c:y val="-4.4477715176269216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Hoja1!$A$2:$A$6</c:f>
              <c:numCache>
                <c:formatCode>General</c:formatCode>
                <c:ptCount val="5"/>
              </c:numCache>
            </c:numRef>
          </c:cat>
          <c:val>
            <c:numRef>
              <c:f>Hoja1!$E$2:$E$6</c:f>
              <c:numCache>
                <c:formatCode>###0.0%</c:formatCode>
                <c:ptCount val="5"/>
                <c:pt idx="0">
                  <c:v>0.72453817188613245</c:v>
                </c:pt>
                <c:pt idx="1">
                  <c:v>5.0882913099859796E-2</c:v>
                </c:pt>
                <c:pt idx="2">
                  <c:v>3.5928159978212068E-2</c:v>
                </c:pt>
                <c:pt idx="3">
                  <c:v>0.14607721669683413</c:v>
                </c:pt>
                <c:pt idx="4">
                  <c:v>5.3254955267072891E-2</c:v>
                </c:pt>
              </c:numCache>
            </c:numRef>
          </c:val>
        </c:ser>
        <c:ser>
          <c:idx val="4"/>
          <c:order val="4"/>
          <c:tx>
            <c:strRef>
              <c:f>Hoja1!$F$1</c:f>
              <c:strCache>
                <c:ptCount val="1"/>
                <c:pt idx="0">
                  <c:v>No informa</c:v>
                </c:pt>
              </c:strCache>
            </c:strRef>
          </c:tx>
          <c:invertIfNegative val="0"/>
          <c:dLbls>
            <c:dLbl>
              <c:idx val="1"/>
              <c:layout>
                <c:manualLayout>
                  <c:x val="-6.1172950381031535E-3"/>
                  <c:y val="-3.7064470798366167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1.1214911347576017E-16"/>
                  <c:y val="-3.3358286382201841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Hoja1!$A$2:$A$6</c:f>
              <c:numCache>
                <c:formatCode>General</c:formatCode>
                <c:ptCount val="5"/>
              </c:numCache>
            </c:numRef>
          </c:cat>
          <c:val>
            <c:numRef>
              <c:f>Hoja1!$F$2:$F$6</c:f>
              <c:numCache>
                <c:formatCode>###0.0%</c:formatCode>
                <c:ptCount val="5"/>
                <c:pt idx="0">
                  <c:v>5.9996691082199342E-2</c:v>
                </c:pt>
                <c:pt idx="1">
                  <c:v>5.5268967083526493E-2</c:v>
                </c:pt>
                <c:pt idx="2">
                  <c:v>7.3670389111450907E-2</c:v>
                </c:pt>
                <c:pt idx="3">
                  <c:v>2.9800880442902258E-2</c:v>
                </c:pt>
                <c:pt idx="4">
                  <c:v>0.1222479844839563</c:v>
                </c:pt>
              </c:numCache>
            </c:numRef>
          </c:val>
        </c:ser>
        <c:dLbls>
          <c:dLblPos val="ctr"/>
          <c:showLegendKey val="0"/>
          <c:showVal val="1"/>
          <c:showCatName val="0"/>
          <c:showSerName val="0"/>
          <c:showPercent val="0"/>
          <c:showBubbleSize val="0"/>
        </c:dLbls>
        <c:gapWidth val="30"/>
        <c:overlap val="100"/>
        <c:axId val="297356832"/>
        <c:axId val="297357224"/>
      </c:barChart>
      <c:catAx>
        <c:axId val="297356832"/>
        <c:scaling>
          <c:orientation val="maxMin"/>
        </c:scaling>
        <c:delete val="0"/>
        <c:axPos val="l"/>
        <c:numFmt formatCode="General" sourceLinked="1"/>
        <c:majorTickMark val="out"/>
        <c:minorTickMark val="none"/>
        <c:tickLblPos val="nextTo"/>
        <c:crossAx val="297357224"/>
        <c:crosses val="autoZero"/>
        <c:auto val="1"/>
        <c:lblAlgn val="ctr"/>
        <c:lblOffset val="100"/>
        <c:noMultiLvlLbl val="0"/>
      </c:catAx>
      <c:valAx>
        <c:axId val="297357224"/>
        <c:scaling>
          <c:orientation val="minMax"/>
        </c:scaling>
        <c:delete val="1"/>
        <c:axPos val="t"/>
        <c:numFmt formatCode="0%" sourceLinked="1"/>
        <c:majorTickMark val="out"/>
        <c:minorTickMark val="none"/>
        <c:tickLblPos val="nextTo"/>
        <c:crossAx val="297356832"/>
        <c:crosses val="autoZero"/>
        <c:crossBetween val="between"/>
      </c:valAx>
    </c:plotArea>
    <c:plotVisOnly val="1"/>
    <c:dispBlanksAs val="gap"/>
    <c:showDLblsOverMax val="0"/>
  </c:chart>
  <c:txPr>
    <a:bodyPr/>
    <a:lstStyle/>
    <a:p>
      <a:pPr>
        <a:defRPr sz="1100" b="1">
          <a:solidFill>
            <a:schemeClr val="tx2"/>
          </a:solidFill>
        </a:defRPr>
      </a:pPr>
      <a:endParaRPr lang="es-CO"/>
    </a:p>
  </c:txPr>
  <c:externalData r:id="rId1">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8523408135578147"/>
          <c:y val="0"/>
          <c:w val="0.6147659186442187"/>
          <c:h val="1"/>
        </c:manualLayout>
      </c:layout>
      <c:barChart>
        <c:barDir val="bar"/>
        <c:grouping val="percentStacked"/>
        <c:varyColors val="0"/>
        <c:ser>
          <c:idx val="0"/>
          <c:order val="0"/>
          <c:tx>
            <c:strRef>
              <c:f>Hoja1!$B$1</c:f>
              <c:strCache>
                <c:ptCount val="1"/>
                <c:pt idx="0">
                  <c:v>1. Muy Insatisfecho</c:v>
                </c:pt>
              </c:strCache>
            </c:strRef>
          </c:tx>
          <c:spPr>
            <a:solidFill>
              <a:schemeClr val="accent3">
                <a:lumMod val="60000"/>
                <a:lumOff val="40000"/>
              </a:schemeClr>
            </a:solidFill>
          </c:spPr>
          <c:invertIfNegative val="0"/>
          <c:dLbls>
            <c:dLbl>
              <c:idx val="0"/>
              <c:layout>
                <c:manualLayout>
                  <c:x val="-2.0749328505982995E-3"/>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2.0749328505982995E-3"/>
                  <c:y val="3.107554958979573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3.10755495897957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2.0749328505982995E-3"/>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
                  <c:y val="3.10755495897957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0"/>
                  <c:y val="2.66361853626821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4.149865701196599E-3"/>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2.0749328505982995E-3"/>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Hoja1!$B$2:$B$9</c:f>
              <c:numCache>
                <c:formatCode>###0.0%</c:formatCode>
                <c:ptCount val="8"/>
                <c:pt idx="0">
                  <c:v>2.0009531855821893E-2</c:v>
                </c:pt>
                <c:pt idx="1">
                  <c:v>1.6344299181739786E-2</c:v>
                </c:pt>
                <c:pt idx="2">
                  <c:v>1.0004765927910947E-2</c:v>
                </c:pt>
                <c:pt idx="3">
                  <c:v>1.8570880667766642E-2</c:v>
                </c:pt>
                <c:pt idx="4">
                  <c:v>1.748584200875632E-2</c:v>
                </c:pt>
                <c:pt idx="5">
                  <c:v>1.0124453965955366E-2</c:v>
                </c:pt>
                <c:pt idx="6">
                  <c:v>1.0124453965955366E-2</c:v>
                </c:pt>
                <c:pt idx="7">
                  <c:v>1.9011870938015926E-2</c:v>
                </c:pt>
              </c:numCache>
            </c:numRef>
          </c:val>
        </c:ser>
        <c:ser>
          <c:idx val="1"/>
          <c:order val="1"/>
          <c:tx>
            <c:strRef>
              <c:f>Hoja1!$C$1</c:f>
              <c:strCache>
                <c:ptCount val="1"/>
                <c:pt idx="0">
                  <c:v>2</c:v>
                </c:pt>
              </c:strCache>
            </c:strRef>
          </c:tx>
          <c:spPr>
            <a:solidFill>
              <a:schemeClr val="accent5">
                <a:lumMod val="60000"/>
                <a:lumOff val="40000"/>
              </a:schemeClr>
            </a:solidFill>
          </c:spPr>
          <c:invertIfNegative val="0"/>
          <c:dLbls>
            <c:dLbl>
              <c:idx val="0"/>
              <c:layout>
                <c:manualLayout>
                  <c:x val="6.224798551794899E-3"/>
                  <c:y val="-1.331809268134103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
                  <c:y val="-1.775710735221636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8.8783788979890036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2.0749328505982995E-3"/>
                  <c:y val="-1.3317393568864327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2.0749328505982995E-3"/>
                  <c:y val="-1.775745690845471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0"/>
                  <c:y val="-1.775745690845463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0"/>
                  <c:y val="-1.775745690845471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0"/>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Hoja1!$C$2:$C$9</c:f>
              <c:numCache>
                <c:formatCode>###0.0%</c:formatCode>
                <c:ptCount val="8"/>
                <c:pt idx="0">
                  <c:v>3.884117003565022E-2</c:v>
                </c:pt>
                <c:pt idx="1">
                  <c:v>9.0949220811440079E-2</c:v>
                </c:pt>
                <c:pt idx="2">
                  <c:v>3.0949931101495184E-2</c:v>
                </c:pt>
                <c:pt idx="3">
                  <c:v>3.9223849422562074E-2</c:v>
                </c:pt>
                <c:pt idx="4">
                  <c:v>2.5174850204722876E-2</c:v>
                </c:pt>
                <c:pt idx="5">
                  <c:v>2.9556066203806002E-2</c:v>
                </c:pt>
                <c:pt idx="6">
                  <c:v>3.7710510413662239E-2</c:v>
                </c:pt>
                <c:pt idx="7">
                  <c:v>4.5703846511807783E-2</c:v>
                </c:pt>
              </c:numCache>
            </c:numRef>
          </c:val>
        </c:ser>
        <c:ser>
          <c:idx val="2"/>
          <c:order val="2"/>
          <c:tx>
            <c:strRef>
              <c:f>Hoja1!$D$1</c:f>
              <c:strCache>
                <c:ptCount val="1"/>
                <c:pt idx="0">
                  <c:v>3</c:v>
                </c:pt>
              </c:strCache>
            </c:strRef>
          </c:tx>
          <c:spPr>
            <a:solidFill>
              <a:schemeClr val="accent4">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Hoja1!$D$2:$D$9</c:f>
              <c:numCache>
                <c:formatCode>###0.0%</c:formatCode>
                <c:ptCount val="8"/>
                <c:pt idx="0">
                  <c:v>0.15042250333300555</c:v>
                </c:pt>
                <c:pt idx="1">
                  <c:v>0.19765863121587568</c:v>
                </c:pt>
                <c:pt idx="2">
                  <c:v>0.17167061673260745</c:v>
                </c:pt>
                <c:pt idx="3">
                  <c:v>0.1662312617726</c:v>
                </c:pt>
                <c:pt idx="4">
                  <c:v>0.19200756850536937</c:v>
                </c:pt>
                <c:pt idx="5">
                  <c:v>0.15991857534086201</c:v>
                </c:pt>
                <c:pt idx="6">
                  <c:v>0.18536947768423537</c:v>
                </c:pt>
                <c:pt idx="7">
                  <c:v>0.1772533463743462</c:v>
                </c:pt>
              </c:numCache>
            </c:numRef>
          </c:val>
        </c:ser>
        <c:ser>
          <c:idx val="3"/>
          <c:order val="3"/>
          <c:tx>
            <c:strRef>
              <c:f>Hoja1!$E$1</c:f>
              <c:strCache>
                <c:ptCount val="1"/>
                <c:pt idx="0">
                  <c:v>4</c:v>
                </c:pt>
              </c:strCache>
            </c:strRef>
          </c:tx>
          <c:spPr>
            <a:solidFill>
              <a:schemeClr val="tx2">
                <a:lumMod val="40000"/>
                <a:lumOff val="6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Hoja1!$E$2:$E$9</c:f>
              <c:numCache>
                <c:formatCode>###0.0%</c:formatCode>
                <c:ptCount val="8"/>
                <c:pt idx="0">
                  <c:v>0.52063028331284922</c:v>
                </c:pt>
                <c:pt idx="1">
                  <c:v>0.42800331053953738</c:v>
                </c:pt>
                <c:pt idx="2">
                  <c:v>0.5188730503771134</c:v>
                </c:pt>
                <c:pt idx="3">
                  <c:v>0.46659159991394994</c:v>
                </c:pt>
                <c:pt idx="4">
                  <c:v>0.47919352321758812</c:v>
                </c:pt>
                <c:pt idx="5">
                  <c:v>0.45863152346480357</c:v>
                </c:pt>
                <c:pt idx="6">
                  <c:v>0.49579474849303123</c:v>
                </c:pt>
                <c:pt idx="7">
                  <c:v>0.4574075252621993</c:v>
                </c:pt>
              </c:numCache>
            </c:numRef>
          </c:val>
        </c:ser>
        <c:ser>
          <c:idx val="4"/>
          <c:order val="4"/>
          <c:tx>
            <c:strRef>
              <c:f>Hoja1!$F$1</c:f>
              <c:strCache>
                <c:ptCount val="1"/>
                <c:pt idx="0">
                  <c:v>5. Muy Satisfecho</c:v>
                </c:pt>
              </c:strCache>
            </c:strRef>
          </c:tx>
          <c:invertIfNegative val="0"/>
          <c:dLbls>
            <c:spPr>
              <a:noFill/>
              <a:ln>
                <a:noFill/>
              </a:ln>
              <a:effectLst/>
            </c:spPr>
            <c:txPr>
              <a:bodyPr/>
              <a:lstStyle/>
              <a:p>
                <a:pPr>
                  <a:defRPr>
                    <a:solidFill>
                      <a:schemeClr val="bg1"/>
                    </a:solidFill>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Hoja1!$F$2:$F$9</c:f>
              <c:numCache>
                <c:formatCode>###0.0%</c:formatCode>
                <c:ptCount val="8"/>
                <c:pt idx="0">
                  <c:v>0.25586943256994771</c:v>
                </c:pt>
                <c:pt idx="1">
                  <c:v>0.24621545157645791</c:v>
                </c:pt>
                <c:pt idx="2">
                  <c:v>0.24767254918592357</c:v>
                </c:pt>
                <c:pt idx="3">
                  <c:v>0.28855332154817154</c:v>
                </c:pt>
                <c:pt idx="4">
                  <c:v>0.27886263283916363</c:v>
                </c:pt>
                <c:pt idx="5">
                  <c:v>0.32161386979179712</c:v>
                </c:pt>
                <c:pt idx="6">
                  <c:v>0.25017172276816624</c:v>
                </c:pt>
                <c:pt idx="7">
                  <c:v>0.27979432423868139</c:v>
                </c:pt>
              </c:numCache>
            </c:numRef>
          </c:val>
        </c:ser>
        <c:ser>
          <c:idx val="5"/>
          <c:order val="5"/>
          <c:tx>
            <c:strRef>
              <c:f>Hoja1!$G$1</c:f>
              <c:strCache>
                <c:ptCount val="1"/>
                <c:pt idx="0">
                  <c:v>No informa</c:v>
                </c:pt>
              </c:strCache>
            </c:strRef>
          </c:tx>
          <c:invertIfNegative val="0"/>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Hoja1!$G$2:$G$9</c:f>
              <c:numCache>
                <c:formatCode>###0.0%</c:formatCode>
                <c:ptCount val="8"/>
                <c:pt idx="0">
                  <c:v>1.422707889272342E-2</c:v>
                </c:pt>
                <c:pt idx="1">
                  <c:v>2.0829086674947511E-2</c:v>
                </c:pt>
                <c:pt idx="2">
                  <c:v>2.0829086674947511E-2</c:v>
                </c:pt>
                <c:pt idx="3">
                  <c:v>2.0829086674947511E-2</c:v>
                </c:pt>
                <c:pt idx="4" formatCode="####.0%">
                  <c:v>7.2755832243975608E-3</c:v>
                </c:pt>
                <c:pt idx="5">
                  <c:v>2.0155511232774048E-2</c:v>
                </c:pt>
                <c:pt idx="6">
                  <c:v>2.0829086674947511E-2</c:v>
                </c:pt>
                <c:pt idx="7">
                  <c:v>2.0829086674947511E-2</c:v>
                </c:pt>
              </c:numCache>
            </c:numRef>
          </c:val>
        </c:ser>
        <c:dLbls>
          <c:showLegendKey val="0"/>
          <c:showVal val="0"/>
          <c:showCatName val="0"/>
          <c:showSerName val="0"/>
          <c:showPercent val="0"/>
          <c:showBubbleSize val="0"/>
        </c:dLbls>
        <c:gapWidth val="30"/>
        <c:overlap val="100"/>
        <c:axId val="297361144"/>
        <c:axId val="297362320"/>
      </c:barChart>
      <c:catAx>
        <c:axId val="297361144"/>
        <c:scaling>
          <c:orientation val="maxMin"/>
        </c:scaling>
        <c:delete val="0"/>
        <c:axPos val="l"/>
        <c:numFmt formatCode="General" sourceLinked="1"/>
        <c:majorTickMark val="out"/>
        <c:minorTickMark val="none"/>
        <c:tickLblPos val="nextTo"/>
        <c:txPr>
          <a:bodyPr/>
          <a:lstStyle/>
          <a:p>
            <a:pPr>
              <a:defRPr sz="900"/>
            </a:pPr>
            <a:endParaRPr lang="es-CO"/>
          </a:p>
        </c:txPr>
        <c:crossAx val="297362320"/>
        <c:crosses val="autoZero"/>
        <c:auto val="1"/>
        <c:lblAlgn val="ctr"/>
        <c:lblOffset val="100"/>
        <c:noMultiLvlLbl val="0"/>
      </c:catAx>
      <c:valAx>
        <c:axId val="297362320"/>
        <c:scaling>
          <c:orientation val="minMax"/>
        </c:scaling>
        <c:delete val="1"/>
        <c:axPos val="t"/>
        <c:numFmt formatCode="0%" sourceLinked="1"/>
        <c:majorTickMark val="out"/>
        <c:minorTickMark val="none"/>
        <c:tickLblPos val="nextTo"/>
        <c:crossAx val="297361144"/>
        <c:crosses val="autoZero"/>
        <c:crossBetween val="between"/>
      </c:valAx>
    </c:plotArea>
    <c:plotVisOnly val="1"/>
    <c:dispBlanksAs val="gap"/>
    <c:showDLblsOverMax val="0"/>
  </c:chart>
  <c:txPr>
    <a:bodyPr/>
    <a:lstStyle/>
    <a:p>
      <a:pPr>
        <a:defRPr sz="1000" b="0">
          <a:solidFill>
            <a:schemeClr val="tx2"/>
          </a:solidFill>
        </a:defRPr>
      </a:pPr>
      <a:endParaRPr lang="es-CO"/>
    </a:p>
  </c:txPr>
  <c:externalData r:id="rId1">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8523408135578147"/>
          <c:y val="0"/>
          <c:w val="0.6147659186442187"/>
          <c:h val="1"/>
        </c:manualLayout>
      </c:layout>
      <c:barChart>
        <c:barDir val="bar"/>
        <c:grouping val="percentStacked"/>
        <c:varyColors val="0"/>
        <c:ser>
          <c:idx val="0"/>
          <c:order val="0"/>
          <c:tx>
            <c:strRef>
              <c:f>Hoja1!$B$1</c:f>
              <c:strCache>
                <c:ptCount val="1"/>
                <c:pt idx="0">
                  <c:v>1. Muy Insatisfecho</c:v>
                </c:pt>
              </c:strCache>
            </c:strRef>
          </c:tx>
          <c:spPr>
            <a:solidFill>
              <a:schemeClr val="accent3">
                <a:lumMod val="60000"/>
                <a:lumOff val="40000"/>
              </a:schemeClr>
            </a:solidFill>
          </c:spPr>
          <c:invertIfNegative val="0"/>
          <c:dLbls>
            <c:dLbl>
              <c:idx val="0"/>
              <c:layout>
                <c:manualLayout>
                  <c:x val="-2.0749328505982995E-3"/>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
                  <c:y val="1.775745690845471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1.775745690845471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
                  <c:y val="1.775745690845471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0"/>
                  <c:y val="2.2196821135568479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0"/>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0"/>
                  <c:y val="3.1075549589795755E-2"/>
                </c:manualLayout>
              </c:layout>
              <c:spPr>
                <a:noFill/>
                <a:ln>
                  <a:noFill/>
                </a:ln>
                <a:effectLst/>
              </c:spPr>
              <c:txPr>
                <a:bodyPr wrap="square" lIns="38100" tIns="19050" rIns="38100" bIns="19050" anchor="ctr">
                  <a:noAutofit/>
                </a:bodyPr>
                <a:lstStyle/>
                <a:p>
                  <a:pPr>
                    <a:defRPr sz="800"/>
                  </a:pPr>
                  <a:endParaRPr lang="es-CO"/>
                </a:p>
              </c:txPr>
              <c:showLegendKey val="0"/>
              <c:showVal val="1"/>
              <c:showCatName val="0"/>
              <c:showSerName val="0"/>
              <c:showPercent val="0"/>
              <c:showBubbleSize val="0"/>
              <c:extLst>
                <c:ext xmlns:c15="http://schemas.microsoft.com/office/drawing/2012/chart" uri="{CE6537A1-D6FC-4f65-9D91-7224C49458BB}">
                  <c15:layout>
                    <c:manualLayout>
                      <c:w val="5.7652090944143461E-2"/>
                      <c:h val="5.8621979397155313E-2"/>
                    </c:manualLayout>
                  </c15:layout>
                </c:ext>
              </c:extLst>
            </c:dLbl>
            <c:spPr>
              <a:noFill/>
              <a:ln>
                <a:noFill/>
              </a:ln>
              <a:effectLst/>
            </c:spPr>
            <c:txPr>
              <a:bodyPr wrap="square" lIns="38100" tIns="19050" rIns="38100" bIns="19050" anchor="ctr">
                <a:spAutoFit/>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Hoja1!$B$2:$B$9</c:f>
              <c:numCache>
                <c:formatCode>###0.0%</c:formatCode>
                <c:ptCount val="8"/>
                <c:pt idx="0">
                  <c:v>2.125703211410615E-2</c:v>
                </c:pt>
                <c:pt idx="1">
                  <c:v>1.2997144059023255E-2</c:v>
                </c:pt>
                <c:pt idx="2" formatCode="####.0%">
                  <c:v>9.0482341840248687E-3</c:v>
                </c:pt>
                <c:pt idx="3">
                  <c:v>1.8910016764354529E-2</c:v>
                </c:pt>
                <c:pt idx="4">
                  <c:v>1.6705507158538281E-2</c:v>
                </c:pt>
                <c:pt idx="5">
                  <c:v>2.6563525489340142E-2</c:v>
                </c:pt>
                <c:pt idx="6">
                  <c:v>1.1249556515503719E-2</c:v>
                </c:pt>
                <c:pt idx="7">
                  <c:v>3.8374556788375022E-2</c:v>
                </c:pt>
              </c:numCache>
            </c:numRef>
          </c:val>
        </c:ser>
        <c:ser>
          <c:idx val="1"/>
          <c:order val="1"/>
          <c:tx>
            <c:strRef>
              <c:f>Hoja1!$C$1</c:f>
              <c:strCache>
                <c:ptCount val="1"/>
                <c:pt idx="0">
                  <c:v>2</c:v>
                </c:pt>
              </c:strCache>
            </c:strRef>
          </c:tx>
          <c:spPr>
            <a:solidFill>
              <a:schemeClr val="accent5">
                <a:lumMod val="60000"/>
                <a:lumOff val="40000"/>
              </a:schemeClr>
            </a:solidFill>
          </c:spPr>
          <c:invertIfNegative val="0"/>
          <c:dLbls>
            <c:dLbl>
              <c:idx val="0"/>
              <c:layout>
                <c:manualLayout>
                  <c:x val="0"/>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4.149865701196599E-3"/>
                  <c:y val="-1.1098410567784196E-2"/>
                </c:manualLayout>
              </c:layout>
              <c:spPr>
                <a:noFill/>
                <a:ln>
                  <a:noFill/>
                </a:ln>
                <a:effectLst/>
              </c:spPr>
              <c:txPr>
                <a:bodyPr wrap="square" lIns="38100" tIns="19050" rIns="38100" bIns="19050" anchor="ctr">
                  <a:noAutofit/>
                </a:bodyPr>
                <a:lstStyle/>
                <a:p>
                  <a:pPr>
                    <a:defRPr sz="800"/>
                  </a:pPr>
                  <a:endParaRPr lang="es-CO"/>
                </a:p>
              </c:txPr>
              <c:showLegendKey val="0"/>
              <c:showVal val="1"/>
              <c:showCatName val="0"/>
              <c:showSerName val="0"/>
              <c:showPercent val="0"/>
              <c:showBubbleSize val="0"/>
              <c:extLst>
                <c:ext xmlns:c15="http://schemas.microsoft.com/office/drawing/2012/chart" uri="{CE6537A1-D6FC-4f65-9D91-7224C49458BB}">
                  <c15:layout>
                    <c:manualLayout>
                      <c:w val="5.3502225242946864E-2"/>
                      <c:h val="6.306134362426899E-2"/>
                    </c:manualLayout>
                  </c15:layout>
                </c:ext>
              </c:extLst>
            </c:dLbl>
            <c:dLbl>
              <c:idx val="2"/>
              <c:layout>
                <c:manualLayout>
                  <c:x val="-2.0749328505982995E-3"/>
                  <c:y val="-8.8783788979890036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4.149865701196599E-3"/>
                  <c:y val="-3.1075200033557397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8.2997314023931981E-3"/>
                  <c:y val="-3.995427804402319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2.0749328505982995E-3"/>
                  <c:y val="-2.219682113556831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0"/>
                  <c:y val="-3.551491381690943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0"/>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wrap="square" lIns="38100" tIns="19050" rIns="38100" bIns="19050" anchor="ctr">
                <a:spAutoFit/>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Hoja1!$C$2:$C$9</c:f>
              <c:numCache>
                <c:formatCode>###0.0%</c:formatCode>
                <c:ptCount val="8"/>
                <c:pt idx="0">
                  <c:v>1.6035391576339375E-2</c:v>
                </c:pt>
                <c:pt idx="1">
                  <c:v>5.7259788771554548E-2</c:v>
                </c:pt>
                <c:pt idx="2">
                  <c:v>4.5333692017032093E-2</c:v>
                </c:pt>
                <c:pt idx="3">
                  <c:v>3.0989294035038938E-2</c:v>
                </c:pt>
                <c:pt idx="4">
                  <c:v>3.2294804266828896E-2</c:v>
                </c:pt>
                <c:pt idx="5">
                  <c:v>1.222616509713627E-2</c:v>
                </c:pt>
                <c:pt idx="6">
                  <c:v>3.5936504002170848E-2</c:v>
                </c:pt>
                <c:pt idx="7">
                  <c:v>5.4943551418311427E-2</c:v>
                </c:pt>
              </c:numCache>
            </c:numRef>
          </c:val>
        </c:ser>
        <c:ser>
          <c:idx val="2"/>
          <c:order val="2"/>
          <c:tx>
            <c:strRef>
              <c:f>Hoja1!$D$1</c:f>
              <c:strCache>
                <c:ptCount val="1"/>
                <c:pt idx="0">
                  <c:v>3</c:v>
                </c:pt>
              </c:strCache>
            </c:strRef>
          </c:tx>
          <c:spPr>
            <a:solidFill>
              <a:schemeClr val="accent4">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Hoja1!$D$2:$D$9</c:f>
              <c:numCache>
                <c:formatCode>###0.0%</c:formatCode>
                <c:ptCount val="8"/>
                <c:pt idx="0">
                  <c:v>0.2398961370415989</c:v>
                </c:pt>
                <c:pt idx="1">
                  <c:v>0.26168835660859324</c:v>
                </c:pt>
                <c:pt idx="2">
                  <c:v>0.25414245926046974</c:v>
                </c:pt>
                <c:pt idx="3">
                  <c:v>0.18239351146143651</c:v>
                </c:pt>
                <c:pt idx="4">
                  <c:v>0.17519516047607378</c:v>
                </c:pt>
                <c:pt idx="5">
                  <c:v>0.22245943067429141</c:v>
                </c:pt>
                <c:pt idx="6">
                  <c:v>0.20374835092418364</c:v>
                </c:pt>
                <c:pt idx="7">
                  <c:v>0.18185173555912082</c:v>
                </c:pt>
              </c:numCache>
            </c:numRef>
          </c:val>
        </c:ser>
        <c:ser>
          <c:idx val="3"/>
          <c:order val="3"/>
          <c:tx>
            <c:strRef>
              <c:f>Hoja1!$E$1</c:f>
              <c:strCache>
                <c:ptCount val="1"/>
                <c:pt idx="0">
                  <c:v>4</c:v>
                </c:pt>
              </c:strCache>
            </c:strRef>
          </c:tx>
          <c:spPr>
            <a:solidFill>
              <a:schemeClr val="tx2">
                <a:lumMod val="40000"/>
                <a:lumOff val="6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Hoja1!$E$2:$E$9</c:f>
              <c:numCache>
                <c:formatCode>###0.0%</c:formatCode>
                <c:ptCount val="8"/>
                <c:pt idx="0">
                  <c:v>0.39046793221432208</c:v>
                </c:pt>
                <c:pt idx="1">
                  <c:v>0.40690712249970296</c:v>
                </c:pt>
                <c:pt idx="2">
                  <c:v>0.41171990459487312</c:v>
                </c:pt>
                <c:pt idx="3">
                  <c:v>0.51099860478906867</c:v>
                </c:pt>
                <c:pt idx="4">
                  <c:v>0.46265330305105506</c:v>
                </c:pt>
                <c:pt idx="5">
                  <c:v>0.39124128501770938</c:v>
                </c:pt>
                <c:pt idx="6">
                  <c:v>0.47120070560464278</c:v>
                </c:pt>
                <c:pt idx="7">
                  <c:v>0.41867676592758313</c:v>
                </c:pt>
              </c:numCache>
            </c:numRef>
          </c:val>
        </c:ser>
        <c:ser>
          <c:idx val="4"/>
          <c:order val="4"/>
          <c:tx>
            <c:strRef>
              <c:f>Hoja1!$F$1</c:f>
              <c:strCache>
                <c:ptCount val="1"/>
                <c:pt idx="0">
                  <c:v>5. Muy Satisfecho</c:v>
                </c:pt>
              </c:strCache>
            </c:strRef>
          </c:tx>
          <c:invertIfNegative val="0"/>
          <c:dLbls>
            <c:spPr>
              <a:noFill/>
              <a:ln>
                <a:noFill/>
              </a:ln>
              <a:effectLst/>
            </c:spPr>
            <c:txPr>
              <a:bodyPr/>
              <a:lstStyle/>
              <a:p>
                <a:pPr>
                  <a:defRPr>
                    <a:solidFill>
                      <a:schemeClr val="bg1"/>
                    </a:solidFill>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Hoja1!$F$2:$F$9</c:f>
              <c:numCache>
                <c:formatCode>###0.0%</c:formatCode>
                <c:ptCount val="8"/>
                <c:pt idx="0">
                  <c:v>0.31781945185265514</c:v>
                </c:pt>
                <c:pt idx="1">
                  <c:v>0.24662353286014793</c:v>
                </c:pt>
                <c:pt idx="2">
                  <c:v>0.26523165474262228</c:v>
                </c:pt>
                <c:pt idx="3">
                  <c:v>0.24218451774912331</c:v>
                </c:pt>
                <c:pt idx="4">
                  <c:v>0.31246358937907592</c:v>
                </c:pt>
                <c:pt idx="5">
                  <c:v>0.33367317418897074</c:v>
                </c:pt>
                <c:pt idx="6">
                  <c:v>0.26334082775252077</c:v>
                </c:pt>
                <c:pt idx="7">
                  <c:v>0.29162933510563144</c:v>
                </c:pt>
              </c:numCache>
            </c:numRef>
          </c:val>
        </c:ser>
        <c:ser>
          <c:idx val="5"/>
          <c:order val="5"/>
          <c:tx>
            <c:strRef>
              <c:f>Hoja1!$G$1</c:f>
              <c:strCache>
                <c:ptCount val="1"/>
                <c:pt idx="0">
                  <c:v>No informa</c:v>
                </c:pt>
              </c:strCache>
            </c:strRef>
          </c:tx>
          <c:invertIfNegative val="0"/>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Hoja1!$G$2:$G$9</c:f>
              <c:numCache>
                <c:formatCode>###0.0%</c:formatCode>
                <c:ptCount val="8"/>
                <c:pt idx="0">
                  <c:v>1.4524055200976296E-2</c:v>
                </c:pt>
                <c:pt idx="1">
                  <c:v>1.4524055200976296E-2</c:v>
                </c:pt>
                <c:pt idx="2">
                  <c:v>1.4524055200976296E-2</c:v>
                </c:pt>
                <c:pt idx="3">
                  <c:v>1.4524055200976296E-2</c:v>
                </c:pt>
                <c:pt idx="4" formatCode="####.0%">
                  <c:v>6.8763566842615083E-4</c:v>
                </c:pt>
                <c:pt idx="5">
                  <c:v>1.3836419532550144E-2</c:v>
                </c:pt>
                <c:pt idx="6">
                  <c:v>1.4524055200976296E-2</c:v>
                </c:pt>
                <c:pt idx="7">
                  <c:v>1.4524055200976296E-2</c:v>
                </c:pt>
              </c:numCache>
            </c:numRef>
          </c:val>
        </c:ser>
        <c:dLbls>
          <c:showLegendKey val="0"/>
          <c:showVal val="0"/>
          <c:showCatName val="0"/>
          <c:showSerName val="0"/>
          <c:showPercent val="0"/>
          <c:showBubbleSize val="0"/>
        </c:dLbls>
        <c:gapWidth val="30"/>
        <c:overlap val="100"/>
        <c:axId val="297358400"/>
        <c:axId val="297362712"/>
      </c:barChart>
      <c:catAx>
        <c:axId val="297358400"/>
        <c:scaling>
          <c:orientation val="maxMin"/>
        </c:scaling>
        <c:delete val="0"/>
        <c:axPos val="l"/>
        <c:numFmt formatCode="General" sourceLinked="1"/>
        <c:majorTickMark val="out"/>
        <c:minorTickMark val="none"/>
        <c:tickLblPos val="nextTo"/>
        <c:txPr>
          <a:bodyPr/>
          <a:lstStyle/>
          <a:p>
            <a:pPr>
              <a:defRPr sz="900"/>
            </a:pPr>
            <a:endParaRPr lang="es-CO"/>
          </a:p>
        </c:txPr>
        <c:crossAx val="297362712"/>
        <c:crosses val="autoZero"/>
        <c:auto val="1"/>
        <c:lblAlgn val="ctr"/>
        <c:lblOffset val="100"/>
        <c:noMultiLvlLbl val="0"/>
      </c:catAx>
      <c:valAx>
        <c:axId val="297362712"/>
        <c:scaling>
          <c:orientation val="minMax"/>
        </c:scaling>
        <c:delete val="1"/>
        <c:axPos val="t"/>
        <c:numFmt formatCode="0%" sourceLinked="1"/>
        <c:majorTickMark val="out"/>
        <c:minorTickMark val="none"/>
        <c:tickLblPos val="nextTo"/>
        <c:crossAx val="297358400"/>
        <c:crosses val="autoZero"/>
        <c:crossBetween val="between"/>
      </c:valAx>
    </c:plotArea>
    <c:plotVisOnly val="1"/>
    <c:dispBlanksAs val="gap"/>
    <c:showDLblsOverMax val="0"/>
  </c:chart>
  <c:txPr>
    <a:bodyPr/>
    <a:lstStyle/>
    <a:p>
      <a:pPr>
        <a:defRPr sz="1000" b="0">
          <a:solidFill>
            <a:schemeClr val="tx2"/>
          </a:solidFill>
        </a:defRPr>
      </a:pPr>
      <a:endParaRPr lang="es-CO"/>
    </a:p>
  </c:txPr>
  <c:externalData r:id="rId1">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8523408135578147"/>
          <c:y val="0"/>
          <c:w val="0.6147659186442187"/>
          <c:h val="1"/>
        </c:manualLayout>
      </c:layout>
      <c:barChart>
        <c:barDir val="bar"/>
        <c:grouping val="percentStacked"/>
        <c:varyColors val="0"/>
        <c:ser>
          <c:idx val="0"/>
          <c:order val="0"/>
          <c:tx>
            <c:strRef>
              <c:f>Hoja1!$B$1</c:f>
              <c:strCache>
                <c:ptCount val="1"/>
                <c:pt idx="0">
                  <c:v>1. Muy Insatisfecho</c:v>
                </c:pt>
              </c:strCache>
            </c:strRef>
          </c:tx>
          <c:spPr>
            <a:solidFill>
              <a:schemeClr val="accent3">
                <a:lumMod val="60000"/>
                <a:lumOff val="40000"/>
              </a:schemeClr>
            </a:solidFill>
          </c:spPr>
          <c:invertIfNegative val="0"/>
          <c:dLbls>
            <c:dLbl>
              <c:idx val="0"/>
              <c:layout>
                <c:manualLayout>
                  <c:x val="-4.149865701196599E-3"/>
                  <c:y val="1.775745690845471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6.224798551794899E-3"/>
                  <c:y val="1.3318092681341017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1.331809268134103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2.0749328505982995E-3"/>
                  <c:y val="1.331809268134103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0"/>
                  <c:y val="2.66361853626821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6.224798551794899E-3"/>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Hoja1!$B$2:$B$9</c:f>
              <c:numCache>
                <c:formatCode>###0.0%</c:formatCode>
                <c:ptCount val="8"/>
                <c:pt idx="0">
                  <c:v>1.5669312484192743E-2</c:v>
                </c:pt>
                <c:pt idx="1">
                  <c:v>1.8842928484296993E-2</c:v>
                </c:pt>
                <c:pt idx="2" formatCode="####.0%">
                  <c:v>6.683633849276267E-3</c:v>
                </c:pt>
                <c:pt idx="3">
                  <c:v>2.0559682977438341E-2</c:v>
                </c:pt>
                <c:pt idx="4">
                  <c:v>1.6554534161143792E-2</c:v>
                </c:pt>
                <c:pt idx="5">
                  <c:v>1.595697074744027E-2</c:v>
                </c:pt>
                <c:pt idx="6">
                  <c:v>1.8012296632445367E-2</c:v>
                </c:pt>
                <c:pt idx="7">
                  <c:v>4.547765175237261E-2</c:v>
                </c:pt>
              </c:numCache>
            </c:numRef>
          </c:val>
        </c:ser>
        <c:ser>
          <c:idx val="1"/>
          <c:order val="1"/>
          <c:tx>
            <c:strRef>
              <c:f>Hoja1!$C$1</c:f>
              <c:strCache>
                <c:ptCount val="1"/>
                <c:pt idx="0">
                  <c:v>2</c:v>
                </c:pt>
              </c:strCache>
            </c:strRef>
          </c:tx>
          <c:spPr>
            <a:solidFill>
              <a:schemeClr val="accent5">
                <a:lumMod val="60000"/>
                <a:lumOff val="40000"/>
              </a:schemeClr>
            </a:solidFill>
          </c:spPr>
          <c:invertIfNegative val="0"/>
          <c:dLbls>
            <c:dLbl>
              <c:idx val="0"/>
              <c:layout>
                <c:manualLayout>
                  <c:x val="4.149865701196599E-3"/>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
                  <c:y val="-1.331809268134105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2.0749328505982995E-3"/>
                  <c:y val="-3.10755495897957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3.10755495897957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4.149865701196599E-3"/>
                  <c:y val="-1.7756757795978007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2.0749328505982995E-3"/>
                  <c:y val="-1.775745690845463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4.149865701196599E-3"/>
                  <c:y val="-1.7757456908454716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Hoja1!$C$2:$C$9</c:f>
              <c:numCache>
                <c:formatCode>###0.0%</c:formatCode>
                <c:ptCount val="8"/>
                <c:pt idx="0">
                  <c:v>3.2632207792194751E-2</c:v>
                </c:pt>
                <c:pt idx="1">
                  <c:v>8.4115071008531453E-2</c:v>
                </c:pt>
                <c:pt idx="2">
                  <c:v>2.5501778824313051E-2</c:v>
                </c:pt>
                <c:pt idx="3">
                  <c:v>3.6537909105092886E-2</c:v>
                </c:pt>
                <c:pt idx="4">
                  <c:v>3.2865654592607367E-2</c:v>
                </c:pt>
                <c:pt idx="5">
                  <c:v>2.9543994926704512E-2</c:v>
                </c:pt>
                <c:pt idx="6">
                  <c:v>2.5120161971357025E-2</c:v>
                </c:pt>
                <c:pt idx="7">
                  <c:v>5.4230484682567345E-2</c:v>
                </c:pt>
              </c:numCache>
            </c:numRef>
          </c:val>
        </c:ser>
        <c:ser>
          <c:idx val="2"/>
          <c:order val="2"/>
          <c:tx>
            <c:strRef>
              <c:f>Hoja1!$D$1</c:f>
              <c:strCache>
                <c:ptCount val="1"/>
                <c:pt idx="0">
                  <c:v>3</c:v>
                </c:pt>
              </c:strCache>
            </c:strRef>
          </c:tx>
          <c:spPr>
            <a:solidFill>
              <a:schemeClr val="accent4">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Hoja1!$D$2:$D$9</c:f>
              <c:numCache>
                <c:formatCode>###0.0%</c:formatCode>
                <c:ptCount val="8"/>
                <c:pt idx="0">
                  <c:v>0.19217287570586461</c:v>
                </c:pt>
                <c:pt idx="1">
                  <c:v>0.29784376745118263</c:v>
                </c:pt>
                <c:pt idx="2">
                  <c:v>0.20021794041342617</c:v>
                </c:pt>
                <c:pt idx="3">
                  <c:v>0.18604729717717952</c:v>
                </c:pt>
                <c:pt idx="4">
                  <c:v>0.20085676090411486</c:v>
                </c:pt>
                <c:pt idx="5">
                  <c:v>0.23933574884106995</c:v>
                </c:pt>
                <c:pt idx="6">
                  <c:v>0.24958194005846779</c:v>
                </c:pt>
                <c:pt idx="7">
                  <c:v>0.18534137449016355</c:v>
                </c:pt>
              </c:numCache>
            </c:numRef>
          </c:val>
        </c:ser>
        <c:ser>
          <c:idx val="3"/>
          <c:order val="3"/>
          <c:tx>
            <c:strRef>
              <c:f>Hoja1!$E$1</c:f>
              <c:strCache>
                <c:ptCount val="1"/>
                <c:pt idx="0">
                  <c:v>4</c:v>
                </c:pt>
              </c:strCache>
            </c:strRef>
          </c:tx>
          <c:spPr>
            <a:solidFill>
              <a:schemeClr val="tx2">
                <a:lumMod val="40000"/>
                <a:lumOff val="6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Hoja1!$E$2:$E$9</c:f>
              <c:numCache>
                <c:formatCode>###0.0%</c:formatCode>
                <c:ptCount val="8"/>
                <c:pt idx="0">
                  <c:v>0.44126611424338902</c:v>
                </c:pt>
                <c:pt idx="1">
                  <c:v>0.32577407232346223</c:v>
                </c:pt>
                <c:pt idx="2">
                  <c:v>0.47964978736940922</c:v>
                </c:pt>
                <c:pt idx="3">
                  <c:v>0.46067408373152469</c:v>
                </c:pt>
                <c:pt idx="4">
                  <c:v>0.47809840665047487</c:v>
                </c:pt>
                <c:pt idx="5">
                  <c:v>0.4527393333126627</c:v>
                </c:pt>
                <c:pt idx="6">
                  <c:v>0.42312372004681542</c:v>
                </c:pt>
                <c:pt idx="7">
                  <c:v>0.40458209970242331</c:v>
                </c:pt>
              </c:numCache>
            </c:numRef>
          </c:val>
        </c:ser>
        <c:ser>
          <c:idx val="4"/>
          <c:order val="4"/>
          <c:tx>
            <c:strRef>
              <c:f>Hoja1!$F$1</c:f>
              <c:strCache>
                <c:ptCount val="1"/>
                <c:pt idx="0">
                  <c:v>5. Muy Satisfecho</c:v>
                </c:pt>
              </c:strCache>
            </c:strRef>
          </c:tx>
          <c:invertIfNegative val="0"/>
          <c:dLbls>
            <c:spPr>
              <a:noFill/>
              <a:ln>
                <a:noFill/>
              </a:ln>
              <a:effectLst/>
            </c:spPr>
            <c:txPr>
              <a:bodyPr/>
              <a:lstStyle/>
              <a:p>
                <a:pPr>
                  <a:defRPr>
                    <a:solidFill>
                      <a:schemeClr val="bg1"/>
                    </a:solidFill>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Hoja1!$F$2:$F$9</c:f>
              <c:numCache>
                <c:formatCode>###0.0%</c:formatCode>
                <c:ptCount val="8"/>
                <c:pt idx="0">
                  <c:v>0.30970028295868263</c:v>
                </c:pt>
                <c:pt idx="1">
                  <c:v>0.26486495391685083</c:v>
                </c:pt>
                <c:pt idx="2">
                  <c:v>0.27938765272789906</c:v>
                </c:pt>
                <c:pt idx="3">
                  <c:v>0.28762182019308818</c:v>
                </c:pt>
                <c:pt idx="4">
                  <c:v>0.27162464369165701</c:v>
                </c:pt>
                <c:pt idx="5">
                  <c:v>0.25386474535644632</c:v>
                </c:pt>
                <c:pt idx="6">
                  <c:v>0.27560267447523812</c:v>
                </c:pt>
                <c:pt idx="7">
                  <c:v>0.30180918255679673</c:v>
                </c:pt>
              </c:numCache>
            </c:numRef>
          </c:val>
        </c:ser>
        <c:ser>
          <c:idx val="5"/>
          <c:order val="5"/>
          <c:tx>
            <c:strRef>
              <c:f>Hoja1!$G$1</c:f>
              <c:strCache>
                <c:ptCount val="1"/>
                <c:pt idx="0">
                  <c:v>Columna1</c:v>
                </c:pt>
              </c:strCache>
            </c:strRef>
          </c:tx>
          <c:invertIfNegative val="0"/>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Hoja1!$G$2:$G$9</c:f>
              <c:numCache>
                <c:formatCode>####.0%</c:formatCode>
                <c:ptCount val="8"/>
                <c:pt idx="0">
                  <c:v>8.5592068156741582E-3</c:v>
                </c:pt>
                <c:pt idx="1">
                  <c:v>8.5592068156741582E-3</c:v>
                </c:pt>
                <c:pt idx="2">
                  <c:v>8.5592068156741582E-3</c:v>
                </c:pt>
                <c:pt idx="3">
                  <c:v>8.5592068156741582E-3</c:v>
                </c:pt>
                <c:pt idx="5">
                  <c:v>8.5592068156741582E-3</c:v>
                </c:pt>
                <c:pt idx="6">
                  <c:v>8.5592068156741582E-3</c:v>
                </c:pt>
                <c:pt idx="7">
                  <c:v>8.5592068156741582E-3</c:v>
                </c:pt>
              </c:numCache>
            </c:numRef>
          </c:val>
        </c:ser>
        <c:dLbls>
          <c:showLegendKey val="0"/>
          <c:showVal val="0"/>
          <c:showCatName val="0"/>
          <c:showSerName val="0"/>
          <c:showPercent val="0"/>
          <c:showBubbleSize val="0"/>
        </c:dLbls>
        <c:gapWidth val="30"/>
        <c:overlap val="100"/>
        <c:axId val="297359968"/>
        <c:axId val="297359184"/>
      </c:barChart>
      <c:catAx>
        <c:axId val="297359968"/>
        <c:scaling>
          <c:orientation val="maxMin"/>
        </c:scaling>
        <c:delete val="0"/>
        <c:axPos val="l"/>
        <c:numFmt formatCode="General" sourceLinked="1"/>
        <c:majorTickMark val="out"/>
        <c:minorTickMark val="none"/>
        <c:tickLblPos val="nextTo"/>
        <c:txPr>
          <a:bodyPr/>
          <a:lstStyle/>
          <a:p>
            <a:pPr>
              <a:defRPr sz="900"/>
            </a:pPr>
            <a:endParaRPr lang="es-CO"/>
          </a:p>
        </c:txPr>
        <c:crossAx val="297359184"/>
        <c:crosses val="autoZero"/>
        <c:auto val="1"/>
        <c:lblAlgn val="ctr"/>
        <c:lblOffset val="100"/>
        <c:noMultiLvlLbl val="0"/>
      </c:catAx>
      <c:valAx>
        <c:axId val="297359184"/>
        <c:scaling>
          <c:orientation val="minMax"/>
        </c:scaling>
        <c:delete val="1"/>
        <c:axPos val="t"/>
        <c:numFmt formatCode="0%" sourceLinked="1"/>
        <c:majorTickMark val="out"/>
        <c:minorTickMark val="none"/>
        <c:tickLblPos val="nextTo"/>
        <c:crossAx val="297359968"/>
        <c:crosses val="autoZero"/>
        <c:crossBetween val="between"/>
      </c:valAx>
    </c:plotArea>
    <c:plotVisOnly val="1"/>
    <c:dispBlanksAs val="gap"/>
    <c:showDLblsOverMax val="0"/>
  </c:chart>
  <c:txPr>
    <a:bodyPr/>
    <a:lstStyle/>
    <a:p>
      <a:pPr>
        <a:defRPr sz="1000" b="0">
          <a:solidFill>
            <a:schemeClr val="tx2"/>
          </a:solidFill>
        </a:defRPr>
      </a:pPr>
      <a:endParaRPr lang="es-CO"/>
    </a:p>
  </c:txPr>
  <c:externalData r:id="rId1">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8523408135578147"/>
          <c:y val="0"/>
          <c:w val="0.6147659186442187"/>
          <c:h val="1"/>
        </c:manualLayout>
      </c:layout>
      <c:barChart>
        <c:barDir val="bar"/>
        <c:grouping val="percentStacked"/>
        <c:varyColors val="0"/>
        <c:ser>
          <c:idx val="0"/>
          <c:order val="0"/>
          <c:tx>
            <c:strRef>
              <c:f>Hoja1!$B$1</c:f>
              <c:strCache>
                <c:ptCount val="1"/>
                <c:pt idx="0">
                  <c:v>1. Muy Insatisfecho</c:v>
                </c:pt>
              </c:strCache>
            </c:strRef>
          </c:tx>
          <c:spPr>
            <a:solidFill>
              <a:schemeClr val="accent3">
                <a:lumMod val="60000"/>
                <a:lumOff val="40000"/>
              </a:schemeClr>
            </a:solidFill>
          </c:spPr>
          <c:invertIfNegative val="0"/>
          <c:dLbls>
            <c:dLbl>
              <c:idx val="0"/>
              <c:layout>
                <c:manualLayout>
                  <c:x val="6.224798551794899E-3"/>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1.0374664252991498E-2"/>
                  <c:y val="3.107554958979573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2.0749328505982995E-3"/>
                  <c:y val="8.8787284542273578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2.0749328505982995E-3"/>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8.2997314023931981E-3"/>
                  <c:y val="3.10755495897957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4.149865701196599E-3"/>
                  <c:y val="2.66361853626821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2.0749328505982995E-3"/>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2.0749328505982995E-3"/>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Hoja1!$B$2:$B$9</c:f>
              <c:numCache>
                <c:formatCode>###0.0%</c:formatCode>
                <c:ptCount val="8"/>
                <c:pt idx="0">
                  <c:v>2.8750866736291351E-2</c:v>
                </c:pt>
                <c:pt idx="1">
                  <c:v>1.6423673628225863E-2</c:v>
                </c:pt>
                <c:pt idx="2">
                  <c:v>1.8026520653933179E-2</c:v>
                </c:pt>
                <c:pt idx="3">
                  <c:v>1.369493457745804E-2</c:v>
                </c:pt>
                <c:pt idx="4">
                  <c:v>2.3252429001577056E-2</c:v>
                </c:pt>
                <c:pt idx="5">
                  <c:v>2.5148470766937804E-2</c:v>
                </c:pt>
                <c:pt idx="6" formatCode="####.0%">
                  <c:v>3.1733851050041667E-3</c:v>
                </c:pt>
                <c:pt idx="7">
                  <c:v>3.9042505811939902E-2</c:v>
                </c:pt>
              </c:numCache>
            </c:numRef>
          </c:val>
        </c:ser>
        <c:ser>
          <c:idx val="1"/>
          <c:order val="1"/>
          <c:tx>
            <c:strRef>
              <c:f>Hoja1!$C$1</c:f>
              <c:strCache>
                <c:ptCount val="1"/>
                <c:pt idx="0">
                  <c:v>2</c:v>
                </c:pt>
              </c:strCache>
            </c:strRef>
          </c:tx>
          <c:spPr>
            <a:solidFill>
              <a:schemeClr val="accent5">
                <a:lumMod val="60000"/>
                <a:lumOff val="40000"/>
              </a:schemeClr>
            </a:solidFill>
          </c:spPr>
          <c:invertIfNegative val="0"/>
          <c:dLbls>
            <c:dLbl>
              <c:idx val="0"/>
              <c:layout>
                <c:manualLayout>
                  <c:x val="0"/>
                  <c:y val="-1.775710735221636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1.0374664252991498E-2"/>
                  <c:y val="-3.10755495897957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2.0749328505982995E-3"/>
                  <c:y val="-1.331809268134103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1.0374664252991498E-2"/>
                  <c:y val="-1.775745690845471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1.0374664252991498E-2"/>
                  <c:y val="-1.775745690845463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4.149865701196599E-3"/>
                  <c:y val="-1.775745690845471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0"/>
                  <c:y val="-3.107554958979575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Hoja1!$C$2:$C$9</c:f>
              <c:numCache>
                <c:formatCode>###0.0%</c:formatCode>
                <c:ptCount val="8"/>
                <c:pt idx="0">
                  <c:v>3.3752236937057846E-2</c:v>
                </c:pt>
                <c:pt idx="1">
                  <c:v>8.4887439417764499E-2</c:v>
                </c:pt>
                <c:pt idx="2">
                  <c:v>2.309084321360767E-2</c:v>
                </c:pt>
                <c:pt idx="3">
                  <c:v>3.5822837313762325E-2</c:v>
                </c:pt>
                <c:pt idx="4">
                  <c:v>3.7952983920485274E-2</c:v>
                </c:pt>
                <c:pt idx="5">
                  <c:v>3.2073707625671868E-2</c:v>
                </c:pt>
                <c:pt idx="6">
                  <c:v>6.1973343704799767E-2</c:v>
                </c:pt>
                <c:pt idx="7">
                  <c:v>4.2798321494785789E-2</c:v>
                </c:pt>
              </c:numCache>
            </c:numRef>
          </c:val>
        </c:ser>
        <c:ser>
          <c:idx val="2"/>
          <c:order val="2"/>
          <c:tx>
            <c:strRef>
              <c:f>Hoja1!$D$1</c:f>
              <c:strCache>
                <c:ptCount val="1"/>
                <c:pt idx="0">
                  <c:v>3</c:v>
                </c:pt>
              </c:strCache>
            </c:strRef>
          </c:tx>
          <c:spPr>
            <a:solidFill>
              <a:schemeClr val="accent4">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Hoja1!$D$2:$D$9</c:f>
              <c:numCache>
                <c:formatCode>###0.0%</c:formatCode>
                <c:ptCount val="8"/>
                <c:pt idx="0">
                  <c:v>0.14297463903112598</c:v>
                </c:pt>
                <c:pt idx="1">
                  <c:v>0.18650245481195474</c:v>
                </c:pt>
                <c:pt idx="2">
                  <c:v>0.20367539641408425</c:v>
                </c:pt>
                <c:pt idx="3">
                  <c:v>0.17092608381551908</c:v>
                </c:pt>
                <c:pt idx="4">
                  <c:v>0.17740115315717783</c:v>
                </c:pt>
                <c:pt idx="5">
                  <c:v>0.1487385992906643</c:v>
                </c:pt>
                <c:pt idx="6">
                  <c:v>0.14257353524185587</c:v>
                </c:pt>
                <c:pt idx="7">
                  <c:v>0.14326438172028003</c:v>
                </c:pt>
              </c:numCache>
            </c:numRef>
          </c:val>
        </c:ser>
        <c:ser>
          <c:idx val="3"/>
          <c:order val="3"/>
          <c:tx>
            <c:strRef>
              <c:f>Hoja1!$E$1</c:f>
              <c:strCache>
                <c:ptCount val="1"/>
                <c:pt idx="0">
                  <c:v>4</c:v>
                </c:pt>
              </c:strCache>
            </c:strRef>
          </c:tx>
          <c:spPr>
            <a:solidFill>
              <a:schemeClr val="tx2">
                <a:lumMod val="40000"/>
                <a:lumOff val="6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Hoja1!$E$2:$E$9</c:f>
              <c:numCache>
                <c:formatCode>###0.0%</c:formatCode>
                <c:ptCount val="8"/>
                <c:pt idx="0">
                  <c:v>0.48908010090984033</c:v>
                </c:pt>
                <c:pt idx="1">
                  <c:v>0.41705402024686739</c:v>
                </c:pt>
                <c:pt idx="2">
                  <c:v>0.48625943260095911</c:v>
                </c:pt>
                <c:pt idx="3">
                  <c:v>0.4911267423086022</c:v>
                </c:pt>
                <c:pt idx="4">
                  <c:v>0.4291669517877944</c:v>
                </c:pt>
                <c:pt idx="5">
                  <c:v>0.46611067649127236</c:v>
                </c:pt>
                <c:pt idx="6">
                  <c:v>0.49227974370509509</c:v>
                </c:pt>
                <c:pt idx="7">
                  <c:v>0.47077179073111375</c:v>
                </c:pt>
              </c:numCache>
            </c:numRef>
          </c:val>
        </c:ser>
        <c:ser>
          <c:idx val="4"/>
          <c:order val="4"/>
          <c:tx>
            <c:strRef>
              <c:f>Hoja1!$F$1</c:f>
              <c:strCache>
                <c:ptCount val="1"/>
                <c:pt idx="0">
                  <c:v>5. Muy Satisfecho</c:v>
                </c:pt>
              </c:strCache>
            </c:strRef>
          </c:tx>
          <c:invertIfNegative val="0"/>
          <c:dLbls>
            <c:spPr>
              <a:noFill/>
              <a:ln>
                <a:noFill/>
              </a:ln>
              <a:effectLst/>
            </c:spPr>
            <c:txPr>
              <a:bodyPr/>
              <a:lstStyle/>
              <a:p>
                <a:pPr>
                  <a:defRPr>
                    <a:solidFill>
                      <a:schemeClr val="bg1"/>
                    </a:solidFill>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Hoja1!$F$2:$F$9</c:f>
              <c:numCache>
                <c:formatCode>###0.0%</c:formatCode>
                <c:ptCount val="8"/>
                <c:pt idx="0">
                  <c:v>0.30459517660416352</c:v>
                </c:pt>
                <c:pt idx="1">
                  <c:v>0.28598381248968968</c:v>
                </c:pt>
                <c:pt idx="2">
                  <c:v>0.25979920771191806</c:v>
                </c:pt>
                <c:pt idx="3">
                  <c:v>0.27928080257916044</c:v>
                </c:pt>
                <c:pt idx="4">
                  <c:v>0.3230778827274674</c:v>
                </c:pt>
                <c:pt idx="5">
                  <c:v>0.31962692620147487</c:v>
                </c:pt>
                <c:pt idx="6">
                  <c:v>0.29085139283774714</c:v>
                </c:pt>
                <c:pt idx="7">
                  <c:v>0.29497440083638249</c:v>
                </c:pt>
              </c:numCache>
            </c:numRef>
          </c:val>
        </c:ser>
        <c:ser>
          <c:idx val="5"/>
          <c:order val="5"/>
          <c:tx>
            <c:strRef>
              <c:f>Hoja1!$G$1</c:f>
              <c:strCache>
                <c:ptCount val="1"/>
                <c:pt idx="0">
                  <c:v>No informa</c:v>
                </c:pt>
              </c:strCache>
            </c:strRef>
          </c:tx>
          <c:invertIfNegative val="0"/>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Hoja1!$G$2:$G$9</c:f>
              <c:numCache>
                <c:formatCode>####.0%</c:formatCode>
                <c:ptCount val="8"/>
                <c:pt idx="0">
                  <c:v>8.4697978151922096E-4</c:v>
                </c:pt>
                <c:pt idx="1">
                  <c:v>9.1485994054964007E-3</c:v>
                </c:pt>
                <c:pt idx="2">
                  <c:v>9.1485994054964007E-3</c:v>
                </c:pt>
                <c:pt idx="3">
                  <c:v>9.1485994054964007E-3</c:v>
                </c:pt>
                <c:pt idx="4">
                  <c:v>9.1485994054964007E-3</c:v>
                </c:pt>
                <c:pt idx="5">
                  <c:v>8.3016196239771786E-3</c:v>
                </c:pt>
                <c:pt idx="6">
                  <c:v>9.1485994054964007E-3</c:v>
                </c:pt>
                <c:pt idx="7">
                  <c:v>9.1485994054964007E-3</c:v>
                </c:pt>
              </c:numCache>
            </c:numRef>
          </c:val>
        </c:ser>
        <c:dLbls>
          <c:showLegendKey val="0"/>
          <c:showVal val="0"/>
          <c:showCatName val="0"/>
          <c:showSerName val="0"/>
          <c:showPercent val="0"/>
          <c:showBubbleSize val="0"/>
        </c:dLbls>
        <c:gapWidth val="30"/>
        <c:overlap val="100"/>
        <c:axId val="297368200"/>
        <c:axId val="297366240"/>
      </c:barChart>
      <c:catAx>
        <c:axId val="297368200"/>
        <c:scaling>
          <c:orientation val="maxMin"/>
        </c:scaling>
        <c:delete val="0"/>
        <c:axPos val="l"/>
        <c:numFmt formatCode="General" sourceLinked="1"/>
        <c:majorTickMark val="out"/>
        <c:minorTickMark val="none"/>
        <c:tickLblPos val="nextTo"/>
        <c:txPr>
          <a:bodyPr/>
          <a:lstStyle/>
          <a:p>
            <a:pPr>
              <a:defRPr sz="900"/>
            </a:pPr>
            <a:endParaRPr lang="es-CO"/>
          </a:p>
        </c:txPr>
        <c:crossAx val="297366240"/>
        <c:crosses val="autoZero"/>
        <c:auto val="1"/>
        <c:lblAlgn val="ctr"/>
        <c:lblOffset val="100"/>
        <c:noMultiLvlLbl val="0"/>
      </c:catAx>
      <c:valAx>
        <c:axId val="297366240"/>
        <c:scaling>
          <c:orientation val="minMax"/>
        </c:scaling>
        <c:delete val="1"/>
        <c:axPos val="t"/>
        <c:numFmt formatCode="0%" sourceLinked="1"/>
        <c:majorTickMark val="out"/>
        <c:minorTickMark val="none"/>
        <c:tickLblPos val="nextTo"/>
        <c:crossAx val="297368200"/>
        <c:crosses val="autoZero"/>
        <c:crossBetween val="between"/>
      </c:valAx>
    </c:plotArea>
    <c:plotVisOnly val="1"/>
    <c:dispBlanksAs val="gap"/>
    <c:showDLblsOverMax val="0"/>
  </c:chart>
  <c:txPr>
    <a:bodyPr/>
    <a:lstStyle/>
    <a:p>
      <a:pPr>
        <a:defRPr sz="1000" b="0">
          <a:solidFill>
            <a:schemeClr val="tx2"/>
          </a:solidFill>
        </a:defRPr>
      </a:pPr>
      <a:endParaRPr lang="es-CO"/>
    </a:p>
  </c:txPr>
  <c:externalData r:id="rId1">
    <c:autoUpdate val="0"/>
  </c:externalData>
</c:chartSpace>
</file>

<file path=ppt/charts/chart5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8523408135578147"/>
          <c:y val="0"/>
          <c:w val="0.6147659186442187"/>
          <c:h val="1"/>
        </c:manualLayout>
      </c:layout>
      <c:barChart>
        <c:barDir val="bar"/>
        <c:grouping val="percentStacked"/>
        <c:varyColors val="0"/>
        <c:ser>
          <c:idx val="0"/>
          <c:order val="0"/>
          <c:tx>
            <c:strRef>
              <c:f>Hoja1!$B$1</c:f>
              <c:strCache>
                <c:ptCount val="1"/>
                <c:pt idx="0">
                  <c:v>1. Muy Insatisfecho</c:v>
                </c:pt>
              </c:strCache>
            </c:strRef>
          </c:tx>
          <c:spPr>
            <a:solidFill>
              <a:schemeClr val="accent3">
                <a:lumMod val="60000"/>
                <a:lumOff val="40000"/>
              </a:schemeClr>
            </a:solidFill>
          </c:spPr>
          <c:invertIfNegative val="0"/>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layout>
                <c:manualLayout>
                  <c:x val="2.0749328505982995E-3"/>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
                  <c:y val="3.10755495897957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4.149865701196599E-3"/>
                  <c:y val="2.66361853626821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delete val="1"/>
              <c:extLst>
                <c:ext xmlns:c15="http://schemas.microsoft.com/office/drawing/2012/chart" uri="{CE6537A1-D6FC-4f65-9D91-7224C49458BB}"/>
              </c:extLst>
            </c:dLbl>
            <c:dLbl>
              <c:idx val="7"/>
              <c:layout>
                <c:manualLayout>
                  <c:x val="0"/>
                  <c:y val="2.663618536268207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Hoja1!$B$2:$B$9</c:f>
              <c:numCache>
                <c:formatCode>###0.0%</c:formatCode>
                <c:ptCount val="8"/>
                <c:pt idx="0">
                  <c:v>0</c:v>
                </c:pt>
                <c:pt idx="1">
                  <c:v>0</c:v>
                </c:pt>
                <c:pt idx="2">
                  <c:v>0</c:v>
                </c:pt>
                <c:pt idx="3">
                  <c:v>3.3494341145640268E-2</c:v>
                </c:pt>
                <c:pt idx="4">
                  <c:v>3.3494341145640268E-2</c:v>
                </c:pt>
                <c:pt idx="5">
                  <c:v>1.414560479036845E-2</c:v>
                </c:pt>
                <c:pt idx="6">
                  <c:v>0</c:v>
                </c:pt>
                <c:pt idx="7">
                  <c:v>3.3494341145640268E-2</c:v>
                </c:pt>
              </c:numCache>
            </c:numRef>
          </c:val>
        </c:ser>
        <c:ser>
          <c:idx val="1"/>
          <c:order val="1"/>
          <c:tx>
            <c:strRef>
              <c:f>Hoja1!$C$1</c:f>
              <c:strCache>
                <c:ptCount val="1"/>
                <c:pt idx="0">
                  <c:v>2</c:v>
                </c:pt>
              </c:strCache>
            </c:strRef>
          </c:tx>
          <c:spPr>
            <a:solidFill>
              <a:schemeClr val="accent5">
                <a:lumMod val="60000"/>
                <a:lumOff val="40000"/>
              </a:schemeClr>
            </a:solidFill>
          </c:spPr>
          <c:invertIfNegative val="0"/>
          <c:dLbls>
            <c:dLbl>
              <c:idx val="1"/>
              <c:layout>
                <c:manualLayout>
                  <c:x val="6.224798551794899E-3"/>
                  <c:y val="-8.8783788979890036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2.0749328505982995E-3"/>
                  <c:y val="-8.8783788979890036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1.331809268134103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4.149865701196599E-3"/>
                  <c:y val="-1.775745690845471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4.149865701196599E-3"/>
                  <c:y val="-4.4393292714898433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1.0374664252991498E-2"/>
                  <c:y val="-3.107554958979575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6.224798551794899E-3"/>
                  <c:y val="-2.2196821135568395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8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Hoja1!$C$2:$C$9</c:f>
              <c:numCache>
                <c:formatCode>###0.0%</c:formatCode>
                <c:ptCount val="8"/>
                <c:pt idx="0">
                  <c:v>7.7661918989217205E-2</c:v>
                </c:pt>
                <c:pt idx="1">
                  <c:v>1.7693507758775807E-2</c:v>
                </c:pt>
                <c:pt idx="2" formatCode="####.0%">
                  <c:v>9.8678725712267341E-3</c:v>
                </c:pt>
                <c:pt idx="3">
                  <c:v>1.8353085787437284E-2</c:v>
                </c:pt>
                <c:pt idx="4">
                  <c:v>3.8123956540927192E-2</c:v>
                </c:pt>
                <c:pt idx="5" formatCode="####.0%">
                  <c:v>4.2426066081052757E-3</c:v>
                </c:pt>
                <c:pt idx="6">
                  <c:v>1.8353085787437284E-2</c:v>
                </c:pt>
                <c:pt idx="7">
                  <c:v>2.825608396970046E-2</c:v>
                </c:pt>
              </c:numCache>
            </c:numRef>
          </c:val>
        </c:ser>
        <c:ser>
          <c:idx val="2"/>
          <c:order val="2"/>
          <c:tx>
            <c:strRef>
              <c:f>Hoja1!$D$1</c:f>
              <c:strCache>
                <c:ptCount val="1"/>
                <c:pt idx="0">
                  <c:v>3</c:v>
                </c:pt>
              </c:strCache>
            </c:strRef>
          </c:tx>
          <c:spPr>
            <a:solidFill>
              <a:schemeClr val="accent4">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Hoja1!$D$2:$D$9</c:f>
              <c:numCache>
                <c:formatCode>###0.0%</c:formatCode>
                <c:ptCount val="8"/>
                <c:pt idx="0">
                  <c:v>0.22253147789158337</c:v>
                </c:pt>
                <c:pt idx="1">
                  <c:v>0.15110679318113032</c:v>
                </c:pt>
                <c:pt idx="2">
                  <c:v>0.18167606776731535</c:v>
                </c:pt>
                <c:pt idx="3">
                  <c:v>0.20966516712279989</c:v>
                </c:pt>
                <c:pt idx="4">
                  <c:v>0.13130355191696269</c:v>
                </c:pt>
                <c:pt idx="5">
                  <c:v>0.15140046939188526</c:v>
                </c:pt>
                <c:pt idx="6">
                  <c:v>0.13568615834658521</c:v>
                </c:pt>
                <c:pt idx="7">
                  <c:v>0.13535195226081259</c:v>
                </c:pt>
              </c:numCache>
            </c:numRef>
          </c:val>
        </c:ser>
        <c:ser>
          <c:idx val="3"/>
          <c:order val="3"/>
          <c:tx>
            <c:strRef>
              <c:f>Hoja1!$E$1</c:f>
              <c:strCache>
                <c:ptCount val="1"/>
                <c:pt idx="0">
                  <c:v>4</c:v>
                </c:pt>
              </c:strCache>
            </c:strRef>
          </c:tx>
          <c:spPr>
            <a:solidFill>
              <a:schemeClr val="tx2">
                <a:lumMod val="40000"/>
                <a:lumOff val="6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Hoja1!$E$2:$E$9</c:f>
              <c:numCache>
                <c:formatCode>###0.0%</c:formatCode>
                <c:ptCount val="8"/>
                <c:pt idx="0">
                  <c:v>0.26832728437480091</c:v>
                </c:pt>
                <c:pt idx="1">
                  <c:v>0.36378498002597787</c:v>
                </c:pt>
                <c:pt idx="2">
                  <c:v>0.44604994586720503</c:v>
                </c:pt>
                <c:pt idx="3">
                  <c:v>0.35114427423996303</c:v>
                </c:pt>
                <c:pt idx="4">
                  <c:v>0.29217356739156203</c:v>
                </c:pt>
                <c:pt idx="5">
                  <c:v>0.34256784333513396</c:v>
                </c:pt>
                <c:pt idx="6">
                  <c:v>0.39613988433498071</c:v>
                </c:pt>
                <c:pt idx="7">
                  <c:v>0.411239282364325</c:v>
                </c:pt>
              </c:numCache>
            </c:numRef>
          </c:val>
        </c:ser>
        <c:ser>
          <c:idx val="4"/>
          <c:order val="4"/>
          <c:tx>
            <c:strRef>
              <c:f>Hoja1!$F$1</c:f>
              <c:strCache>
                <c:ptCount val="1"/>
                <c:pt idx="0">
                  <c:v>5. Muy Satisfecho</c:v>
                </c:pt>
              </c:strCache>
            </c:strRef>
          </c:tx>
          <c:invertIfNegative val="0"/>
          <c:dLbls>
            <c:spPr>
              <a:noFill/>
              <a:ln>
                <a:noFill/>
              </a:ln>
              <a:effectLst/>
            </c:spPr>
            <c:txPr>
              <a:bodyPr/>
              <a:lstStyle/>
              <a:p>
                <a:pPr>
                  <a:defRPr>
                    <a:solidFill>
                      <a:schemeClr val="bg1"/>
                    </a:solidFill>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Hoja1!$F$2:$F$9</c:f>
              <c:numCache>
                <c:formatCode>###0.0%</c:formatCode>
                <c:ptCount val="8"/>
                <c:pt idx="0">
                  <c:v>0.40222758420686416</c:v>
                </c:pt>
                <c:pt idx="1">
                  <c:v>0.41234849244044169</c:v>
                </c:pt>
                <c:pt idx="2">
                  <c:v>0.30733988720057875</c:v>
                </c:pt>
                <c:pt idx="3">
                  <c:v>0.33227690511048535</c:v>
                </c:pt>
                <c:pt idx="4">
                  <c:v>0.47909009094876881</c:v>
                </c:pt>
                <c:pt idx="5">
                  <c:v>0.43257724928083308</c:v>
                </c:pt>
                <c:pt idx="6">
                  <c:v>0.3947546449373226</c:v>
                </c:pt>
                <c:pt idx="7">
                  <c:v>0.33659211366584751</c:v>
                </c:pt>
              </c:numCache>
            </c:numRef>
          </c:val>
        </c:ser>
        <c:ser>
          <c:idx val="5"/>
          <c:order val="5"/>
          <c:tx>
            <c:strRef>
              <c:f>Hoja1!$G$1</c:f>
              <c:strCache>
                <c:ptCount val="1"/>
                <c:pt idx="0">
                  <c:v>No informa</c:v>
                </c:pt>
              </c:strCache>
            </c:strRef>
          </c:tx>
          <c:invertIfNegative val="0"/>
          <c:cat>
            <c:strRef>
              <c:f>Hoja1!$A$2:$A$9</c:f>
              <c:strCache>
                <c:ptCount val="8"/>
                <c:pt idx="0">
                  <c:v>La satisfacción general con el trámite realizado</c:v>
                </c:pt>
                <c:pt idx="1">
                  <c:v>Tiempo de espera para ser atendido</c:v>
                </c:pt>
                <c:pt idx="2">
                  <c:v>El lenguaje utilizado para ofrecerle información</c:v>
                </c:pt>
                <c:pt idx="3">
                  <c:v>La utilidad de la información recibida durante la atención</c:v>
                </c:pt>
                <c:pt idx="4">
                  <c:v>Sencillez y claridad de los procesos para acceder a tramites o servicios</c:v>
                </c:pt>
                <c:pt idx="5">
                  <c:v>La facilidad para conocer los requisitos y documentos necesarios para realizar el trámite</c:v>
                </c:pt>
                <c:pt idx="6">
                  <c:v>La facilidad para diligenciar los formularios o formas</c:v>
                </c:pt>
                <c:pt idx="7">
                  <c:v>Cumplimiento de los tiempos establecidos por la Entidad</c:v>
                </c:pt>
              </c:strCache>
            </c:strRef>
          </c:cat>
          <c:val>
            <c:numRef>
              <c:f>Hoja1!$G$2:$G$9</c:f>
              <c:numCache>
                <c:formatCode>###0.0%</c:formatCode>
                <c:ptCount val="8"/>
                <c:pt idx="0">
                  <c:v>2.9251734537534997E-2</c:v>
                </c:pt>
                <c:pt idx="1">
                  <c:v>5.5066226593674654E-2</c:v>
                </c:pt>
                <c:pt idx="2">
                  <c:v>5.5066226593674654E-2</c:v>
                </c:pt>
                <c:pt idx="3">
                  <c:v>5.5066226593674654E-2</c:v>
                </c:pt>
                <c:pt idx="4">
                  <c:v>2.5814492056139664E-2</c:v>
                </c:pt>
                <c:pt idx="5">
                  <c:v>5.5066226593674654E-2</c:v>
                </c:pt>
                <c:pt idx="6">
                  <c:v>5.5066226593674654E-2</c:v>
                </c:pt>
                <c:pt idx="7">
                  <c:v>5.5066226593674654E-2</c:v>
                </c:pt>
              </c:numCache>
            </c:numRef>
          </c:val>
        </c:ser>
        <c:dLbls>
          <c:showLegendKey val="0"/>
          <c:showVal val="0"/>
          <c:showCatName val="0"/>
          <c:showSerName val="0"/>
          <c:showPercent val="0"/>
          <c:showBubbleSize val="0"/>
        </c:dLbls>
        <c:gapWidth val="30"/>
        <c:overlap val="100"/>
        <c:axId val="297368592"/>
        <c:axId val="297368984"/>
      </c:barChart>
      <c:catAx>
        <c:axId val="297368592"/>
        <c:scaling>
          <c:orientation val="maxMin"/>
        </c:scaling>
        <c:delete val="0"/>
        <c:axPos val="l"/>
        <c:numFmt formatCode="General" sourceLinked="1"/>
        <c:majorTickMark val="out"/>
        <c:minorTickMark val="none"/>
        <c:tickLblPos val="nextTo"/>
        <c:txPr>
          <a:bodyPr/>
          <a:lstStyle/>
          <a:p>
            <a:pPr>
              <a:defRPr sz="900"/>
            </a:pPr>
            <a:endParaRPr lang="es-CO"/>
          </a:p>
        </c:txPr>
        <c:crossAx val="297368984"/>
        <c:crosses val="autoZero"/>
        <c:auto val="1"/>
        <c:lblAlgn val="ctr"/>
        <c:lblOffset val="100"/>
        <c:noMultiLvlLbl val="0"/>
      </c:catAx>
      <c:valAx>
        <c:axId val="297368984"/>
        <c:scaling>
          <c:orientation val="minMax"/>
        </c:scaling>
        <c:delete val="1"/>
        <c:axPos val="t"/>
        <c:numFmt formatCode="0%" sourceLinked="1"/>
        <c:majorTickMark val="out"/>
        <c:minorTickMark val="none"/>
        <c:tickLblPos val="nextTo"/>
        <c:crossAx val="297368592"/>
        <c:crosses val="autoZero"/>
        <c:crossBetween val="between"/>
      </c:valAx>
    </c:plotArea>
    <c:plotVisOnly val="1"/>
    <c:dispBlanksAs val="gap"/>
    <c:showDLblsOverMax val="0"/>
  </c:chart>
  <c:txPr>
    <a:bodyPr/>
    <a:lstStyle/>
    <a:p>
      <a:pPr>
        <a:defRPr sz="1000" b="0">
          <a:solidFill>
            <a:schemeClr val="tx2"/>
          </a:solidFill>
        </a:defRPr>
      </a:pPr>
      <a:endParaRPr lang="es-CO"/>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Hoja1!$A$2:$A$6</c:f>
              <c:strCache>
                <c:ptCount val="5"/>
                <c:pt idx="0">
                  <c:v>Técnica o tecnológica completa</c:v>
                </c:pt>
                <c:pt idx="1">
                  <c:v>Universidad incompleta</c:v>
                </c:pt>
                <c:pt idx="2">
                  <c:v>Universidad completa</c:v>
                </c:pt>
                <c:pt idx="3">
                  <c:v>Postgrado incompleto</c:v>
                </c:pt>
                <c:pt idx="4">
                  <c:v>Postgrado completo</c:v>
                </c:pt>
              </c:strCache>
            </c:strRef>
          </c:cat>
          <c:val>
            <c:numRef>
              <c:f>Hoja1!$B$2:$B$6</c:f>
              <c:numCache>
                <c:formatCode>###0.0%</c:formatCode>
                <c:ptCount val="5"/>
                <c:pt idx="0">
                  <c:v>0.12065548677461187</c:v>
                </c:pt>
                <c:pt idx="1">
                  <c:v>8.3102853678311259E-2</c:v>
                </c:pt>
                <c:pt idx="2">
                  <c:v>9.840107256320392E-2</c:v>
                </c:pt>
                <c:pt idx="3" formatCode="####.0%">
                  <c:v>6.1385477383220878E-3</c:v>
                </c:pt>
                <c:pt idx="4">
                  <c:v>3.8247062370842085E-2</c:v>
                </c:pt>
              </c:numCache>
            </c:numRef>
          </c:val>
        </c:ser>
        <c:dLbls>
          <c:showLegendKey val="0"/>
          <c:showVal val="0"/>
          <c:showCatName val="0"/>
          <c:showSerName val="0"/>
          <c:showPercent val="0"/>
          <c:showBubbleSize val="0"/>
        </c:dLbls>
        <c:gapWidth val="10"/>
        <c:axId val="222122224"/>
        <c:axId val="222122616"/>
      </c:barChart>
      <c:catAx>
        <c:axId val="222122224"/>
        <c:scaling>
          <c:orientation val="maxMin"/>
        </c:scaling>
        <c:delete val="0"/>
        <c:axPos val="l"/>
        <c:numFmt formatCode="General" sourceLinked="0"/>
        <c:majorTickMark val="out"/>
        <c:minorTickMark val="none"/>
        <c:tickLblPos val="nextTo"/>
        <c:crossAx val="222122616"/>
        <c:crosses val="autoZero"/>
        <c:auto val="1"/>
        <c:lblAlgn val="ctr"/>
        <c:lblOffset val="100"/>
        <c:noMultiLvlLbl val="0"/>
      </c:catAx>
      <c:valAx>
        <c:axId val="222122616"/>
        <c:scaling>
          <c:orientation val="minMax"/>
        </c:scaling>
        <c:delete val="1"/>
        <c:axPos val="t"/>
        <c:numFmt formatCode="###0.0%" sourceLinked="1"/>
        <c:majorTickMark val="out"/>
        <c:minorTickMark val="none"/>
        <c:tickLblPos val="nextTo"/>
        <c:crossAx val="222122224"/>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6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txPr>
              <a:bodyPr/>
              <a:lstStyle/>
              <a:p>
                <a:pPr>
                  <a:defRPr sz="1000" b="1">
                    <a:solidFill>
                      <a:schemeClr val="bg1"/>
                    </a:solidFill>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CamarayC</c:v>
                </c:pt>
                <c:pt idx="2">
                  <c:v>RUT</c:v>
                </c:pt>
                <c:pt idx="3">
                  <c:v>Impuestos</c:v>
                </c:pt>
                <c:pt idx="4">
                  <c:v>SOAT</c:v>
                </c:pt>
              </c:strCache>
            </c:strRef>
          </c:cat>
          <c:val>
            <c:numRef>
              <c:f>Hoja1!$B$2:$B$6</c:f>
              <c:numCache>
                <c:formatCode>###0.0%</c:formatCode>
                <c:ptCount val="5"/>
                <c:pt idx="0">
                  <c:v>0.81786377240704622</c:v>
                </c:pt>
                <c:pt idx="1">
                  <c:v>0.85814255605264433</c:v>
                </c:pt>
                <c:pt idx="2">
                  <c:v>0.76733921808963301</c:v>
                </c:pt>
                <c:pt idx="3">
                  <c:v>0.83766800959530552</c:v>
                </c:pt>
                <c:pt idx="4">
                  <c:v>0.82952040027760066</c:v>
                </c:pt>
              </c:numCache>
            </c:numRef>
          </c:val>
        </c:ser>
        <c:dLbls>
          <c:showLegendKey val="0"/>
          <c:showVal val="0"/>
          <c:showCatName val="0"/>
          <c:showSerName val="0"/>
          <c:showPercent val="0"/>
          <c:showBubbleSize val="0"/>
        </c:dLbls>
        <c:gapWidth val="30"/>
        <c:axId val="297367808"/>
        <c:axId val="297366632"/>
      </c:barChart>
      <c:catAx>
        <c:axId val="297367808"/>
        <c:scaling>
          <c:orientation val="maxMin"/>
        </c:scaling>
        <c:delete val="1"/>
        <c:axPos val="l"/>
        <c:numFmt formatCode="General" sourceLinked="0"/>
        <c:majorTickMark val="out"/>
        <c:minorTickMark val="none"/>
        <c:tickLblPos val="nextTo"/>
        <c:crossAx val="297366632"/>
        <c:crosses val="autoZero"/>
        <c:auto val="1"/>
        <c:lblAlgn val="ctr"/>
        <c:lblOffset val="100"/>
        <c:noMultiLvlLbl val="0"/>
      </c:catAx>
      <c:valAx>
        <c:axId val="297366632"/>
        <c:scaling>
          <c:orientation val="minMax"/>
          <c:max val="1"/>
          <c:min val="0"/>
        </c:scaling>
        <c:delete val="1"/>
        <c:axPos val="t"/>
        <c:numFmt formatCode="###0.0%" sourceLinked="1"/>
        <c:majorTickMark val="out"/>
        <c:minorTickMark val="none"/>
        <c:tickLblPos val="nextTo"/>
        <c:crossAx val="297367808"/>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6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2.0058815267715887E-3"/>
                  <c:y val="7.0037202438397589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2.1742345074731769E-2"/>
                  <c:y val="0"/>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1.5633749049495528E-2"/>
                  <c:y val="-3.5018601219198794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2.4835312919374346E-2"/>
                  <c:y val="3.5021358589373552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4.6091964903879172E-2"/>
                  <c:y val="0"/>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000" b="1">
                    <a:solidFill>
                      <a:schemeClr val="tx2"/>
                    </a:solidFill>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Hoja1!$A$2:$A$6</c:f>
              <c:strCache>
                <c:ptCount val="5"/>
                <c:pt idx="0">
                  <c:v>Servicios P</c:v>
                </c:pt>
                <c:pt idx="1">
                  <c:v>CamarayC</c:v>
                </c:pt>
                <c:pt idx="2">
                  <c:v>RUT</c:v>
                </c:pt>
                <c:pt idx="3">
                  <c:v>Impuestos</c:v>
                </c:pt>
                <c:pt idx="4">
                  <c:v>SOAT</c:v>
                </c:pt>
              </c:strCache>
            </c:strRef>
          </c:cat>
          <c:val>
            <c:numRef>
              <c:f>Hoja1!$B$2:$B$6</c:f>
              <c:numCache>
                <c:formatCode>###0.0%</c:formatCode>
                <c:ptCount val="5"/>
                <c:pt idx="0">
                  <c:v>4.0569478836959848E-2</c:v>
                </c:pt>
                <c:pt idx="1">
                  <c:v>4.3046391844712303E-2</c:v>
                </c:pt>
                <c:pt idx="2">
                  <c:v>4.3585640266978636E-2</c:v>
                </c:pt>
                <c:pt idx="3">
                  <c:v>3.9046079702249291E-2</c:v>
                </c:pt>
                <c:pt idx="4">
                  <c:v>0.10881115863440571</c:v>
                </c:pt>
              </c:numCache>
            </c:numRef>
          </c:val>
        </c:ser>
        <c:dLbls>
          <c:showLegendKey val="0"/>
          <c:showVal val="0"/>
          <c:showCatName val="0"/>
          <c:showSerName val="0"/>
          <c:showPercent val="0"/>
          <c:showBubbleSize val="0"/>
        </c:dLbls>
        <c:gapWidth val="30"/>
        <c:axId val="272118456"/>
        <c:axId val="272118848"/>
      </c:barChart>
      <c:catAx>
        <c:axId val="272118456"/>
        <c:scaling>
          <c:orientation val="maxMin"/>
        </c:scaling>
        <c:delete val="1"/>
        <c:axPos val="l"/>
        <c:numFmt formatCode="General" sourceLinked="0"/>
        <c:majorTickMark val="out"/>
        <c:minorTickMark val="none"/>
        <c:tickLblPos val="nextTo"/>
        <c:crossAx val="272118848"/>
        <c:crosses val="autoZero"/>
        <c:auto val="1"/>
        <c:lblAlgn val="ctr"/>
        <c:lblOffset val="100"/>
        <c:noMultiLvlLbl val="0"/>
      </c:catAx>
      <c:valAx>
        <c:axId val="272118848"/>
        <c:scaling>
          <c:orientation val="minMax"/>
          <c:max val="1"/>
        </c:scaling>
        <c:delete val="1"/>
        <c:axPos val="t"/>
        <c:numFmt formatCode="###0.0%" sourceLinked="1"/>
        <c:majorTickMark val="out"/>
        <c:minorTickMark val="none"/>
        <c:tickLblPos val="nextTo"/>
        <c:crossAx val="272118456"/>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6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txPr>
              <a:bodyPr/>
              <a:lstStyle/>
              <a:p>
                <a:pPr>
                  <a:defRPr sz="1000" b="1">
                    <a:solidFill>
                      <a:schemeClr val="tx2"/>
                    </a:solidFill>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CamarayC</c:v>
                </c:pt>
                <c:pt idx="2">
                  <c:v>RUT</c:v>
                </c:pt>
                <c:pt idx="3">
                  <c:v>Impuestos</c:v>
                </c:pt>
                <c:pt idx="4">
                  <c:v>SOAT</c:v>
                </c:pt>
              </c:strCache>
            </c:strRef>
          </c:cat>
          <c:val>
            <c:numRef>
              <c:f>Hoja1!$B$2:$B$6</c:f>
              <c:numCache>
                <c:formatCode>###0.0%</c:formatCode>
                <c:ptCount val="5"/>
                <c:pt idx="0">
                  <c:v>8.3630178524822046E-2</c:v>
                </c:pt>
                <c:pt idx="1">
                  <c:v>8.1122416189005536E-2</c:v>
                </c:pt>
                <c:pt idx="2">
                  <c:v>0.15391722265302957</c:v>
                </c:pt>
                <c:pt idx="3">
                  <c:v>0.1004518728142369</c:v>
                </c:pt>
                <c:pt idx="4">
                  <c:v>4.9417578936409863E-2</c:v>
                </c:pt>
              </c:numCache>
            </c:numRef>
          </c:val>
        </c:ser>
        <c:dLbls>
          <c:showLegendKey val="0"/>
          <c:showVal val="0"/>
          <c:showCatName val="0"/>
          <c:showSerName val="0"/>
          <c:showPercent val="0"/>
          <c:showBubbleSize val="0"/>
        </c:dLbls>
        <c:gapWidth val="30"/>
        <c:axId val="296669552"/>
        <c:axId val="301645144"/>
      </c:barChart>
      <c:catAx>
        <c:axId val="296669552"/>
        <c:scaling>
          <c:orientation val="maxMin"/>
        </c:scaling>
        <c:delete val="1"/>
        <c:axPos val="l"/>
        <c:numFmt formatCode="General" sourceLinked="0"/>
        <c:majorTickMark val="out"/>
        <c:minorTickMark val="none"/>
        <c:tickLblPos val="nextTo"/>
        <c:crossAx val="301645144"/>
        <c:crosses val="autoZero"/>
        <c:auto val="1"/>
        <c:lblAlgn val="ctr"/>
        <c:lblOffset val="100"/>
        <c:noMultiLvlLbl val="0"/>
      </c:catAx>
      <c:valAx>
        <c:axId val="301645144"/>
        <c:scaling>
          <c:orientation val="minMax"/>
          <c:max val="1"/>
        </c:scaling>
        <c:delete val="1"/>
        <c:axPos val="t"/>
        <c:numFmt formatCode="###0.0%" sourceLinked="1"/>
        <c:majorTickMark val="out"/>
        <c:minorTickMark val="none"/>
        <c:tickLblPos val="nextTo"/>
        <c:crossAx val="296669552"/>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6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3"/>
              <c:layout>
                <c:manualLayout>
                  <c:x val="-2.4835312919374346E-2"/>
                  <c:y val="3.5021358589373552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4.6091964903879172E-2"/>
                  <c:y val="0"/>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000" b="1">
                    <a:solidFill>
                      <a:schemeClr val="tx2"/>
                    </a:solidFill>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CamarayC</c:v>
                </c:pt>
                <c:pt idx="2">
                  <c:v>RUT</c:v>
                </c:pt>
                <c:pt idx="3">
                  <c:v>Impuestos</c:v>
                </c:pt>
                <c:pt idx="4">
                  <c:v>SOAT</c:v>
                </c:pt>
              </c:strCache>
            </c:strRef>
          </c:cat>
          <c:val>
            <c:numRef>
              <c:f>Hoja1!$B$2:$B$6</c:f>
              <c:numCache>
                <c:formatCode>###0.0%</c:formatCode>
                <c:ptCount val="5"/>
                <c:pt idx="0">
                  <c:v>5.7936570231171505E-2</c:v>
                </c:pt>
                <c:pt idx="1">
                  <c:v>4.3013335162753165E-2</c:v>
                </c:pt>
                <c:pt idx="2">
                  <c:v>5.7415661916389894E-2</c:v>
                </c:pt>
                <c:pt idx="3">
                  <c:v>5.5832875381373333E-2</c:v>
                </c:pt>
                <c:pt idx="4">
                  <c:v>4.2960904313653944E-2</c:v>
                </c:pt>
              </c:numCache>
            </c:numRef>
          </c:val>
        </c:ser>
        <c:dLbls>
          <c:showLegendKey val="0"/>
          <c:showVal val="0"/>
          <c:showCatName val="0"/>
          <c:showSerName val="0"/>
          <c:showPercent val="0"/>
          <c:showBubbleSize val="0"/>
        </c:dLbls>
        <c:gapWidth val="30"/>
        <c:axId val="301648280"/>
        <c:axId val="301643576"/>
      </c:barChart>
      <c:catAx>
        <c:axId val="301648280"/>
        <c:scaling>
          <c:orientation val="maxMin"/>
        </c:scaling>
        <c:delete val="1"/>
        <c:axPos val="l"/>
        <c:numFmt formatCode="General" sourceLinked="0"/>
        <c:majorTickMark val="out"/>
        <c:minorTickMark val="none"/>
        <c:tickLblPos val="nextTo"/>
        <c:crossAx val="301643576"/>
        <c:crosses val="autoZero"/>
        <c:auto val="1"/>
        <c:lblAlgn val="ctr"/>
        <c:lblOffset val="100"/>
        <c:noMultiLvlLbl val="0"/>
      </c:catAx>
      <c:valAx>
        <c:axId val="301643576"/>
        <c:scaling>
          <c:orientation val="minMax"/>
          <c:max val="1"/>
        </c:scaling>
        <c:delete val="1"/>
        <c:axPos val="t"/>
        <c:numFmt formatCode="###0.0%" sourceLinked="1"/>
        <c:majorTickMark val="out"/>
        <c:minorTickMark val="none"/>
        <c:tickLblPos val="nextTo"/>
        <c:crossAx val="301648280"/>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6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txPr>
              <a:bodyPr/>
              <a:lstStyle/>
              <a:p>
                <a:pPr>
                  <a:defRPr sz="1000" b="1">
                    <a:solidFill>
                      <a:schemeClr val="bg1"/>
                    </a:solidFill>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CamarayC</c:v>
                </c:pt>
                <c:pt idx="2">
                  <c:v>RUT</c:v>
                </c:pt>
                <c:pt idx="3">
                  <c:v>Impuestos</c:v>
                </c:pt>
                <c:pt idx="4">
                  <c:v>SOAT</c:v>
                </c:pt>
              </c:strCache>
            </c:strRef>
          </c:cat>
          <c:val>
            <c:numRef>
              <c:f>Hoja1!$B$2:$B$6</c:f>
              <c:numCache>
                <c:formatCode>###0.0%</c:formatCode>
                <c:ptCount val="5"/>
                <c:pt idx="0">
                  <c:v>0.84448471138592696</c:v>
                </c:pt>
                <c:pt idx="1">
                  <c:v>0.92125785626186529</c:v>
                </c:pt>
                <c:pt idx="2">
                  <c:v>0.84419373997906688</c:v>
                </c:pt>
                <c:pt idx="3">
                  <c:v>0.86048362768034747</c:v>
                </c:pt>
                <c:pt idx="4">
                  <c:v>0.89638766320864049</c:v>
                </c:pt>
              </c:numCache>
            </c:numRef>
          </c:val>
        </c:ser>
        <c:dLbls>
          <c:showLegendKey val="0"/>
          <c:showVal val="0"/>
          <c:showCatName val="0"/>
          <c:showSerName val="0"/>
          <c:showPercent val="0"/>
          <c:showBubbleSize val="0"/>
        </c:dLbls>
        <c:gapWidth val="30"/>
        <c:axId val="301640048"/>
        <c:axId val="301640440"/>
      </c:barChart>
      <c:catAx>
        <c:axId val="301640048"/>
        <c:scaling>
          <c:orientation val="maxMin"/>
        </c:scaling>
        <c:delete val="1"/>
        <c:axPos val="l"/>
        <c:numFmt formatCode="General" sourceLinked="0"/>
        <c:majorTickMark val="out"/>
        <c:minorTickMark val="none"/>
        <c:tickLblPos val="nextTo"/>
        <c:crossAx val="301640440"/>
        <c:crosses val="autoZero"/>
        <c:auto val="1"/>
        <c:lblAlgn val="ctr"/>
        <c:lblOffset val="100"/>
        <c:noMultiLvlLbl val="0"/>
      </c:catAx>
      <c:valAx>
        <c:axId val="301640440"/>
        <c:scaling>
          <c:orientation val="minMax"/>
          <c:min val="0"/>
        </c:scaling>
        <c:delete val="1"/>
        <c:axPos val="t"/>
        <c:numFmt formatCode="###0.0%" sourceLinked="1"/>
        <c:majorTickMark val="out"/>
        <c:minorTickMark val="none"/>
        <c:tickLblPos val="nextTo"/>
        <c:crossAx val="301640048"/>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6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3"/>
              <c:layout>
                <c:manualLayout>
                  <c:x val="-2.4835312919374346E-2"/>
                  <c:y val="3.5021358589373552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4.6091964903879172E-2"/>
                  <c:y val="0"/>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000" b="1">
                    <a:solidFill>
                      <a:schemeClr val="tx2"/>
                    </a:solidFill>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CamarayC</c:v>
                </c:pt>
                <c:pt idx="2">
                  <c:v>RUT</c:v>
                </c:pt>
                <c:pt idx="3">
                  <c:v>Impuestos</c:v>
                </c:pt>
                <c:pt idx="4">
                  <c:v>SOAT</c:v>
                </c:pt>
              </c:strCache>
            </c:strRef>
          </c:cat>
          <c:val>
            <c:numRef>
              <c:f>Hoja1!$B$2:$B$6</c:f>
              <c:numCache>
                <c:formatCode>###0.0%</c:formatCode>
                <c:ptCount val="5"/>
                <c:pt idx="0">
                  <c:v>2.2534387846655984E-2</c:v>
                </c:pt>
                <c:pt idx="1">
                  <c:v>3.6715481838603729E-2</c:v>
                </c:pt>
                <c:pt idx="2">
                  <c:v>5.6683715578882167E-2</c:v>
                </c:pt>
                <c:pt idx="3">
                  <c:v>3.7959617574494189E-2</c:v>
                </c:pt>
                <c:pt idx="4">
                  <c:v>8.7838871475591662E-2</c:v>
                </c:pt>
              </c:numCache>
            </c:numRef>
          </c:val>
        </c:ser>
        <c:dLbls>
          <c:showLegendKey val="0"/>
          <c:showVal val="0"/>
          <c:showCatName val="0"/>
          <c:showSerName val="0"/>
          <c:showPercent val="0"/>
          <c:showBubbleSize val="0"/>
        </c:dLbls>
        <c:gapWidth val="30"/>
        <c:axId val="301644752"/>
        <c:axId val="301642008"/>
      </c:barChart>
      <c:catAx>
        <c:axId val="301644752"/>
        <c:scaling>
          <c:orientation val="maxMin"/>
        </c:scaling>
        <c:delete val="1"/>
        <c:axPos val="l"/>
        <c:numFmt formatCode="General" sourceLinked="0"/>
        <c:majorTickMark val="out"/>
        <c:minorTickMark val="none"/>
        <c:tickLblPos val="nextTo"/>
        <c:crossAx val="301642008"/>
        <c:crosses val="autoZero"/>
        <c:auto val="1"/>
        <c:lblAlgn val="ctr"/>
        <c:lblOffset val="100"/>
        <c:noMultiLvlLbl val="0"/>
      </c:catAx>
      <c:valAx>
        <c:axId val="301642008"/>
        <c:scaling>
          <c:orientation val="minMax"/>
          <c:max val="1"/>
        </c:scaling>
        <c:delete val="1"/>
        <c:axPos val="t"/>
        <c:numFmt formatCode="###0.0%" sourceLinked="1"/>
        <c:majorTickMark val="out"/>
        <c:minorTickMark val="none"/>
        <c:tickLblPos val="nextTo"/>
        <c:crossAx val="301644752"/>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6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txPr>
              <a:bodyPr/>
              <a:lstStyle/>
              <a:p>
                <a:pPr>
                  <a:defRPr sz="1000" b="1">
                    <a:solidFill>
                      <a:schemeClr val="tx2"/>
                    </a:solidFill>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CamarayC</c:v>
                </c:pt>
                <c:pt idx="2">
                  <c:v>RUT</c:v>
                </c:pt>
                <c:pt idx="3">
                  <c:v>Impuestos</c:v>
                </c:pt>
                <c:pt idx="4">
                  <c:v>SOAT</c:v>
                </c:pt>
              </c:strCache>
            </c:strRef>
          </c:cat>
          <c:val>
            <c:numRef>
              <c:f>Hoja1!$B$2:$B$6</c:f>
              <c:numCache>
                <c:formatCode>###0.0%</c:formatCode>
                <c:ptCount val="5"/>
                <c:pt idx="0">
                  <c:v>0.10456111343722244</c:v>
                </c:pt>
                <c:pt idx="1">
                  <c:v>4.814872417530966E-2</c:v>
                </c:pt>
                <c:pt idx="2">
                  <c:v>0.10152483169513346</c:v>
                </c:pt>
                <c:pt idx="3">
                  <c:v>9.3930431915933157E-2</c:v>
                </c:pt>
                <c:pt idx="4">
                  <c:v>2.9568111014616247E-2</c:v>
                </c:pt>
              </c:numCache>
            </c:numRef>
          </c:val>
        </c:ser>
        <c:dLbls>
          <c:showLegendKey val="0"/>
          <c:showVal val="0"/>
          <c:showCatName val="0"/>
          <c:showSerName val="0"/>
          <c:showPercent val="0"/>
          <c:showBubbleSize val="0"/>
        </c:dLbls>
        <c:gapWidth val="30"/>
        <c:axId val="301643968"/>
        <c:axId val="301638480"/>
      </c:barChart>
      <c:catAx>
        <c:axId val="301643968"/>
        <c:scaling>
          <c:orientation val="maxMin"/>
        </c:scaling>
        <c:delete val="1"/>
        <c:axPos val="l"/>
        <c:numFmt formatCode="General" sourceLinked="0"/>
        <c:majorTickMark val="out"/>
        <c:minorTickMark val="none"/>
        <c:tickLblPos val="nextTo"/>
        <c:crossAx val="301638480"/>
        <c:crosses val="autoZero"/>
        <c:auto val="1"/>
        <c:lblAlgn val="ctr"/>
        <c:lblOffset val="100"/>
        <c:noMultiLvlLbl val="0"/>
      </c:catAx>
      <c:valAx>
        <c:axId val="301638480"/>
        <c:scaling>
          <c:orientation val="minMax"/>
          <c:max val="1"/>
        </c:scaling>
        <c:delete val="1"/>
        <c:axPos val="t"/>
        <c:numFmt formatCode="###0.0%" sourceLinked="1"/>
        <c:majorTickMark val="out"/>
        <c:minorTickMark val="none"/>
        <c:tickLblPos val="nextTo"/>
        <c:crossAx val="301643968"/>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6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3"/>
              <c:layout>
                <c:manualLayout>
                  <c:x val="-2.4835312919374346E-2"/>
                  <c:y val="3.5021358589373552E-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4.6091964903879172E-2"/>
                  <c:y val="0"/>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000" b="1">
                    <a:solidFill>
                      <a:schemeClr val="tx2"/>
                    </a:solidFill>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CamarayC</c:v>
                </c:pt>
                <c:pt idx="2">
                  <c:v>RUT</c:v>
                </c:pt>
                <c:pt idx="3">
                  <c:v>Impuestos</c:v>
                </c:pt>
                <c:pt idx="4">
                  <c:v>SOAT</c:v>
                </c:pt>
              </c:strCache>
            </c:strRef>
          </c:cat>
          <c:val>
            <c:numRef>
              <c:f>Hoja1!$B$2:$B$6</c:f>
              <c:numCache>
                <c:formatCode>###0.0%</c:formatCode>
                <c:ptCount val="5"/>
                <c:pt idx="0">
                  <c:v>4.6455112468720701E-2</c:v>
                </c:pt>
                <c:pt idx="1">
                  <c:v>2.9947230982404073E-2</c:v>
                </c:pt>
                <c:pt idx="2">
                  <c:v>2.5877070232434841E-2</c:v>
                </c:pt>
                <c:pt idx="3">
                  <c:v>3.69758632598092E-2</c:v>
                </c:pt>
                <c:pt idx="4" formatCode="####.0%">
                  <c:v>8.2473166645963651E-3</c:v>
                </c:pt>
              </c:numCache>
            </c:numRef>
          </c:val>
        </c:ser>
        <c:dLbls>
          <c:showLegendKey val="0"/>
          <c:showVal val="0"/>
          <c:showCatName val="0"/>
          <c:showSerName val="0"/>
          <c:showPercent val="0"/>
          <c:showBubbleSize val="0"/>
        </c:dLbls>
        <c:gapWidth val="30"/>
        <c:axId val="301645536"/>
        <c:axId val="301649848"/>
      </c:barChart>
      <c:catAx>
        <c:axId val="301645536"/>
        <c:scaling>
          <c:orientation val="maxMin"/>
        </c:scaling>
        <c:delete val="1"/>
        <c:axPos val="l"/>
        <c:numFmt formatCode="General" sourceLinked="0"/>
        <c:majorTickMark val="out"/>
        <c:minorTickMark val="none"/>
        <c:tickLblPos val="nextTo"/>
        <c:crossAx val="301649848"/>
        <c:crosses val="autoZero"/>
        <c:auto val="1"/>
        <c:lblAlgn val="ctr"/>
        <c:lblOffset val="100"/>
        <c:noMultiLvlLbl val="0"/>
      </c:catAx>
      <c:valAx>
        <c:axId val="301649848"/>
        <c:scaling>
          <c:orientation val="minMax"/>
          <c:max val="1"/>
        </c:scaling>
        <c:delete val="1"/>
        <c:axPos val="t"/>
        <c:numFmt formatCode="###0.0%" sourceLinked="1"/>
        <c:majorTickMark val="out"/>
        <c:minorTickMark val="none"/>
        <c:tickLblPos val="nextTo"/>
        <c:crossAx val="301645536"/>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6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txPr>
              <a:bodyPr/>
              <a:lstStyle/>
              <a:p>
                <a:pPr>
                  <a:defRPr sz="1000" b="1">
                    <a:solidFill>
                      <a:schemeClr val="tx2"/>
                    </a:solidFill>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CamarayC</c:v>
                </c:pt>
                <c:pt idx="2">
                  <c:v>RUT</c:v>
                </c:pt>
                <c:pt idx="3">
                  <c:v>Impuestos</c:v>
                </c:pt>
                <c:pt idx="4">
                  <c:v>SOAT</c:v>
                </c:pt>
              </c:strCache>
            </c:strRef>
          </c:cat>
          <c:val>
            <c:numRef>
              <c:f>Hoja1!$B$2:$B$6</c:f>
              <c:numCache>
                <c:formatCode>###0.0%</c:formatCode>
                <c:ptCount val="5"/>
                <c:pt idx="0">
                  <c:v>0.18416263788941808</c:v>
                </c:pt>
                <c:pt idx="1">
                  <c:v>0.16250638539821108</c:v>
                </c:pt>
                <c:pt idx="2">
                  <c:v>0.18751801569601065</c:v>
                </c:pt>
                <c:pt idx="3">
                  <c:v>0.1874115156340897</c:v>
                </c:pt>
                <c:pt idx="4">
                  <c:v>0.12267162476153444</c:v>
                </c:pt>
              </c:numCache>
            </c:numRef>
          </c:val>
        </c:ser>
        <c:dLbls>
          <c:showLegendKey val="0"/>
          <c:showVal val="0"/>
          <c:showCatName val="0"/>
          <c:showSerName val="0"/>
          <c:showPercent val="0"/>
          <c:showBubbleSize val="0"/>
        </c:dLbls>
        <c:gapWidth val="30"/>
        <c:axId val="301647888"/>
        <c:axId val="301645928"/>
      </c:barChart>
      <c:catAx>
        <c:axId val="301647888"/>
        <c:scaling>
          <c:orientation val="maxMin"/>
        </c:scaling>
        <c:delete val="1"/>
        <c:axPos val="l"/>
        <c:numFmt formatCode="General" sourceLinked="0"/>
        <c:majorTickMark val="out"/>
        <c:minorTickMark val="none"/>
        <c:tickLblPos val="nextTo"/>
        <c:crossAx val="301645928"/>
        <c:crosses val="autoZero"/>
        <c:auto val="1"/>
        <c:lblAlgn val="ctr"/>
        <c:lblOffset val="100"/>
        <c:noMultiLvlLbl val="0"/>
      </c:catAx>
      <c:valAx>
        <c:axId val="301645928"/>
        <c:scaling>
          <c:orientation val="minMax"/>
          <c:max val="1"/>
        </c:scaling>
        <c:delete val="1"/>
        <c:axPos val="t"/>
        <c:numFmt formatCode="###0.0%" sourceLinked="1"/>
        <c:majorTickMark val="out"/>
        <c:minorTickMark val="none"/>
        <c:tickLblPos val="nextTo"/>
        <c:crossAx val="301647888"/>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6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txPr>
              <a:bodyPr/>
              <a:lstStyle/>
              <a:p>
                <a:pPr>
                  <a:defRPr sz="1000" b="1">
                    <a:solidFill>
                      <a:schemeClr val="bg1"/>
                    </a:solidFill>
                  </a:defRPr>
                </a:pPr>
                <a:endParaRPr lang="es-CO"/>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CamarayC</c:v>
                </c:pt>
                <c:pt idx="2">
                  <c:v>RUT</c:v>
                </c:pt>
                <c:pt idx="3">
                  <c:v>Impuestos</c:v>
                </c:pt>
                <c:pt idx="4">
                  <c:v>SOAT</c:v>
                </c:pt>
              </c:strCache>
            </c:strRef>
          </c:cat>
          <c:val>
            <c:numRef>
              <c:f>Hoja1!$B$2:$B$6</c:f>
              <c:numCache>
                <c:formatCode>###0.0%</c:formatCode>
                <c:ptCount val="5"/>
                <c:pt idx="0">
                  <c:v>0.57807313538667315</c:v>
                </c:pt>
                <c:pt idx="1">
                  <c:v>0.64908334426983916</c:v>
                </c:pt>
                <c:pt idx="2">
                  <c:v>0.62849923508528438</c:v>
                </c:pt>
                <c:pt idx="3">
                  <c:v>0.58024803377622303</c:v>
                </c:pt>
                <c:pt idx="4">
                  <c:v>0.5804118596489567</c:v>
                </c:pt>
              </c:numCache>
            </c:numRef>
          </c:val>
        </c:ser>
        <c:dLbls>
          <c:showLegendKey val="0"/>
          <c:showVal val="0"/>
          <c:showCatName val="0"/>
          <c:showSerName val="0"/>
          <c:showPercent val="0"/>
          <c:showBubbleSize val="0"/>
        </c:dLbls>
        <c:gapWidth val="30"/>
        <c:axId val="301649456"/>
        <c:axId val="301646712"/>
      </c:barChart>
      <c:catAx>
        <c:axId val="301649456"/>
        <c:scaling>
          <c:orientation val="maxMin"/>
        </c:scaling>
        <c:delete val="1"/>
        <c:axPos val="l"/>
        <c:numFmt formatCode="General" sourceLinked="0"/>
        <c:majorTickMark val="out"/>
        <c:minorTickMark val="none"/>
        <c:tickLblPos val="nextTo"/>
        <c:crossAx val="301646712"/>
        <c:crosses val="autoZero"/>
        <c:auto val="1"/>
        <c:lblAlgn val="ctr"/>
        <c:lblOffset val="100"/>
        <c:noMultiLvlLbl val="0"/>
      </c:catAx>
      <c:valAx>
        <c:axId val="301646712"/>
        <c:scaling>
          <c:orientation val="minMax"/>
          <c:max val="1"/>
          <c:min val="0"/>
        </c:scaling>
        <c:delete val="1"/>
        <c:axPos val="t"/>
        <c:numFmt formatCode="###0.0%" sourceLinked="1"/>
        <c:majorTickMark val="out"/>
        <c:minorTickMark val="none"/>
        <c:tickLblPos val="nextTo"/>
        <c:crossAx val="301649456"/>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txPr>
              <a:bodyPr/>
              <a:lstStyle/>
              <a:p>
                <a:pPr>
                  <a:defRPr sz="7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Hoja1!$A$2:$A$23</c:f>
              <c:strCache>
                <c:ptCount val="22"/>
                <c:pt idx="0">
                  <c:v>Obtención, copia del documento de identidad</c:v>
                </c:pt>
                <c:pt idx="1">
                  <c:v>Pago impuesto predial</c:v>
                </c:pt>
                <c:pt idx="2">
                  <c:v>Obtención, copia del registro civil de nacimiento</c:v>
                </c:pt>
                <c:pt idx="3">
                  <c:v>Obtención de licencia de conducción</c:v>
                </c:pt>
                <c:pt idx="4">
                  <c:v>Solicitud de citas médicas</c:v>
                </c:pt>
                <c:pt idx="5">
                  <c:v>Inscripción, aplicación, resultados y certificados del Examen de Estado (ICFES)</c:v>
                </c:pt>
                <c:pt idx="6">
                  <c:v>Pago de servicios públicos /reclamaciones/solicitudes de servicios público</c:v>
                </c:pt>
                <c:pt idx="7">
                  <c:v>Obtención libreta militar</c:v>
                </c:pt>
                <c:pt idx="8">
                  <c:v> Matrícula escolar</c:v>
                </c:pt>
                <c:pt idx="9">
                  <c:v>Inscripción a programas de formación profesional - SENA</c:v>
                </c:pt>
                <c:pt idx="10">
                  <c:v>Obtención certificado de antecedentes judiciales</c:v>
                </c:pt>
                <c:pt idx="11">
                  <c:v>Registro en el SISBEN</c:v>
                </c:pt>
                <c:pt idx="12">
                  <c:v>Autenticaciones</c:v>
                </c:pt>
                <c:pt idx="13">
                  <c:v>Declaración/pago de impuestos</c:v>
                </c:pt>
                <c:pt idx="14">
                  <c:v>Certificado de matrícula escolar</c:v>
                </c:pt>
                <c:pt idx="15">
                  <c:v>registro/actualización/expedición de copias del RUT</c:v>
                </c:pt>
                <c:pt idx="16">
                  <c:v>Solicitud, Otorgamiento y Legalización del Crédito Educativo - ICETEX</c:v>
                </c:pt>
                <c:pt idx="17">
                  <c:v>Obtención/renovación de pasaporte</c:v>
                </c:pt>
                <c:pt idx="18">
                  <c:v>Copia del diploma de bachiller/acta de grado</c:v>
                </c:pt>
                <c:pt idx="19">
                  <c:v>Obtención certificado de procuraduría</c:v>
                </c:pt>
                <c:pt idx="20">
                  <c:v>Obtención certificado de la contraloría</c:v>
                </c:pt>
                <c:pt idx="21">
                  <c:v>Revisión puntaje sisben</c:v>
                </c:pt>
              </c:strCache>
            </c:strRef>
          </c:cat>
          <c:val>
            <c:numRef>
              <c:f>Hoja1!$B$2:$B$23</c:f>
              <c:numCache>
                <c:formatCode>###0.0%</c:formatCode>
                <c:ptCount val="22"/>
                <c:pt idx="0">
                  <c:v>0.44585641474877308</c:v>
                </c:pt>
                <c:pt idx="1">
                  <c:v>0.32013871484933176</c:v>
                </c:pt>
                <c:pt idx="2">
                  <c:v>0.28227048496710305</c:v>
                </c:pt>
                <c:pt idx="3">
                  <c:v>0.28209098427271778</c:v>
                </c:pt>
                <c:pt idx="4">
                  <c:v>0.28154717912400301</c:v>
                </c:pt>
                <c:pt idx="5">
                  <c:v>0.27920314595140022</c:v>
                </c:pt>
                <c:pt idx="6">
                  <c:v>0.27564168452905002</c:v>
                </c:pt>
                <c:pt idx="7">
                  <c:v>0.27179031227828099</c:v>
                </c:pt>
                <c:pt idx="8">
                  <c:v>0.26788488418421047</c:v>
                </c:pt>
                <c:pt idx="9">
                  <c:v>0.24597437269838779</c:v>
                </c:pt>
                <c:pt idx="10">
                  <c:v>0.24220866566367147</c:v>
                </c:pt>
                <c:pt idx="11">
                  <c:v>0.23297208886070531</c:v>
                </c:pt>
                <c:pt idx="12">
                  <c:v>0.21537217208016521</c:v>
                </c:pt>
                <c:pt idx="13">
                  <c:v>0.19918084313406179</c:v>
                </c:pt>
                <c:pt idx="14">
                  <c:v>0.19171053409434741</c:v>
                </c:pt>
                <c:pt idx="15">
                  <c:v>0.17674977136235043</c:v>
                </c:pt>
                <c:pt idx="16">
                  <c:v>0.1709470788943824</c:v>
                </c:pt>
                <c:pt idx="17">
                  <c:v>0.16750554061506318</c:v>
                </c:pt>
                <c:pt idx="18">
                  <c:v>0.16622520222812917</c:v>
                </c:pt>
                <c:pt idx="19">
                  <c:v>0.16419650030197069</c:v>
                </c:pt>
                <c:pt idx="20">
                  <c:v>0.15652877168482815</c:v>
                </c:pt>
                <c:pt idx="21">
                  <c:v>0.13669268964141759</c:v>
                </c:pt>
              </c:numCache>
            </c:numRef>
          </c:val>
        </c:ser>
        <c:dLbls>
          <c:showLegendKey val="0"/>
          <c:showVal val="0"/>
          <c:showCatName val="0"/>
          <c:showSerName val="0"/>
          <c:showPercent val="0"/>
          <c:showBubbleSize val="0"/>
        </c:dLbls>
        <c:gapWidth val="10"/>
        <c:axId val="222115952"/>
        <c:axId val="222116344"/>
      </c:barChart>
      <c:catAx>
        <c:axId val="222115952"/>
        <c:scaling>
          <c:orientation val="maxMin"/>
        </c:scaling>
        <c:delete val="1"/>
        <c:axPos val="l"/>
        <c:numFmt formatCode="General" sourceLinked="0"/>
        <c:majorTickMark val="out"/>
        <c:minorTickMark val="none"/>
        <c:tickLblPos val="nextTo"/>
        <c:crossAx val="222116344"/>
        <c:crosses val="autoZero"/>
        <c:auto val="1"/>
        <c:lblAlgn val="ctr"/>
        <c:lblOffset val="100"/>
        <c:noMultiLvlLbl val="0"/>
      </c:catAx>
      <c:valAx>
        <c:axId val="222116344"/>
        <c:scaling>
          <c:orientation val="minMax"/>
        </c:scaling>
        <c:delete val="1"/>
        <c:axPos val="t"/>
        <c:numFmt formatCode="###0.0%" sourceLinked="1"/>
        <c:majorTickMark val="out"/>
        <c:minorTickMark val="none"/>
        <c:tickLblPos val="nextTo"/>
        <c:crossAx val="222115952"/>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7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txPr>
              <a:bodyPr/>
              <a:lstStyle/>
              <a:p>
                <a:pPr>
                  <a:defRPr sz="1000" b="1">
                    <a:solidFill>
                      <a:schemeClr val="tx2"/>
                    </a:solidFill>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CamarayC</c:v>
                </c:pt>
                <c:pt idx="2">
                  <c:v>RUT</c:v>
                </c:pt>
                <c:pt idx="3">
                  <c:v>Impuestos</c:v>
                </c:pt>
                <c:pt idx="4">
                  <c:v>SOAT</c:v>
                </c:pt>
              </c:strCache>
            </c:strRef>
          </c:cat>
          <c:val>
            <c:numRef>
              <c:f>Hoja1!$B$2:$B$6</c:f>
              <c:numCache>
                <c:formatCode>###0.0%</c:formatCode>
                <c:ptCount val="5"/>
                <c:pt idx="0">
                  <c:v>0.18864892517840581</c:v>
                </c:pt>
                <c:pt idx="1">
                  <c:v>0.15067321497378369</c:v>
                </c:pt>
                <c:pt idx="2">
                  <c:v>0.14997859623750909</c:v>
                </c:pt>
                <c:pt idx="3">
                  <c:v>0.17013805723399358</c:v>
                </c:pt>
                <c:pt idx="4">
                  <c:v>0.25337140926905433</c:v>
                </c:pt>
              </c:numCache>
            </c:numRef>
          </c:val>
        </c:ser>
        <c:dLbls>
          <c:showLegendKey val="0"/>
          <c:showVal val="0"/>
          <c:showCatName val="0"/>
          <c:showSerName val="0"/>
          <c:showPercent val="0"/>
          <c:showBubbleSize val="0"/>
        </c:dLbls>
        <c:gapWidth val="30"/>
        <c:axId val="301647496"/>
        <c:axId val="301642792"/>
      </c:barChart>
      <c:catAx>
        <c:axId val="301647496"/>
        <c:scaling>
          <c:orientation val="maxMin"/>
        </c:scaling>
        <c:delete val="1"/>
        <c:axPos val="l"/>
        <c:numFmt formatCode="General" sourceLinked="0"/>
        <c:majorTickMark val="out"/>
        <c:minorTickMark val="none"/>
        <c:tickLblPos val="nextTo"/>
        <c:crossAx val="301642792"/>
        <c:crosses val="autoZero"/>
        <c:auto val="1"/>
        <c:lblAlgn val="ctr"/>
        <c:lblOffset val="100"/>
        <c:noMultiLvlLbl val="0"/>
      </c:catAx>
      <c:valAx>
        <c:axId val="301642792"/>
        <c:scaling>
          <c:orientation val="minMax"/>
          <c:max val="1"/>
        </c:scaling>
        <c:delete val="1"/>
        <c:axPos val="t"/>
        <c:numFmt formatCode="###0.0%" sourceLinked="1"/>
        <c:majorTickMark val="out"/>
        <c:minorTickMark val="none"/>
        <c:tickLblPos val="nextTo"/>
        <c:crossAx val="301647496"/>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7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213367205858902E-2"/>
          <c:y val="3.8520461341118667E-2"/>
          <c:w val="0.64864095648746789"/>
          <c:h val="0.96147953865888169"/>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txPr>
              <a:bodyPr/>
              <a:lstStyle/>
              <a:p>
                <a:pPr>
                  <a:defRPr sz="1000" b="1">
                    <a:solidFill>
                      <a:schemeClr val="tx2"/>
                    </a:solidFill>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Servicios P</c:v>
                </c:pt>
                <c:pt idx="1">
                  <c:v>CamarayC</c:v>
                </c:pt>
                <c:pt idx="2">
                  <c:v>RUT</c:v>
                </c:pt>
                <c:pt idx="3">
                  <c:v>Impuestos</c:v>
                </c:pt>
                <c:pt idx="4">
                  <c:v>SOAT</c:v>
                </c:pt>
              </c:strCache>
            </c:strRef>
          </c:cat>
          <c:val>
            <c:numRef>
              <c:f>Hoja1!$B$2:$B$6</c:f>
              <c:numCache>
                <c:formatCode>###0.0%</c:formatCode>
                <c:ptCount val="5"/>
                <c:pt idx="0">
                  <c:v>4.9115301545501255E-2</c:v>
                </c:pt>
                <c:pt idx="1">
                  <c:v>3.7737055358164781E-2</c:v>
                </c:pt>
                <c:pt idx="2">
                  <c:v>3.4004152981194039E-2</c:v>
                </c:pt>
                <c:pt idx="3">
                  <c:v>6.2202393355692082E-2</c:v>
                </c:pt>
                <c:pt idx="4">
                  <c:v>4.3545106320454795E-2</c:v>
                </c:pt>
              </c:numCache>
            </c:numRef>
          </c:val>
        </c:ser>
        <c:dLbls>
          <c:showLegendKey val="0"/>
          <c:showVal val="0"/>
          <c:showCatName val="0"/>
          <c:showSerName val="0"/>
          <c:showPercent val="0"/>
          <c:showBubbleSize val="0"/>
        </c:dLbls>
        <c:gapWidth val="30"/>
        <c:axId val="301639264"/>
        <c:axId val="301639656"/>
      </c:barChart>
      <c:catAx>
        <c:axId val="301639264"/>
        <c:scaling>
          <c:orientation val="maxMin"/>
        </c:scaling>
        <c:delete val="1"/>
        <c:axPos val="l"/>
        <c:numFmt formatCode="General" sourceLinked="0"/>
        <c:majorTickMark val="out"/>
        <c:minorTickMark val="none"/>
        <c:tickLblPos val="nextTo"/>
        <c:crossAx val="301639656"/>
        <c:crosses val="autoZero"/>
        <c:auto val="1"/>
        <c:lblAlgn val="ctr"/>
        <c:lblOffset val="100"/>
        <c:noMultiLvlLbl val="0"/>
      </c:catAx>
      <c:valAx>
        <c:axId val="301639656"/>
        <c:scaling>
          <c:orientation val="minMax"/>
          <c:max val="1"/>
        </c:scaling>
        <c:delete val="1"/>
        <c:axPos val="t"/>
        <c:numFmt formatCode="###0.0%" sourceLinked="1"/>
        <c:majorTickMark val="out"/>
        <c:minorTickMark val="none"/>
        <c:tickLblPos val="nextTo"/>
        <c:crossAx val="301639264"/>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7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211261410545244"/>
          <c:y val="0"/>
          <c:w val="0.83473234706701749"/>
          <c:h val="1"/>
        </c:manualLayout>
      </c:layout>
      <c:barChart>
        <c:barDir val="bar"/>
        <c:grouping val="percentStacked"/>
        <c:varyColors val="0"/>
        <c:ser>
          <c:idx val="0"/>
          <c:order val="0"/>
          <c:tx>
            <c:strRef>
              <c:f>Hoja1!$B$1</c:f>
              <c:strCache>
                <c:ptCount val="1"/>
                <c:pt idx="0">
                  <c:v>Difícil</c:v>
                </c:pt>
              </c:strCache>
            </c:strRef>
          </c:tx>
          <c:spPr>
            <a:solidFill>
              <a:schemeClr val="accent3">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Hoja1!$A$2:$A$6</c:f>
              <c:numCache>
                <c:formatCode>General</c:formatCode>
                <c:ptCount val="5"/>
              </c:numCache>
            </c:numRef>
          </c:cat>
          <c:val>
            <c:numRef>
              <c:f>Hoja1!$B$2:$B$6</c:f>
              <c:numCache>
                <c:formatCode>###0.0%</c:formatCode>
                <c:ptCount val="5"/>
                <c:pt idx="0">
                  <c:v>3.7400558600871742E-2</c:v>
                </c:pt>
                <c:pt idx="1">
                  <c:v>8.0068581659715185E-2</c:v>
                </c:pt>
                <c:pt idx="2">
                  <c:v>0.10702568547644815</c:v>
                </c:pt>
                <c:pt idx="3">
                  <c:v>6.3675169697424691E-2</c:v>
                </c:pt>
                <c:pt idx="4">
                  <c:v>9.6510876842659202E-2</c:v>
                </c:pt>
              </c:numCache>
            </c:numRef>
          </c:val>
        </c:ser>
        <c:ser>
          <c:idx val="1"/>
          <c:order val="1"/>
          <c:tx>
            <c:strRef>
              <c:f>Hoja1!$C$1</c:f>
              <c:strCache>
                <c:ptCount val="1"/>
                <c:pt idx="0">
                  <c:v>Normal</c:v>
                </c:pt>
              </c:strCache>
            </c:strRef>
          </c:tx>
          <c:spPr>
            <a:solidFill>
              <a:schemeClr val="accent5">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Hoja1!$A$2:$A$6</c:f>
              <c:numCache>
                <c:formatCode>General</c:formatCode>
                <c:ptCount val="5"/>
              </c:numCache>
            </c:numRef>
          </c:cat>
          <c:val>
            <c:numRef>
              <c:f>Hoja1!$C$2:$C$6</c:f>
              <c:numCache>
                <c:formatCode>###0.0%</c:formatCode>
                <c:ptCount val="5"/>
                <c:pt idx="0">
                  <c:v>0.50638137335393341</c:v>
                </c:pt>
                <c:pt idx="1">
                  <c:v>0.4623159954918078</c:v>
                </c:pt>
                <c:pt idx="2">
                  <c:v>0.45263944355389851</c:v>
                </c:pt>
                <c:pt idx="3">
                  <c:v>0.50989352755433925</c:v>
                </c:pt>
                <c:pt idx="4">
                  <c:v>0.41705840224778556</c:v>
                </c:pt>
              </c:numCache>
            </c:numRef>
          </c:val>
        </c:ser>
        <c:ser>
          <c:idx val="2"/>
          <c:order val="2"/>
          <c:tx>
            <c:strRef>
              <c:f>Hoja1!$D$1</c:f>
              <c:strCache>
                <c:ptCount val="1"/>
                <c:pt idx="0">
                  <c:v>Fácil</c:v>
                </c:pt>
              </c:strCache>
            </c:strRef>
          </c:tx>
          <c:spPr>
            <a:solidFill>
              <a:schemeClr val="accent4">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Hoja1!$A$2:$A$6</c:f>
              <c:numCache>
                <c:formatCode>General</c:formatCode>
                <c:ptCount val="5"/>
              </c:numCache>
            </c:numRef>
          </c:cat>
          <c:val>
            <c:numRef>
              <c:f>Hoja1!$D$2:$D$6</c:f>
              <c:numCache>
                <c:formatCode>###0.0%</c:formatCode>
                <c:ptCount val="5"/>
                <c:pt idx="0">
                  <c:v>0.45621806804519333</c:v>
                </c:pt>
                <c:pt idx="1">
                  <c:v>0.45761542284847534</c:v>
                </c:pt>
                <c:pt idx="2">
                  <c:v>0.44033487096965163</c:v>
                </c:pt>
                <c:pt idx="3">
                  <c:v>0.42643130274823465</c:v>
                </c:pt>
                <c:pt idx="4">
                  <c:v>0.48643072090955575</c:v>
                </c:pt>
              </c:numCache>
            </c:numRef>
          </c:val>
        </c:ser>
        <c:dLbls>
          <c:showLegendKey val="0"/>
          <c:showVal val="0"/>
          <c:showCatName val="0"/>
          <c:showSerName val="0"/>
          <c:showPercent val="0"/>
          <c:showBubbleSize val="0"/>
        </c:dLbls>
        <c:gapWidth val="30"/>
        <c:overlap val="100"/>
        <c:axId val="301641616"/>
        <c:axId val="301642400"/>
      </c:barChart>
      <c:catAx>
        <c:axId val="301641616"/>
        <c:scaling>
          <c:orientation val="maxMin"/>
        </c:scaling>
        <c:delete val="0"/>
        <c:axPos val="l"/>
        <c:numFmt formatCode="General" sourceLinked="1"/>
        <c:majorTickMark val="out"/>
        <c:minorTickMark val="none"/>
        <c:tickLblPos val="nextTo"/>
        <c:crossAx val="301642400"/>
        <c:crosses val="autoZero"/>
        <c:auto val="1"/>
        <c:lblAlgn val="ctr"/>
        <c:lblOffset val="100"/>
        <c:noMultiLvlLbl val="0"/>
      </c:catAx>
      <c:valAx>
        <c:axId val="301642400"/>
        <c:scaling>
          <c:orientation val="minMax"/>
        </c:scaling>
        <c:delete val="1"/>
        <c:axPos val="t"/>
        <c:numFmt formatCode="0%" sourceLinked="1"/>
        <c:majorTickMark val="out"/>
        <c:minorTickMark val="none"/>
        <c:tickLblPos val="nextTo"/>
        <c:crossAx val="301641616"/>
        <c:crosses val="autoZero"/>
        <c:crossBetween val="between"/>
      </c:valAx>
    </c:plotArea>
    <c:plotVisOnly val="1"/>
    <c:dispBlanksAs val="gap"/>
    <c:showDLblsOverMax val="0"/>
  </c:chart>
  <c:txPr>
    <a:bodyPr/>
    <a:lstStyle/>
    <a:p>
      <a:pPr>
        <a:defRPr sz="1100" b="1">
          <a:solidFill>
            <a:schemeClr val="tx2"/>
          </a:solidFill>
        </a:defRPr>
      </a:pPr>
      <a:endParaRPr lang="es-CO"/>
    </a:p>
  </c:txPr>
  <c:externalData r:id="rId1">
    <c:autoUpdate val="0"/>
  </c:externalData>
</c:chartSpace>
</file>

<file path=ppt/charts/chart7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txPr>
              <a:bodyPr/>
              <a:lstStyle/>
              <a:p>
                <a:pPr>
                  <a:defRPr sz="700"/>
                </a:pPr>
                <a:endParaRPr lang="es-CO"/>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Hoja1!$A$2:$A$21</c:f>
              <c:strCache>
                <c:ptCount val="20"/>
                <c:pt idx="0">
                  <c:v>De tiempo para completar el trámite</c:v>
                </c:pt>
                <c:pt idx="1">
                  <c:v>Otro, ¿cuál?</c:v>
                </c:pt>
                <c:pt idx="2">
                  <c:v>Dificultad para identificar los pasos a seguir</c:v>
                </c:pt>
                <c:pt idx="3">
                  <c:v>Dificultades económicas</c:v>
                </c:pt>
                <c:pt idx="4">
                  <c:v>Técnicas, se cayó el sistema</c:v>
                </c:pt>
                <c:pt idx="5">
                  <c:v>Lenguaje complicado</c:v>
                </c:pt>
                <c:pt idx="7">
                  <c:v>De tiempo para completar el trámite</c:v>
                </c:pt>
                <c:pt idx="8">
                  <c:v>Otro, ¿cuál?</c:v>
                </c:pt>
                <c:pt idx="9">
                  <c:v>Dificultades económicas</c:v>
                </c:pt>
                <c:pt idx="10">
                  <c:v>Técnicas, se cayó el sistema</c:v>
                </c:pt>
                <c:pt idx="11">
                  <c:v>Dificultad para identificar los pasos a seguir</c:v>
                </c:pt>
                <c:pt idx="12">
                  <c:v>Lenguaje complicado</c:v>
                </c:pt>
                <c:pt idx="14">
                  <c:v>Dificultades económicas</c:v>
                </c:pt>
                <c:pt idx="15">
                  <c:v>De tiempo para completar el trámite</c:v>
                </c:pt>
                <c:pt idx="16">
                  <c:v>Otro, ¿cuál?</c:v>
                </c:pt>
                <c:pt idx="17">
                  <c:v>Lenguaje complicado</c:v>
                </c:pt>
                <c:pt idx="18">
                  <c:v>Dificultad para identificar los pasos a seguir</c:v>
                </c:pt>
                <c:pt idx="19">
                  <c:v>Técnicas, se cayó el sistema</c:v>
                </c:pt>
              </c:strCache>
            </c:strRef>
          </c:cat>
          <c:val>
            <c:numRef>
              <c:f>Hoja1!$B$2:$B$21</c:f>
              <c:numCache>
                <c:formatCode>###0.0%</c:formatCode>
                <c:ptCount val="20"/>
                <c:pt idx="0">
                  <c:v>0.46037189125972661</c:v>
                </c:pt>
                <c:pt idx="1">
                  <c:v>0.32757615917859872</c:v>
                </c:pt>
                <c:pt idx="2">
                  <c:v>0.14287212723270432</c:v>
                </c:pt>
                <c:pt idx="3">
                  <c:v>0.1339262970749627</c:v>
                </c:pt>
                <c:pt idx="4">
                  <c:v>0</c:v>
                </c:pt>
                <c:pt idx="5">
                  <c:v>0</c:v>
                </c:pt>
                <c:pt idx="7">
                  <c:v>0.60858717336936563</c:v>
                </c:pt>
                <c:pt idx="8">
                  <c:v>0.22744964686736174</c:v>
                </c:pt>
                <c:pt idx="9">
                  <c:v>0.15012894224951237</c:v>
                </c:pt>
                <c:pt idx="10">
                  <c:v>8.4175566435844187E-2</c:v>
                </c:pt>
                <c:pt idx="11">
                  <c:v>1.38342375137604E-2</c:v>
                </c:pt>
                <c:pt idx="12">
                  <c:v>0</c:v>
                </c:pt>
                <c:pt idx="14">
                  <c:v>0.38652428921770798</c:v>
                </c:pt>
                <c:pt idx="15">
                  <c:v>0.37990756554138327</c:v>
                </c:pt>
                <c:pt idx="16">
                  <c:v>0.23356814524090846</c:v>
                </c:pt>
                <c:pt idx="17">
                  <c:v>0</c:v>
                </c:pt>
                <c:pt idx="18">
                  <c:v>0</c:v>
                </c:pt>
                <c:pt idx="19">
                  <c:v>0</c:v>
                </c:pt>
              </c:numCache>
            </c:numRef>
          </c:val>
        </c:ser>
        <c:dLbls>
          <c:showLegendKey val="0"/>
          <c:showVal val="0"/>
          <c:showCatName val="0"/>
          <c:showSerName val="0"/>
          <c:showPercent val="0"/>
          <c:showBubbleSize val="0"/>
        </c:dLbls>
        <c:gapWidth val="10"/>
        <c:axId val="301651808"/>
        <c:axId val="301652200"/>
      </c:barChart>
      <c:catAx>
        <c:axId val="301651808"/>
        <c:scaling>
          <c:orientation val="maxMin"/>
        </c:scaling>
        <c:delete val="1"/>
        <c:axPos val="l"/>
        <c:numFmt formatCode="General" sourceLinked="0"/>
        <c:majorTickMark val="out"/>
        <c:minorTickMark val="none"/>
        <c:tickLblPos val="nextTo"/>
        <c:crossAx val="301652200"/>
        <c:crosses val="autoZero"/>
        <c:auto val="1"/>
        <c:lblAlgn val="ctr"/>
        <c:lblOffset val="100"/>
        <c:noMultiLvlLbl val="0"/>
      </c:catAx>
      <c:valAx>
        <c:axId val="301652200"/>
        <c:scaling>
          <c:orientation val="minMax"/>
        </c:scaling>
        <c:delete val="1"/>
        <c:axPos val="t"/>
        <c:numFmt formatCode="###0.0%" sourceLinked="1"/>
        <c:majorTickMark val="out"/>
        <c:minorTickMark val="none"/>
        <c:tickLblPos val="nextTo"/>
        <c:crossAx val="301651808"/>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7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8523408135578147"/>
          <c:y val="0.17408762945379533"/>
          <c:w val="0.6147659186442187"/>
          <c:h val="0.82591237054620459"/>
        </c:manualLayout>
      </c:layout>
      <c:barChart>
        <c:barDir val="bar"/>
        <c:grouping val="percentStacked"/>
        <c:varyColors val="0"/>
        <c:ser>
          <c:idx val="0"/>
          <c:order val="0"/>
          <c:tx>
            <c:strRef>
              <c:f>Hoja1!$B$1</c:f>
              <c:strCache>
                <c:ptCount val="1"/>
                <c:pt idx="0">
                  <c:v>Pidió ayuda a familiares o amigos</c:v>
                </c:pt>
              </c:strCache>
            </c:strRef>
          </c:tx>
          <c:spPr>
            <a:solidFill>
              <a:schemeClr val="accent3">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La satisfacción general con el trámite realizado</c:v>
                </c:pt>
                <c:pt idx="1">
                  <c:v>Tiempo de espera para ser atendido</c:v>
                </c:pt>
                <c:pt idx="2">
                  <c:v>El lenguaje utilizado para ofrecerle información</c:v>
                </c:pt>
              </c:strCache>
            </c:strRef>
          </c:cat>
          <c:val>
            <c:numRef>
              <c:f>Hoja1!$B$2:$B$4</c:f>
              <c:numCache>
                <c:formatCode>###0.0%</c:formatCode>
                <c:ptCount val="3"/>
                <c:pt idx="0">
                  <c:v>0.12305321110529821</c:v>
                </c:pt>
                <c:pt idx="1">
                  <c:v>0.22931781343167079</c:v>
                </c:pt>
                <c:pt idx="2">
                  <c:v>0.14620610278296606</c:v>
                </c:pt>
              </c:numCache>
            </c:numRef>
          </c:val>
        </c:ser>
        <c:ser>
          <c:idx val="1"/>
          <c:order val="1"/>
          <c:tx>
            <c:strRef>
              <c:f>Hoja1!$C$1</c:f>
              <c:strCache>
                <c:ptCount val="1"/>
                <c:pt idx="0">
                  <c:v>Fue a la entidad </c:v>
                </c:pt>
              </c:strCache>
            </c:strRef>
          </c:tx>
          <c:spPr>
            <a:solidFill>
              <a:schemeClr val="accent5">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La satisfacción general con el trámite realizado</c:v>
                </c:pt>
                <c:pt idx="1">
                  <c:v>Tiempo de espera para ser atendido</c:v>
                </c:pt>
                <c:pt idx="2">
                  <c:v>El lenguaje utilizado para ofrecerle información</c:v>
                </c:pt>
              </c:strCache>
            </c:strRef>
          </c:cat>
          <c:val>
            <c:numRef>
              <c:f>Hoja1!$C$2:$C$4</c:f>
              <c:numCache>
                <c:formatCode>###0.0%</c:formatCode>
                <c:ptCount val="3"/>
                <c:pt idx="0">
                  <c:v>0.36663577016749349</c:v>
                </c:pt>
                <c:pt idx="1">
                  <c:v>0.16511799032245075</c:v>
                </c:pt>
                <c:pt idx="2">
                  <c:v>0.13109128547852428</c:v>
                </c:pt>
              </c:numCache>
            </c:numRef>
          </c:val>
        </c:ser>
        <c:ser>
          <c:idx val="2"/>
          <c:order val="2"/>
          <c:tx>
            <c:strRef>
              <c:f>Hoja1!$D$1</c:f>
              <c:strCache>
                <c:ptCount val="1"/>
                <c:pt idx="0">
                  <c:v>Realizo una llamada telefónica </c:v>
                </c:pt>
              </c:strCache>
            </c:strRef>
          </c:tx>
          <c:spPr>
            <a:solidFill>
              <a:schemeClr val="accent4">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La satisfacción general con el trámite realizado</c:v>
                </c:pt>
                <c:pt idx="1">
                  <c:v>Tiempo de espera para ser atendido</c:v>
                </c:pt>
                <c:pt idx="2">
                  <c:v>El lenguaje utilizado para ofrecerle información</c:v>
                </c:pt>
              </c:strCache>
            </c:strRef>
          </c:cat>
          <c:val>
            <c:numRef>
              <c:f>Hoja1!$D$2:$D$4</c:f>
              <c:numCache>
                <c:formatCode>###0.0%</c:formatCode>
                <c:ptCount val="3"/>
                <c:pt idx="0">
                  <c:v>6.2621485249944667E-2</c:v>
                </c:pt>
                <c:pt idx="1">
                  <c:v>4.6125807674904776E-2</c:v>
                </c:pt>
                <c:pt idx="2">
                  <c:v>0.23000172677333267</c:v>
                </c:pt>
              </c:numCache>
            </c:numRef>
          </c:val>
        </c:ser>
        <c:ser>
          <c:idx val="3"/>
          <c:order val="3"/>
          <c:tx>
            <c:strRef>
              <c:f>Hoja1!$E$1</c:f>
              <c:strCache>
                <c:ptCount val="1"/>
                <c:pt idx="0">
                  <c:v>Buscó información por internet </c:v>
                </c:pt>
              </c:strCache>
            </c:strRef>
          </c:tx>
          <c:spPr>
            <a:solidFill>
              <a:schemeClr val="tx2">
                <a:lumMod val="40000"/>
                <a:lumOff val="6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La satisfacción general con el trámite realizado</c:v>
                </c:pt>
                <c:pt idx="1">
                  <c:v>Tiempo de espera para ser atendido</c:v>
                </c:pt>
                <c:pt idx="2">
                  <c:v>El lenguaje utilizado para ofrecerle información</c:v>
                </c:pt>
              </c:strCache>
            </c:strRef>
          </c:cat>
          <c:val>
            <c:numRef>
              <c:f>Hoja1!$E$2:$E$4</c:f>
              <c:numCache>
                <c:formatCode>###0.0%</c:formatCode>
                <c:ptCount val="3"/>
                <c:pt idx="0">
                  <c:v>0.13154350912153934</c:v>
                </c:pt>
                <c:pt idx="1">
                  <c:v>0.15505367612719839</c:v>
                </c:pt>
                <c:pt idx="2">
                  <c:v>0.49270088496517678</c:v>
                </c:pt>
              </c:numCache>
            </c:numRef>
          </c:val>
        </c:ser>
        <c:ser>
          <c:idx val="4"/>
          <c:order val="4"/>
          <c:tx>
            <c:strRef>
              <c:f>Hoja1!$F$1</c:f>
              <c:strCache>
                <c:ptCount val="1"/>
                <c:pt idx="0">
                  <c:v>Otro</c:v>
                </c:pt>
              </c:strCache>
            </c:strRef>
          </c:tx>
          <c:invertIfNegative val="0"/>
          <c:dLbls>
            <c:spPr>
              <a:noFill/>
              <a:ln>
                <a:noFill/>
              </a:ln>
              <a:effectLst/>
            </c:spPr>
            <c:txPr>
              <a:bodyPr/>
              <a:lstStyle/>
              <a:p>
                <a:pPr>
                  <a:defRPr>
                    <a:solidFill>
                      <a:schemeClr val="bg1"/>
                    </a:solidFill>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La satisfacción general con el trámite realizado</c:v>
                </c:pt>
                <c:pt idx="1">
                  <c:v>Tiempo de espera para ser atendido</c:v>
                </c:pt>
                <c:pt idx="2">
                  <c:v>El lenguaje utilizado para ofrecerle información</c:v>
                </c:pt>
              </c:strCache>
            </c:strRef>
          </c:cat>
          <c:val>
            <c:numRef>
              <c:f>Hoja1!$F$2:$F$4</c:f>
              <c:numCache>
                <c:formatCode>###0.0%</c:formatCode>
                <c:ptCount val="3"/>
                <c:pt idx="0">
                  <c:v>0.3161460243557242</c:v>
                </c:pt>
                <c:pt idx="1">
                  <c:v>0.40438471244377538</c:v>
                </c:pt>
                <c:pt idx="2">
                  <c:v>0</c:v>
                </c:pt>
              </c:numCache>
            </c:numRef>
          </c:val>
        </c:ser>
        <c:dLbls>
          <c:showLegendKey val="0"/>
          <c:showVal val="0"/>
          <c:showCatName val="0"/>
          <c:showSerName val="0"/>
          <c:showPercent val="0"/>
          <c:showBubbleSize val="0"/>
        </c:dLbls>
        <c:gapWidth val="30"/>
        <c:overlap val="100"/>
        <c:axId val="301652984"/>
        <c:axId val="301653376"/>
      </c:barChart>
      <c:catAx>
        <c:axId val="301652984"/>
        <c:scaling>
          <c:orientation val="maxMin"/>
        </c:scaling>
        <c:delete val="0"/>
        <c:axPos val="l"/>
        <c:numFmt formatCode="General" sourceLinked="1"/>
        <c:majorTickMark val="out"/>
        <c:minorTickMark val="none"/>
        <c:tickLblPos val="nextTo"/>
        <c:txPr>
          <a:bodyPr/>
          <a:lstStyle/>
          <a:p>
            <a:pPr>
              <a:defRPr sz="900">
                <a:solidFill>
                  <a:schemeClr val="bg1">
                    <a:lumMod val="95000"/>
                  </a:schemeClr>
                </a:solidFill>
              </a:defRPr>
            </a:pPr>
            <a:endParaRPr lang="es-CO"/>
          </a:p>
        </c:txPr>
        <c:crossAx val="301653376"/>
        <c:crosses val="autoZero"/>
        <c:auto val="1"/>
        <c:lblAlgn val="ctr"/>
        <c:lblOffset val="100"/>
        <c:noMultiLvlLbl val="0"/>
      </c:catAx>
      <c:valAx>
        <c:axId val="301653376"/>
        <c:scaling>
          <c:orientation val="minMax"/>
        </c:scaling>
        <c:delete val="1"/>
        <c:axPos val="t"/>
        <c:numFmt formatCode="0%" sourceLinked="1"/>
        <c:majorTickMark val="out"/>
        <c:minorTickMark val="none"/>
        <c:tickLblPos val="nextTo"/>
        <c:crossAx val="301652984"/>
        <c:crosses val="autoZero"/>
        <c:crossBetween val="between"/>
      </c:valAx>
    </c:plotArea>
    <c:legend>
      <c:legendPos val="t"/>
      <c:layout>
        <c:manualLayout>
          <c:xMode val="edge"/>
          <c:yMode val="edge"/>
          <c:x val="0.29439457707313571"/>
          <c:y val="2.2223952696229191E-2"/>
          <c:w val="0.69132678068449915"/>
          <c:h val="0.15093301228179623"/>
        </c:manualLayout>
      </c:layout>
      <c:overlay val="0"/>
    </c:legend>
    <c:plotVisOnly val="1"/>
    <c:dispBlanksAs val="gap"/>
    <c:showDLblsOverMax val="0"/>
  </c:chart>
  <c:txPr>
    <a:bodyPr/>
    <a:lstStyle/>
    <a:p>
      <a:pPr>
        <a:defRPr sz="1000" b="0">
          <a:solidFill>
            <a:schemeClr val="tx2"/>
          </a:solidFill>
        </a:defRPr>
      </a:pPr>
      <a:endParaRPr lang="es-CO"/>
    </a:p>
  </c:txPr>
  <c:externalData r:id="rId1">
    <c:autoUpdate val="0"/>
  </c:externalData>
</c:chartSpace>
</file>

<file path=ppt/charts/chart7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206034093137883E-2"/>
          <c:y val="0.21783462147437485"/>
          <c:w val="0.92395006807754987"/>
          <c:h val="0.70503868847778617"/>
        </c:manualLayout>
      </c:layout>
      <c:doughnutChart>
        <c:varyColors val="1"/>
        <c:ser>
          <c:idx val="0"/>
          <c:order val="0"/>
          <c:spPr>
            <a:solidFill>
              <a:schemeClr val="accent3">
                <a:lumMod val="60000"/>
                <a:lumOff val="40000"/>
              </a:schemeClr>
            </a:solidFill>
          </c:spPr>
          <c:dPt>
            <c:idx val="1"/>
            <c:bubble3D val="0"/>
            <c:spPr>
              <a:solidFill>
                <a:srgbClr val="B3A2C7"/>
              </a:solidFill>
            </c:spPr>
          </c:dPt>
          <c:dPt>
            <c:idx val="2"/>
            <c:bubble3D val="0"/>
            <c:spPr>
              <a:solidFill>
                <a:schemeClr val="accent5">
                  <a:lumMod val="40000"/>
                  <a:lumOff val="60000"/>
                </a:schemeClr>
              </a:solidFill>
            </c:spPr>
          </c:dPt>
          <c:dLbls>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Hoja1!$A$2:$A$4</c:f>
              <c:strCache>
                <c:ptCount val="3"/>
                <c:pt idx="0">
                  <c:v>Si</c:v>
                </c:pt>
                <c:pt idx="1">
                  <c:v>No</c:v>
                </c:pt>
                <c:pt idx="2">
                  <c:v>No informa</c:v>
                </c:pt>
              </c:strCache>
            </c:strRef>
          </c:cat>
          <c:val>
            <c:numRef>
              <c:f>Hoja1!$B$2:$B$4</c:f>
              <c:numCache>
                <c:formatCode>###0.0%</c:formatCode>
                <c:ptCount val="3"/>
                <c:pt idx="0">
                  <c:v>0.49829923738781551</c:v>
                </c:pt>
                <c:pt idx="1">
                  <c:v>0.37165301077684049</c:v>
                </c:pt>
                <c:pt idx="2">
                  <c:v>0.13004775183534295</c:v>
                </c:pt>
              </c:numCache>
            </c:numRef>
          </c:val>
        </c:ser>
        <c:dLbls>
          <c:showLegendKey val="0"/>
          <c:showVal val="0"/>
          <c:showCatName val="0"/>
          <c:showSerName val="0"/>
          <c:showPercent val="0"/>
          <c:showBubbleSize val="0"/>
          <c:showLeaderLines val="1"/>
        </c:dLbls>
        <c:firstSliceAng val="0"/>
        <c:holeSize val="50"/>
      </c:doughnutChart>
    </c:plotArea>
    <c:legend>
      <c:legendPos val="t"/>
      <c:layout>
        <c:manualLayout>
          <c:xMode val="edge"/>
          <c:yMode val="edge"/>
          <c:x val="3.7475397050342238E-2"/>
          <c:y val="6.0238468444054588E-2"/>
          <c:w val="0.95697697893862566"/>
          <c:h val="9.1475653353023809E-2"/>
        </c:manualLayout>
      </c:layout>
      <c:overlay val="0"/>
      <c:txPr>
        <a:bodyPr/>
        <a:lstStyle/>
        <a:p>
          <a:pPr>
            <a:defRPr sz="1100"/>
          </a:pPr>
          <a:endParaRPr lang="es-CO"/>
        </a:p>
      </c:txPr>
    </c:legend>
    <c:plotVisOnly val="1"/>
    <c:dispBlanksAs val="gap"/>
    <c:showDLblsOverMax val="0"/>
  </c:chart>
  <c:txPr>
    <a:bodyPr/>
    <a:lstStyle/>
    <a:p>
      <a:pPr>
        <a:defRPr sz="1000" b="0">
          <a:solidFill>
            <a:schemeClr val="tx2"/>
          </a:solidFill>
        </a:defRPr>
      </a:pPr>
      <a:endParaRPr lang="es-CO"/>
    </a:p>
  </c:txPr>
  <c:externalData r:id="rId1">
    <c:autoUpdate val="0"/>
  </c:externalData>
</c:chartSpace>
</file>

<file path=ppt/charts/chart7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Hoja1!$A$2:$A$8</c:f>
              <c:strCache>
                <c:ptCount val="7"/>
                <c:pt idx="0">
                  <c:v>Televisión </c:v>
                </c:pt>
                <c:pt idx="1">
                  <c:v>Radio</c:v>
                </c:pt>
                <c:pt idx="2">
                  <c:v>Internet</c:v>
                </c:pt>
                <c:pt idx="3">
                  <c:v>Revistas/prensa</c:v>
                </c:pt>
                <c:pt idx="4">
                  <c:v>Vallas/avisos </c:v>
                </c:pt>
                <c:pt idx="5">
                  <c:v>No informa</c:v>
                </c:pt>
                <c:pt idx="6">
                  <c:v>Ferias</c:v>
                </c:pt>
              </c:strCache>
            </c:strRef>
          </c:cat>
          <c:val>
            <c:numRef>
              <c:f>Hoja1!$B$2:$B$8</c:f>
              <c:numCache>
                <c:formatCode>###0.0%</c:formatCode>
                <c:ptCount val="7"/>
                <c:pt idx="0">
                  <c:v>0.70516424917975873</c:v>
                </c:pt>
                <c:pt idx="1">
                  <c:v>0.39077619107840172</c:v>
                </c:pt>
                <c:pt idx="2">
                  <c:v>0.35155641907076879</c:v>
                </c:pt>
                <c:pt idx="3">
                  <c:v>0.2362514262781199</c:v>
                </c:pt>
                <c:pt idx="4">
                  <c:v>0.20534066829783496</c:v>
                </c:pt>
                <c:pt idx="5">
                  <c:v>0.13749521589899902</c:v>
                </c:pt>
                <c:pt idx="6">
                  <c:v>8.5919169665302414E-2</c:v>
                </c:pt>
              </c:numCache>
            </c:numRef>
          </c:val>
        </c:ser>
        <c:dLbls>
          <c:showLegendKey val="0"/>
          <c:showVal val="0"/>
          <c:showCatName val="0"/>
          <c:showSerName val="0"/>
          <c:showPercent val="0"/>
          <c:showBubbleSize val="0"/>
        </c:dLbls>
        <c:gapWidth val="10"/>
        <c:axId val="301651024"/>
        <c:axId val="301651416"/>
      </c:barChart>
      <c:catAx>
        <c:axId val="301651024"/>
        <c:scaling>
          <c:orientation val="minMax"/>
        </c:scaling>
        <c:delete val="0"/>
        <c:axPos val="b"/>
        <c:numFmt formatCode="General" sourceLinked="0"/>
        <c:majorTickMark val="out"/>
        <c:minorTickMark val="none"/>
        <c:tickLblPos val="nextTo"/>
        <c:txPr>
          <a:bodyPr/>
          <a:lstStyle/>
          <a:p>
            <a:pPr>
              <a:defRPr sz="900"/>
            </a:pPr>
            <a:endParaRPr lang="es-CO"/>
          </a:p>
        </c:txPr>
        <c:crossAx val="301651416"/>
        <c:crosses val="autoZero"/>
        <c:auto val="1"/>
        <c:lblAlgn val="ctr"/>
        <c:lblOffset val="100"/>
        <c:noMultiLvlLbl val="0"/>
      </c:catAx>
      <c:valAx>
        <c:axId val="301651416"/>
        <c:scaling>
          <c:orientation val="minMax"/>
        </c:scaling>
        <c:delete val="1"/>
        <c:axPos val="l"/>
        <c:numFmt formatCode="###0.0%" sourceLinked="1"/>
        <c:majorTickMark val="out"/>
        <c:minorTickMark val="none"/>
        <c:tickLblPos val="nextTo"/>
        <c:crossAx val="301651024"/>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7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17408762945379533"/>
          <c:w val="1"/>
          <c:h val="0.82591237054620459"/>
        </c:manualLayout>
      </c:layout>
      <c:barChart>
        <c:barDir val="bar"/>
        <c:grouping val="percentStacked"/>
        <c:varyColors val="0"/>
        <c:ser>
          <c:idx val="0"/>
          <c:order val="0"/>
          <c:tx>
            <c:strRef>
              <c:f>Hoja1!$B$1</c:f>
              <c:strCache>
                <c:ptCount val="1"/>
                <c:pt idx="0">
                  <c:v>Nada adecuados</c:v>
                </c:pt>
              </c:strCache>
            </c:strRef>
          </c:tx>
          <c:spPr>
            <a:solidFill>
              <a:schemeClr val="accent3">
                <a:lumMod val="60000"/>
                <a:lumOff val="40000"/>
              </a:schemeClr>
            </a:solidFill>
          </c:spPr>
          <c:invertIfNegative val="0"/>
          <c:dLbls>
            <c:dLbl>
              <c:idx val="0"/>
              <c:layout>
                <c:manualLayout>
                  <c:x val="0"/>
                  <c:y val="-0.11569377286803093"/>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c:f>
              <c:strCache>
                <c:ptCount val="1"/>
                <c:pt idx="0">
                  <c:v>La satisfacción general con el trámite realizado</c:v>
                </c:pt>
              </c:strCache>
            </c:strRef>
          </c:cat>
          <c:val>
            <c:numRef>
              <c:f>Hoja1!$B$2</c:f>
              <c:numCache>
                <c:formatCode>###0.0%</c:formatCode>
                <c:ptCount val="1"/>
                <c:pt idx="0">
                  <c:v>4.11394041627881E-2</c:v>
                </c:pt>
              </c:numCache>
            </c:numRef>
          </c:val>
        </c:ser>
        <c:ser>
          <c:idx val="1"/>
          <c:order val="1"/>
          <c:tx>
            <c:strRef>
              <c:f>Hoja1!$C$1</c:f>
              <c:strCache>
                <c:ptCount val="1"/>
                <c:pt idx="0">
                  <c:v>Poco adecuados</c:v>
                </c:pt>
              </c:strCache>
            </c:strRef>
          </c:tx>
          <c:spPr>
            <a:solidFill>
              <a:schemeClr val="accent5">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c:f>
              <c:strCache>
                <c:ptCount val="1"/>
                <c:pt idx="0">
                  <c:v>La satisfacción general con el trámite realizado</c:v>
                </c:pt>
              </c:strCache>
            </c:strRef>
          </c:cat>
          <c:val>
            <c:numRef>
              <c:f>Hoja1!$C$2</c:f>
              <c:numCache>
                <c:formatCode>###0.0%</c:formatCode>
                <c:ptCount val="1"/>
                <c:pt idx="0">
                  <c:v>0.10380193715083083</c:v>
                </c:pt>
              </c:numCache>
            </c:numRef>
          </c:val>
        </c:ser>
        <c:ser>
          <c:idx val="2"/>
          <c:order val="2"/>
          <c:tx>
            <c:strRef>
              <c:f>Hoja1!$D$1</c:f>
              <c:strCache>
                <c:ptCount val="1"/>
                <c:pt idx="0">
                  <c:v>Más o menos adecuados</c:v>
                </c:pt>
              </c:strCache>
            </c:strRef>
          </c:tx>
          <c:spPr>
            <a:solidFill>
              <a:schemeClr val="accent4">
                <a:lumMod val="60000"/>
                <a:lumOff val="4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c:f>
              <c:strCache>
                <c:ptCount val="1"/>
                <c:pt idx="0">
                  <c:v>La satisfacción general con el trámite realizado</c:v>
                </c:pt>
              </c:strCache>
            </c:strRef>
          </c:cat>
          <c:val>
            <c:numRef>
              <c:f>Hoja1!$D$2</c:f>
              <c:numCache>
                <c:formatCode>###0.0%</c:formatCode>
                <c:ptCount val="1"/>
                <c:pt idx="0">
                  <c:v>0.23679641119730291</c:v>
                </c:pt>
              </c:numCache>
            </c:numRef>
          </c:val>
        </c:ser>
        <c:ser>
          <c:idx val="3"/>
          <c:order val="3"/>
          <c:tx>
            <c:strRef>
              <c:f>Hoja1!$E$1</c:f>
              <c:strCache>
                <c:ptCount val="1"/>
                <c:pt idx="0">
                  <c:v>Adecuados</c:v>
                </c:pt>
              </c:strCache>
            </c:strRef>
          </c:tx>
          <c:spPr>
            <a:solidFill>
              <a:schemeClr val="tx2">
                <a:lumMod val="40000"/>
                <a:lumOff val="60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c:f>
              <c:strCache>
                <c:ptCount val="1"/>
                <c:pt idx="0">
                  <c:v>La satisfacción general con el trámite realizado</c:v>
                </c:pt>
              </c:strCache>
            </c:strRef>
          </c:cat>
          <c:val>
            <c:numRef>
              <c:f>Hoja1!$E$2</c:f>
              <c:numCache>
                <c:formatCode>###0.0%</c:formatCode>
                <c:ptCount val="1"/>
                <c:pt idx="0">
                  <c:v>0.48531332258013776</c:v>
                </c:pt>
              </c:numCache>
            </c:numRef>
          </c:val>
        </c:ser>
        <c:ser>
          <c:idx val="4"/>
          <c:order val="4"/>
          <c:tx>
            <c:strRef>
              <c:f>Hoja1!$F$1</c:f>
              <c:strCache>
                <c:ptCount val="1"/>
                <c:pt idx="0">
                  <c:v>Muy adecuados</c:v>
                </c:pt>
              </c:strCache>
            </c:strRef>
          </c:tx>
          <c:invertIfNegative val="0"/>
          <c:dLbls>
            <c:spPr>
              <a:noFill/>
              <a:ln>
                <a:noFill/>
              </a:ln>
              <a:effectLst/>
            </c:spPr>
            <c:txPr>
              <a:bodyPr/>
              <a:lstStyle/>
              <a:p>
                <a:pPr>
                  <a:defRPr>
                    <a:solidFill>
                      <a:schemeClr val="bg1"/>
                    </a:solidFill>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c:f>
              <c:strCache>
                <c:ptCount val="1"/>
                <c:pt idx="0">
                  <c:v>La satisfacción general con el trámite realizado</c:v>
                </c:pt>
              </c:strCache>
            </c:strRef>
          </c:cat>
          <c:val>
            <c:numRef>
              <c:f>Hoja1!$F$2</c:f>
              <c:numCache>
                <c:formatCode>###0.0%</c:formatCode>
                <c:ptCount val="1"/>
                <c:pt idx="0">
                  <c:v>9.1624453640096901E-2</c:v>
                </c:pt>
              </c:numCache>
            </c:numRef>
          </c:val>
        </c:ser>
        <c:ser>
          <c:idx val="5"/>
          <c:order val="5"/>
          <c:tx>
            <c:strRef>
              <c:f>Hoja1!$G$1</c:f>
              <c:strCache>
                <c:ptCount val="1"/>
                <c:pt idx="0">
                  <c:v>No informa</c:v>
                </c:pt>
              </c:strCache>
            </c:strRef>
          </c:tx>
          <c:invertIfNegative val="0"/>
          <c:dLbls>
            <c:dLbl>
              <c:idx val="0"/>
              <c:layout/>
              <c:dLblPos val="in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dLblPos val="inEnd"/>
            <c:showLegendKey val="0"/>
            <c:showVal val="0"/>
            <c:showCatName val="0"/>
            <c:showSerName val="0"/>
            <c:showPercent val="0"/>
            <c:showBubbleSize val="0"/>
            <c:extLst>
              <c:ext xmlns:c15="http://schemas.microsoft.com/office/drawing/2012/chart" uri="{CE6537A1-D6FC-4f65-9D91-7224C49458BB}">
                <c15:showLeaderLines val="0"/>
              </c:ext>
            </c:extLst>
          </c:dLbls>
          <c:cat>
            <c:strRef>
              <c:f>Hoja1!$A$2</c:f>
              <c:strCache>
                <c:ptCount val="1"/>
                <c:pt idx="0">
                  <c:v>La satisfacción general con el trámite realizado</c:v>
                </c:pt>
              </c:strCache>
            </c:strRef>
          </c:cat>
          <c:val>
            <c:numRef>
              <c:f>Hoja1!$G$2</c:f>
              <c:numCache>
                <c:formatCode>###0.0%</c:formatCode>
                <c:ptCount val="1"/>
                <c:pt idx="0">
                  <c:v>4.11394041627881E-2</c:v>
                </c:pt>
              </c:numCache>
            </c:numRef>
          </c:val>
        </c:ser>
        <c:dLbls>
          <c:showLegendKey val="0"/>
          <c:showVal val="0"/>
          <c:showCatName val="0"/>
          <c:showSerName val="0"/>
          <c:showPercent val="0"/>
          <c:showBubbleSize val="0"/>
        </c:dLbls>
        <c:gapWidth val="30"/>
        <c:overlap val="100"/>
        <c:axId val="302583288"/>
        <c:axId val="302586816"/>
      </c:barChart>
      <c:catAx>
        <c:axId val="302583288"/>
        <c:scaling>
          <c:orientation val="maxMin"/>
        </c:scaling>
        <c:delete val="1"/>
        <c:axPos val="l"/>
        <c:numFmt formatCode="General" sourceLinked="1"/>
        <c:majorTickMark val="out"/>
        <c:minorTickMark val="none"/>
        <c:tickLblPos val="nextTo"/>
        <c:crossAx val="302586816"/>
        <c:crosses val="autoZero"/>
        <c:auto val="1"/>
        <c:lblAlgn val="ctr"/>
        <c:lblOffset val="100"/>
        <c:noMultiLvlLbl val="0"/>
      </c:catAx>
      <c:valAx>
        <c:axId val="302586816"/>
        <c:scaling>
          <c:orientation val="minMax"/>
        </c:scaling>
        <c:delete val="1"/>
        <c:axPos val="t"/>
        <c:numFmt formatCode="0%" sourceLinked="1"/>
        <c:majorTickMark val="out"/>
        <c:minorTickMark val="none"/>
        <c:tickLblPos val="nextTo"/>
        <c:crossAx val="302583288"/>
        <c:crosses val="autoZero"/>
        <c:crossBetween val="between"/>
      </c:valAx>
    </c:plotArea>
    <c:legend>
      <c:legendPos val="t"/>
      <c:layout>
        <c:manualLayout>
          <c:xMode val="edge"/>
          <c:yMode val="edge"/>
          <c:x val="0"/>
          <c:y val="2.2223952696229191E-2"/>
          <c:w val="0.93700174737946573"/>
          <c:h val="0.19093484087461862"/>
        </c:manualLayout>
      </c:layout>
      <c:overlay val="0"/>
    </c:legend>
    <c:plotVisOnly val="1"/>
    <c:dispBlanksAs val="gap"/>
    <c:showDLblsOverMax val="0"/>
  </c:chart>
  <c:txPr>
    <a:bodyPr/>
    <a:lstStyle/>
    <a:p>
      <a:pPr>
        <a:defRPr sz="1000" b="0">
          <a:solidFill>
            <a:schemeClr val="tx2"/>
          </a:solidFill>
        </a:defRPr>
      </a:pPr>
      <a:endParaRPr lang="es-CO"/>
    </a:p>
  </c:txPr>
  <c:externalData r:id="rId1">
    <c:autoUpdate val="0"/>
  </c:externalData>
</c:chartSpace>
</file>

<file path=ppt/charts/chart7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585843441461507"/>
          <c:y val="5.400365384778933E-2"/>
          <c:w val="0.5741415655853848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9.6255310147769474E-2"/>
                  <c:y val="1.4408017664759075E-2"/>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13563248248094789"/>
                  <c:y val="4.8026725549196953E-3"/>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15750868933271367"/>
                  <c:y val="9.6053451098393906E-3"/>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Hoja1!$A$2:$A$8</c:f>
              <c:strCache>
                <c:ptCount val="7"/>
                <c:pt idx="0">
                  <c:v>Evitar las filas</c:v>
                </c:pt>
                <c:pt idx="1">
                  <c:v>Ahorrar tiempo</c:v>
                </c:pt>
                <c:pt idx="2">
                  <c:v>Ahorrar dinero</c:v>
                </c:pt>
                <c:pt idx="3">
                  <c:v>Realizarlo desde la casa / oficina</c:v>
                </c:pt>
                <c:pt idx="4">
                  <c:v>La rapidez y agilidad</c:v>
                </c:pt>
                <c:pt idx="5">
                  <c:v>Hacerlo a cualquier hora</c:v>
                </c:pt>
                <c:pt idx="6">
                  <c:v>Otro</c:v>
                </c:pt>
              </c:strCache>
            </c:strRef>
          </c:cat>
          <c:val>
            <c:numRef>
              <c:f>Hoja1!$B$2:$B$8</c:f>
              <c:numCache>
                <c:formatCode>###0.0%</c:formatCode>
                <c:ptCount val="7"/>
                <c:pt idx="0">
                  <c:v>0.50375867557728538</c:v>
                </c:pt>
                <c:pt idx="1">
                  <c:v>0.46830502317829031</c:v>
                </c:pt>
                <c:pt idx="2">
                  <c:v>0.45106872335262516</c:v>
                </c:pt>
                <c:pt idx="3">
                  <c:v>0.24338513637115</c:v>
                </c:pt>
                <c:pt idx="4">
                  <c:v>0.18744700328733213</c:v>
                </c:pt>
                <c:pt idx="5">
                  <c:v>0.18072006562221901</c:v>
                </c:pt>
                <c:pt idx="6" formatCode="####.0%">
                  <c:v>8.678356244590138E-3</c:v>
                </c:pt>
              </c:numCache>
            </c:numRef>
          </c:val>
        </c:ser>
        <c:dLbls>
          <c:showLegendKey val="0"/>
          <c:showVal val="0"/>
          <c:showCatName val="0"/>
          <c:showSerName val="0"/>
          <c:showPercent val="0"/>
          <c:showBubbleSize val="0"/>
        </c:dLbls>
        <c:gapWidth val="10"/>
        <c:axId val="302583680"/>
        <c:axId val="302582112"/>
      </c:barChart>
      <c:catAx>
        <c:axId val="302583680"/>
        <c:scaling>
          <c:orientation val="maxMin"/>
        </c:scaling>
        <c:delete val="0"/>
        <c:axPos val="l"/>
        <c:numFmt formatCode="General" sourceLinked="0"/>
        <c:majorTickMark val="out"/>
        <c:minorTickMark val="none"/>
        <c:tickLblPos val="nextTo"/>
        <c:txPr>
          <a:bodyPr/>
          <a:lstStyle/>
          <a:p>
            <a:pPr>
              <a:defRPr sz="1050"/>
            </a:pPr>
            <a:endParaRPr lang="es-CO"/>
          </a:p>
        </c:txPr>
        <c:crossAx val="302582112"/>
        <c:crosses val="autoZero"/>
        <c:auto val="1"/>
        <c:lblAlgn val="ctr"/>
        <c:lblOffset val="100"/>
        <c:noMultiLvlLbl val="0"/>
      </c:catAx>
      <c:valAx>
        <c:axId val="302582112"/>
        <c:scaling>
          <c:orientation val="minMax"/>
        </c:scaling>
        <c:delete val="1"/>
        <c:axPos val="t"/>
        <c:numFmt formatCode="###0.0%" sourceLinked="1"/>
        <c:majorTickMark val="out"/>
        <c:minorTickMark val="none"/>
        <c:tickLblPos val="nextTo"/>
        <c:crossAx val="302583680"/>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7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0.12395636275543018"/>
                  <c:y val="0"/>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Hoja1!$A$2:$A$10</c:f>
              <c:strCache>
                <c:ptCount val="9"/>
                <c:pt idx="0">
                  <c:v>Demora en la atención</c:v>
                </c:pt>
                <c:pt idx="1">
                  <c:v>Problemas de comunicación</c:v>
                </c:pt>
                <c:pt idx="2">
                  <c:v>Desconfianza en el medio</c:v>
                </c:pt>
                <c:pt idx="3">
                  <c:v>Falta de información y/o asesoría</c:v>
                </c:pt>
                <c:pt idx="4">
                  <c:v>Mala atención</c:v>
                </c:pt>
                <c:pt idx="5">
                  <c:v>Falta de claridad en el menú/página</c:v>
                </c:pt>
                <c:pt idx="6">
                  <c:v>El costo de la llamada / internet</c:v>
                </c:pt>
                <c:pt idx="7">
                  <c:v>Dificultad para acceder al medio</c:v>
                </c:pt>
                <c:pt idx="8">
                  <c:v>Otro ¿Cuál?</c:v>
                </c:pt>
              </c:strCache>
            </c:strRef>
          </c:cat>
          <c:val>
            <c:numRef>
              <c:f>Hoja1!$B$2:$B$10</c:f>
              <c:numCache>
                <c:formatCode>###0.0%</c:formatCode>
                <c:ptCount val="9"/>
                <c:pt idx="0">
                  <c:v>0.41542545601679959</c:v>
                </c:pt>
                <c:pt idx="1">
                  <c:v>0.28860725068056192</c:v>
                </c:pt>
                <c:pt idx="2">
                  <c:v>0.26693400158934383</c:v>
                </c:pt>
                <c:pt idx="3">
                  <c:v>0.25932970588009197</c:v>
                </c:pt>
                <c:pt idx="4">
                  <c:v>0.19357869685961732</c:v>
                </c:pt>
                <c:pt idx="5">
                  <c:v>0.18533801475883713</c:v>
                </c:pt>
                <c:pt idx="6">
                  <c:v>0.13572545331066521</c:v>
                </c:pt>
                <c:pt idx="7">
                  <c:v>9.7958971447394502E-2</c:v>
                </c:pt>
                <c:pt idx="8" formatCode="####.0%">
                  <c:v>9.2471493643939279E-3</c:v>
                </c:pt>
              </c:numCache>
            </c:numRef>
          </c:val>
        </c:ser>
        <c:dLbls>
          <c:showLegendKey val="0"/>
          <c:showVal val="0"/>
          <c:showCatName val="0"/>
          <c:showSerName val="0"/>
          <c:showPercent val="0"/>
          <c:showBubbleSize val="0"/>
        </c:dLbls>
        <c:gapWidth val="10"/>
        <c:axId val="302582504"/>
        <c:axId val="302586032"/>
      </c:barChart>
      <c:catAx>
        <c:axId val="302582504"/>
        <c:scaling>
          <c:orientation val="maxMin"/>
        </c:scaling>
        <c:delete val="0"/>
        <c:axPos val="l"/>
        <c:numFmt formatCode="General" sourceLinked="0"/>
        <c:majorTickMark val="out"/>
        <c:minorTickMark val="none"/>
        <c:tickLblPos val="nextTo"/>
        <c:txPr>
          <a:bodyPr/>
          <a:lstStyle/>
          <a:p>
            <a:pPr>
              <a:defRPr sz="1050"/>
            </a:pPr>
            <a:endParaRPr lang="es-CO"/>
          </a:p>
        </c:txPr>
        <c:crossAx val="302586032"/>
        <c:crosses val="autoZero"/>
        <c:auto val="1"/>
        <c:lblAlgn val="ctr"/>
        <c:lblOffset val="100"/>
        <c:noMultiLvlLbl val="0"/>
      </c:catAx>
      <c:valAx>
        <c:axId val="302586032"/>
        <c:scaling>
          <c:orientation val="minMax"/>
        </c:scaling>
        <c:delete val="1"/>
        <c:axPos val="t"/>
        <c:numFmt formatCode="###0.0%" sourceLinked="1"/>
        <c:majorTickMark val="out"/>
        <c:minorTickMark val="none"/>
        <c:tickLblPos val="nextTo"/>
        <c:crossAx val="302582504"/>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Columna1</c:v>
                </c:pt>
              </c:strCache>
            </c:strRef>
          </c:tx>
          <c:spPr>
            <a:solidFill>
              <a:schemeClr val="accent5">
                <a:lumMod val="40000"/>
                <a:lumOff val="60000"/>
              </a:schemeClr>
            </a:solidFill>
          </c:spPr>
          <c:invertIfNegative val="0"/>
          <c:dLbls>
            <c:spPr>
              <a:noFill/>
              <a:ln>
                <a:noFill/>
              </a:ln>
              <a:effectLst/>
            </c:spPr>
            <c:txPr>
              <a:bodyPr/>
              <a:lstStyle/>
              <a:p>
                <a:pPr>
                  <a:defRPr sz="700"/>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Hoja1!$A$2:$A$23</c:f>
              <c:strCache>
                <c:ptCount val="22"/>
                <c:pt idx="0">
                  <c:v>Obtención, copia del documento de identidad</c:v>
                </c:pt>
                <c:pt idx="1">
                  <c:v>Pago impuesto predial</c:v>
                </c:pt>
                <c:pt idx="2">
                  <c:v>Obtención, copia del registro civil de nacimiento</c:v>
                </c:pt>
                <c:pt idx="3">
                  <c:v>Obtención de licencia de conducción</c:v>
                </c:pt>
                <c:pt idx="4">
                  <c:v>Solicitud de citas médicas</c:v>
                </c:pt>
                <c:pt idx="5">
                  <c:v>Inscripción, aplicación, resultados y certificados del Examen de Estado (ICFES)</c:v>
                </c:pt>
                <c:pt idx="6">
                  <c:v>Pago de servicios públicos /reclamaciones/solicitudes de servicios público</c:v>
                </c:pt>
                <c:pt idx="7">
                  <c:v>Obtención libreta militar</c:v>
                </c:pt>
                <c:pt idx="8">
                  <c:v> Matrícula escolar</c:v>
                </c:pt>
                <c:pt idx="9">
                  <c:v>Inscripción a programas de formación profesional - SENA</c:v>
                </c:pt>
                <c:pt idx="10">
                  <c:v>Obtención certificado de antecedentes judiciales</c:v>
                </c:pt>
                <c:pt idx="11">
                  <c:v>Registro en el SISBEN</c:v>
                </c:pt>
                <c:pt idx="12">
                  <c:v>Autenticaciones</c:v>
                </c:pt>
                <c:pt idx="13">
                  <c:v>Declaración/pago de impuestos</c:v>
                </c:pt>
                <c:pt idx="14">
                  <c:v>Certificado de matrícula escolar</c:v>
                </c:pt>
                <c:pt idx="15">
                  <c:v>registro/actualización/expedición de copias del RUT</c:v>
                </c:pt>
                <c:pt idx="16">
                  <c:v>Solicitud, Otorgamiento y Legalización del Crédito Educativo - ICETEX</c:v>
                </c:pt>
                <c:pt idx="17">
                  <c:v>Obtención/renovación de pasaporte</c:v>
                </c:pt>
                <c:pt idx="18">
                  <c:v>Copia del diploma de bachiller/acta de grado</c:v>
                </c:pt>
                <c:pt idx="19">
                  <c:v>Obtención certificado de procuraduría</c:v>
                </c:pt>
                <c:pt idx="20">
                  <c:v>Obtención certificado de la contraloría</c:v>
                </c:pt>
                <c:pt idx="21">
                  <c:v>Revisión puntaje sisben</c:v>
                </c:pt>
              </c:strCache>
            </c:strRef>
          </c:cat>
          <c:val>
            <c:numRef>
              <c:f>Hoja1!$B$2:$B$23</c:f>
              <c:numCache>
                <c:formatCode>0%</c:formatCode>
                <c:ptCount val="22"/>
                <c:pt idx="0">
                  <c:v>0.33929655491133337</c:v>
                </c:pt>
                <c:pt idx="1">
                  <c:v>0.3337355304575591</c:v>
                </c:pt>
                <c:pt idx="2">
                  <c:v>0.31062110937567478</c:v>
                </c:pt>
                <c:pt idx="3">
                  <c:v>0.25744348724874461</c:v>
                </c:pt>
                <c:pt idx="4">
                  <c:v>0.33144219982889978</c:v>
                </c:pt>
                <c:pt idx="5">
                  <c:v>0.264705573428069</c:v>
                </c:pt>
                <c:pt idx="6">
                  <c:v>0.37173034655311071</c:v>
                </c:pt>
                <c:pt idx="7">
                  <c:v>0.32126341730003266</c:v>
                </c:pt>
                <c:pt idx="8">
                  <c:v>0.31049150956679844</c:v>
                </c:pt>
                <c:pt idx="9">
                  <c:v>0.29367463203134664</c:v>
                </c:pt>
                <c:pt idx="10">
                  <c:v>0.28567984322217599</c:v>
                </c:pt>
                <c:pt idx="11">
                  <c:v>0.29769851133113012</c:v>
                </c:pt>
                <c:pt idx="12">
                  <c:v>0.29355696114269703</c:v>
                </c:pt>
                <c:pt idx="13">
                  <c:v>0.28204008522150048</c:v>
                </c:pt>
                <c:pt idx="14">
                  <c:v>0.19849114954972674</c:v>
                </c:pt>
                <c:pt idx="15">
                  <c:v>0.24424576788067018</c:v>
                </c:pt>
                <c:pt idx="16">
                  <c:v>0.25471347719146142</c:v>
                </c:pt>
                <c:pt idx="17">
                  <c:v>0.19713945499733204</c:v>
                </c:pt>
                <c:pt idx="18">
                  <c:v>0.20217372007401932</c:v>
                </c:pt>
                <c:pt idx="19">
                  <c:v>0.24472998322400566</c:v>
                </c:pt>
                <c:pt idx="20">
                  <c:v>0.20270043495192888</c:v>
                </c:pt>
                <c:pt idx="21">
                  <c:v>0.21628872681324474</c:v>
                </c:pt>
              </c:numCache>
            </c:numRef>
          </c:val>
        </c:ser>
        <c:dLbls>
          <c:showLegendKey val="0"/>
          <c:showVal val="0"/>
          <c:showCatName val="0"/>
          <c:showSerName val="0"/>
          <c:showPercent val="0"/>
          <c:showBubbleSize val="0"/>
        </c:dLbls>
        <c:gapWidth val="10"/>
        <c:axId val="270840800"/>
        <c:axId val="270845504"/>
      </c:barChart>
      <c:catAx>
        <c:axId val="270840800"/>
        <c:scaling>
          <c:orientation val="maxMin"/>
        </c:scaling>
        <c:delete val="1"/>
        <c:axPos val="l"/>
        <c:numFmt formatCode="General" sourceLinked="0"/>
        <c:majorTickMark val="out"/>
        <c:minorTickMark val="none"/>
        <c:tickLblPos val="nextTo"/>
        <c:crossAx val="270845504"/>
        <c:crosses val="autoZero"/>
        <c:auto val="1"/>
        <c:lblAlgn val="ctr"/>
        <c:lblOffset val="100"/>
        <c:noMultiLvlLbl val="0"/>
      </c:catAx>
      <c:valAx>
        <c:axId val="270845504"/>
        <c:scaling>
          <c:orientation val="minMax"/>
        </c:scaling>
        <c:delete val="1"/>
        <c:axPos val="t"/>
        <c:numFmt formatCode="0%" sourceLinked="1"/>
        <c:majorTickMark val="out"/>
        <c:minorTickMark val="none"/>
        <c:tickLblPos val="nextTo"/>
        <c:crossAx val="270840800"/>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charts/chart8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8.8994311721847116E-2"/>
                  <c:y val="0"/>
                </c:manualLayout>
              </c:layout>
              <c:spPr>
                <a:noFill/>
                <a:ln>
                  <a:noFill/>
                </a:ln>
                <a:effectLst/>
              </c:spPr>
              <c:txPr>
                <a:bodyPr wrap="square" lIns="38100" tIns="19050" rIns="38100" bIns="19050" anchor="ctr">
                  <a:spAutoFit/>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Hoja1!$A$2:$A$6</c:f>
              <c:strCache>
                <c:ptCount val="5"/>
                <c:pt idx="0">
                  <c:v>Mejorar la atención al cliente (mas operadores, menos tiempo de espera, páginas fáciles de manejar, etc.)</c:v>
                </c:pt>
                <c:pt idx="1">
                  <c:v>Ofrecer capacitación para los usuarios</c:v>
                </c:pt>
                <c:pt idx="2">
                  <c:v>Hacer mas divulgación o promoción</c:v>
                </c:pt>
                <c:pt idx="3">
                  <c:v>Permitir el acceso gratuito a los medios electrónicos</c:v>
                </c:pt>
                <c:pt idx="4">
                  <c:v>Otro</c:v>
                </c:pt>
              </c:strCache>
            </c:strRef>
          </c:cat>
          <c:val>
            <c:numRef>
              <c:f>Hoja1!$B$2:$B$6</c:f>
              <c:numCache>
                <c:formatCode>###0.0%</c:formatCode>
                <c:ptCount val="5"/>
                <c:pt idx="0">
                  <c:v>0.52124138547208776</c:v>
                </c:pt>
                <c:pt idx="1">
                  <c:v>0.40255708639045706</c:v>
                </c:pt>
                <c:pt idx="2">
                  <c:v>0.39450951235630383</c:v>
                </c:pt>
                <c:pt idx="3">
                  <c:v>0.27652034799688607</c:v>
                </c:pt>
                <c:pt idx="4">
                  <c:v>1.7044663462308863E-2</c:v>
                </c:pt>
              </c:numCache>
            </c:numRef>
          </c:val>
        </c:ser>
        <c:dLbls>
          <c:showLegendKey val="0"/>
          <c:showVal val="0"/>
          <c:showCatName val="0"/>
          <c:showSerName val="0"/>
          <c:showPercent val="0"/>
          <c:showBubbleSize val="0"/>
        </c:dLbls>
        <c:gapWidth val="10"/>
        <c:axId val="302584464"/>
        <c:axId val="302587208"/>
      </c:barChart>
      <c:catAx>
        <c:axId val="302584464"/>
        <c:scaling>
          <c:orientation val="maxMin"/>
        </c:scaling>
        <c:delete val="0"/>
        <c:axPos val="l"/>
        <c:numFmt formatCode="General" sourceLinked="0"/>
        <c:majorTickMark val="out"/>
        <c:minorTickMark val="none"/>
        <c:tickLblPos val="nextTo"/>
        <c:txPr>
          <a:bodyPr/>
          <a:lstStyle/>
          <a:p>
            <a:pPr>
              <a:defRPr sz="1050"/>
            </a:pPr>
            <a:endParaRPr lang="es-CO"/>
          </a:p>
        </c:txPr>
        <c:crossAx val="302587208"/>
        <c:crosses val="autoZero"/>
        <c:auto val="1"/>
        <c:lblAlgn val="ctr"/>
        <c:lblOffset val="100"/>
        <c:noMultiLvlLbl val="0"/>
      </c:catAx>
      <c:valAx>
        <c:axId val="302587208"/>
        <c:scaling>
          <c:orientation val="minMax"/>
        </c:scaling>
        <c:delete val="1"/>
        <c:axPos val="t"/>
        <c:numFmt formatCode="###0.0%" sourceLinked="1"/>
        <c:majorTickMark val="out"/>
        <c:minorTickMark val="none"/>
        <c:tickLblPos val="nextTo"/>
        <c:crossAx val="302584464"/>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8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585843441461507"/>
          <c:y val="5.400365384778933E-2"/>
          <c:w val="0.5741415655853848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spPr/>
              <c:txPr>
                <a:bodyPr/>
                <a:lstStyle/>
                <a:p>
                  <a:pPr>
                    <a:defRPr>
                      <a:solidFill>
                        <a:schemeClr val="bg1"/>
                      </a:solidFill>
                    </a:defRPr>
                  </a:pPr>
                  <a:endParaRPr lang="es-CO"/>
                </a:p>
              </c:txPr>
              <c:dLblPos val="inEnd"/>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1443829652216542"/>
                  <c:y val="4.8026725549196953E-3"/>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Hoja1!$A$2:$A$8</c:f>
              <c:strCache>
                <c:ptCount val="7"/>
                <c:pt idx="0">
                  <c:v>Evitar las filas</c:v>
                </c:pt>
                <c:pt idx="1">
                  <c:v>Ahorrar tiempo</c:v>
                </c:pt>
                <c:pt idx="2">
                  <c:v>Ahorrar dinero</c:v>
                </c:pt>
                <c:pt idx="3">
                  <c:v>Realizarlo desde la casa / oficina</c:v>
                </c:pt>
                <c:pt idx="4">
                  <c:v>La rapidez y agilidad</c:v>
                </c:pt>
                <c:pt idx="5">
                  <c:v>Hacerlo a cualquier hora</c:v>
                </c:pt>
                <c:pt idx="6">
                  <c:v>Otro</c:v>
                </c:pt>
              </c:strCache>
            </c:strRef>
          </c:cat>
          <c:val>
            <c:numRef>
              <c:f>Hoja1!$B$2:$B$8</c:f>
              <c:numCache>
                <c:formatCode>###0.0%</c:formatCode>
                <c:ptCount val="7"/>
                <c:pt idx="0">
                  <c:v>0.53012321007199614</c:v>
                </c:pt>
                <c:pt idx="1">
                  <c:v>0.45182492737469154</c:v>
                </c:pt>
                <c:pt idx="2">
                  <c:v>0.32805816484089223</c:v>
                </c:pt>
                <c:pt idx="3">
                  <c:v>0.26305572202770788</c:v>
                </c:pt>
                <c:pt idx="4">
                  <c:v>0.22551658948979028</c:v>
                </c:pt>
                <c:pt idx="5">
                  <c:v>0.18516150390067018</c:v>
                </c:pt>
                <c:pt idx="6">
                  <c:v>1.5329454136936848E-2</c:v>
                </c:pt>
              </c:numCache>
            </c:numRef>
          </c:val>
        </c:ser>
        <c:dLbls>
          <c:showLegendKey val="0"/>
          <c:showVal val="0"/>
          <c:showCatName val="0"/>
          <c:showSerName val="0"/>
          <c:showPercent val="0"/>
          <c:showBubbleSize val="0"/>
        </c:dLbls>
        <c:gapWidth val="10"/>
        <c:axId val="302585248"/>
        <c:axId val="302585640"/>
      </c:barChart>
      <c:catAx>
        <c:axId val="302585248"/>
        <c:scaling>
          <c:orientation val="maxMin"/>
        </c:scaling>
        <c:delete val="0"/>
        <c:axPos val="l"/>
        <c:numFmt formatCode="General" sourceLinked="0"/>
        <c:majorTickMark val="out"/>
        <c:minorTickMark val="none"/>
        <c:tickLblPos val="nextTo"/>
        <c:txPr>
          <a:bodyPr/>
          <a:lstStyle/>
          <a:p>
            <a:pPr>
              <a:defRPr sz="1050"/>
            </a:pPr>
            <a:endParaRPr lang="es-CO"/>
          </a:p>
        </c:txPr>
        <c:crossAx val="302585640"/>
        <c:crosses val="autoZero"/>
        <c:auto val="1"/>
        <c:lblAlgn val="ctr"/>
        <c:lblOffset val="100"/>
        <c:noMultiLvlLbl val="0"/>
      </c:catAx>
      <c:valAx>
        <c:axId val="302585640"/>
        <c:scaling>
          <c:orientation val="minMax"/>
        </c:scaling>
        <c:delete val="1"/>
        <c:axPos val="t"/>
        <c:numFmt formatCode="###0.0%" sourceLinked="1"/>
        <c:majorTickMark val="out"/>
        <c:minorTickMark val="none"/>
        <c:tickLblPos val="nextTo"/>
        <c:crossAx val="302585248"/>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8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6.3567365515605045E-2"/>
                  <c:y val="0"/>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Hoja1!$A$2:$A$10</c:f>
              <c:strCache>
                <c:ptCount val="9"/>
                <c:pt idx="0">
                  <c:v>Demora en la atención</c:v>
                </c:pt>
                <c:pt idx="1">
                  <c:v>Problemas de comunicación</c:v>
                </c:pt>
                <c:pt idx="2">
                  <c:v>Falta de información y/o asesoría</c:v>
                </c:pt>
                <c:pt idx="3">
                  <c:v>Desconfianza en el medio</c:v>
                </c:pt>
                <c:pt idx="4">
                  <c:v>El costo de la llamada / internet</c:v>
                </c:pt>
                <c:pt idx="5">
                  <c:v>Mala atención</c:v>
                </c:pt>
                <c:pt idx="6">
                  <c:v>Falta de claridad en el menú/página</c:v>
                </c:pt>
                <c:pt idx="7">
                  <c:v>Dificultad para acceder al medio</c:v>
                </c:pt>
                <c:pt idx="8">
                  <c:v>Otro ¿Cuál?</c:v>
                </c:pt>
              </c:strCache>
            </c:strRef>
          </c:cat>
          <c:val>
            <c:numRef>
              <c:f>Hoja1!$B$2:$B$10</c:f>
              <c:numCache>
                <c:formatCode>###0.0%</c:formatCode>
                <c:ptCount val="9"/>
                <c:pt idx="0">
                  <c:v>0.35030507213401146</c:v>
                </c:pt>
                <c:pt idx="1">
                  <c:v>0.29025956797036145</c:v>
                </c:pt>
                <c:pt idx="2">
                  <c:v>0.276750993122648</c:v>
                </c:pt>
                <c:pt idx="3">
                  <c:v>0.2493452297457095</c:v>
                </c:pt>
                <c:pt idx="4">
                  <c:v>0.22185040500294892</c:v>
                </c:pt>
                <c:pt idx="5">
                  <c:v>0.18562342407903898</c:v>
                </c:pt>
                <c:pt idx="6">
                  <c:v>0.16284949378580296</c:v>
                </c:pt>
                <c:pt idx="7">
                  <c:v>6.9684416412936032E-2</c:v>
                </c:pt>
                <c:pt idx="8">
                  <c:v>1.5808399308344216E-2</c:v>
                </c:pt>
              </c:numCache>
            </c:numRef>
          </c:val>
        </c:ser>
        <c:dLbls>
          <c:showLegendKey val="0"/>
          <c:showVal val="0"/>
          <c:showCatName val="0"/>
          <c:showSerName val="0"/>
          <c:showPercent val="0"/>
          <c:showBubbleSize val="0"/>
        </c:dLbls>
        <c:gapWidth val="10"/>
        <c:axId val="302580936"/>
        <c:axId val="302580152"/>
      </c:barChart>
      <c:catAx>
        <c:axId val="302580936"/>
        <c:scaling>
          <c:orientation val="maxMin"/>
        </c:scaling>
        <c:delete val="0"/>
        <c:axPos val="l"/>
        <c:numFmt formatCode="General" sourceLinked="0"/>
        <c:majorTickMark val="out"/>
        <c:minorTickMark val="none"/>
        <c:tickLblPos val="nextTo"/>
        <c:txPr>
          <a:bodyPr/>
          <a:lstStyle/>
          <a:p>
            <a:pPr>
              <a:defRPr sz="1050"/>
            </a:pPr>
            <a:endParaRPr lang="es-CO"/>
          </a:p>
        </c:txPr>
        <c:crossAx val="302580152"/>
        <c:crosses val="autoZero"/>
        <c:auto val="1"/>
        <c:lblAlgn val="ctr"/>
        <c:lblOffset val="100"/>
        <c:noMultiLvlLbl val="0"/>
      </c:catAx>
      <c:valAx>
        <c:axId val="302580152"/>
        <c:scaling>
          <c:orientation val="minMax"/>
        </c:scaling>
        <c:delete val="1"/>
        <c:axPos val="t"/>
        <c:numFmt formatCode="###0.0%" sourceLinked="1"/>
        <c:majorTickMark val="out"/>
        <c:minorTickMark val="none"/>
        <c:tickLblPos val="nextTo"/>
        <c:crossAx val="302580936"/>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8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0.1144212579280893"/>
                  <c:y val="-"/>
                </c:manualLayout>
              </c:layout>
              <c:spPr>
                <a:noFill/>
                <a:ln>
                  <a:noFill/>
                </a:ln>
                <a:effectLst/>
              </c:spPr>
              <c:txPr>
                <a:bodyPr wrap="square" lIns="38100" tIns="19050" rIns="38100" bIns="19050" anchor="ctr">
                  <a:spAutoFit/>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Hoja1!$A$2:$A$7</c:f>
              <c:strCache>
                <c:ptCount val="6"/>
                <c:pt idx="0">
                  <c:v>Mejorar la atención al cliente (mas operadores, menos tiempo de espera, páginas fáciles de manejar, etc.)</c:v>
                </c:pt>
                <c:pt idx="1">
                  <c:v>Ofrecer capacitación para los usuarios</c:v>
                </c:pt>
                <c:pt idx="2">
                  <c:v>Hacer mas divulgación o promoción</c:v>
                </c:pt>
                <c:pt idx="3">
                  <c:v>Permitir el acceso gratuito a los medios electrónicos</c:v>
                </c:pt>
                <c:pt idx="4">
                  <c:v>Chat en línea</c:v>
                </c:pt>
                <c:pt idx="5">
                  <c:v>Otro ¿Cuál?</c:v>
                </c:pt>
              </c:strCache>
            </c:strRef>
          </c:cat>
          <c:val>
            <c:numRef>
              <c:f>Hoja1!$B$2:$B$7</c:f>
              <c:numCache>
                <c:formatCode>###0.0%</c:formatCode>
                <c:ptCount val="6"/>
                <c:pt idx="0">
                  <c:v>0.48542910052868188</c:v>
                </c:pt>
                <c:pt idx="1">
                  <c:v>0.35919664779380506</c:v>
                </c:pt>
                <c:pt idx="2">
                  <c:v>0.3231743001557183</c:v>
                </c:pt>
                <c:pt idx="3">
                  <c:v>0.30099696781948221</c:v>
                </c:pt>
                <c:pt idx="4">
                  <c:v>0.11700351299966716</c:v>
                </c:pt>
                <c:pt idx="5">
                  <c:v>2.3639578179404451E-2</c:v>
                </c:pt>
              </c:numCache>
            </c:numRef>
          </c:val>
        </c:ser>
        <c:dLbls>
          <c:showLegendKey val="0"/>
          <c:showVal val="0"/>
          <c:showCatName val="0"/>
          <c:showSerName val="0"/>
          <c:showPercent val="0"/>
          <c:showBubbleSize val="0"/>
        </c:dLbls>
        <c:gapWidth val="10"/>
        <c:axId val="302581720"/>
        <c:axId val="305991600"/>
      </c:barChart>
      <c:catAx>
        <c:axId val="302581720"/>
        <c:scaling>
          <c:orientation val="maxMin"/>
        </c:scaling>
        <c:delete val="0"/>
        <c:axPos val="l"/>
        <c:numFmt formatCode="General" sourceLinked="0"/>
        <c:majorTickMark val="out"/>
        <c:minorTickMark val="none"/>
        <c:tickLblPos val="nextTo"/>
        <c:txPr>
          <a:bodyPr/>
          <a:lstStyle/>
          <a:p>
            <a:pPr>
              <a:defRPr sz="1050"/>
            </a:pPr>
            <a:endParaRPr lang="es-CO"/>
          </a:p>
        </c:txPr>
        <c:crossAx val="305991600"/>
        <c:crosses val="autoZero"/>
        <c:auto val="1"/>
        <c:lblAlgn val="ctr"/>
        <c:lblOffset val="100"/>
        <c:noMultiLvlLbl val="0"/>
      </c:catAx>
      <c:valAx>
        <c:axId val="305991600"/>
        <c:scaling>
          <c:orientation val="minMax"/>
        </c:scaling>
        <c:delete val="1"/>
        <c:axPos val="t"/>
        <c:numFmt formatCode="###0.0%" sourceLinked="1"/>
        <c:majorTickMark val="out"/>
        <c:minorTickMark val="none"/>
        <c:tickLblPos val="nextTo"/>
        <c:crossAx val="302581720"/>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8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585843441461507"/>
          <c:y val="5.400365384778933E-2"/>
          <c:w val="0.5741415655853848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spPr/>
              <c:txPr>
                <a:bodyPr/>
                <a:lstStyle/>
                <a:p>
                  <a:pPr>
                    <a:defRPr>
                      <a:solidFill>
                        <a:schemeClr val="bg1"/>
                      </a:solidFill>
                    </a:defRPr>
                  </a:pPr>
                  <a:endParaRPr lang="es-CO"/>
                </a:p>
              </c:txPr>
              <c:dLblPos val="in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Hoja1!$A$2:$A$8</c:f>
              <c:strCache>
                <c:ptCount val="7"/>
                <c:pt idx="0">
                  <c:v>Evitar las filas</c:v>
                </c:pt>
                <c:pt idx="1">
                  <c:v>Ahorrar tiempo</c:v>
                </c:pt>
                <c:pt idx="2">
                  <c:v>Ahorrar dinero</c:v>
                </c:pt>
                <c:pt idx="3">
                  <c:v>La rapidez y agilidad</c:v>
                </c:pt>
                <c:pt idx="4">
                  <c:v>Realizarlo desde la casa / oficina</c:v>
                </c:pt>
                <c:pt idx="5">
                  <c:v>Hacerlo a cualquier hora</c:v>
                </c:pt>
                <c:pt idx="6">
                  <c:v>Otro ¿Cuál?</c:v>
                </c:pt>
              </c:strCache>
            </c:strRef>
          </c:cat>
          <c:val>
            <c:numRef>
              <c:f>Hoja1!$B$2:$B$8</c:f>
              <c:numCache>
                <c:formatCode>###0.0%</c:formatCode>
                <c:ptCount val="7"/>
                <c:pt idx="0">
                  <c:v>0.50112204820568562</c:v>
                </c:pt>
                <c:pt idx="1">
                  <c:v>0.37668049219935262</c:v>
                </c:pt>
                <c:pt idx="2">
                  <c:v>0.35601200316965909</c:v>
                </c:pt>
                <c:pt idx="3">
                  <c:v>0.30353885316921492</c:v>
                </c:pt>
                <c:pt idx="4">
                  <c:v>0.28212107169794487</c:v>
                </c:pt>
                <c:pt idx="5">
                  <c:v>0.23612501195168684</c:v>
                </c:pt>
                <c:pt idx="6">
                  <c:v>1.501383442336655E-2</c:v>
                </c:pt>
              </c:numCache>
            </c:numRef>
          </c:val>
        </c:ser>
        <c:dLbls>
          <c:showLegendKey val="0"/>
          <c:showVal val="0"/>
          <c:showCatName val="0"/>
          <c:showSerName val="0"/>
          <c:showPercent val="0"/>
          <c:showBubbleSize val="0"/>
        </c:dLbls>
        <c:gapWidth val="10"/>
        <c:axId val="305997480"/>
        <c:axId val="305999832"/>
      </c:barChart>
      <c:catAx>
        <c:axId val="305997480"/>
        <c:scaling>
          <c:orientation val="maxMin"/>
        </c:scaling>
        <c:delete val="0"/>
        <c:axPos val="l"/>
        <c:numFmt formatCode="General" sourceLinked="0"/>
        <c:majorTickMark val="out"/>
        <c:minorTickMark val="none"/>
        <c:tickLblPos val="nextTo"/>
        <c:txPr>
          <a:bodyPr/>
          <a:lstStyle/>
          <a:p>
            <a:pPr>
              <a:defRPr sz="1050"/>
            </a:pPr>
            <a:endParaRPr lang="es-CO"/>
          </a:p>
        </c:txPr>
        <c:crossAx val="305999832"/>
        <c:crosses val="autoZero"/>
        <c:auto val="1"/>
        <c:lblAlgn val="ctr"/>
        <c:lblOffset val="100"/>
        <c:noMultiLvlLbl val="0"/>
      </c:catAx>
      <c:valAx>
        <c:axId val="305999832"/>
        <c:scaling>
          <c:orientation val="minMax"/>
        </c:scaling>
        <c:delete val="1"/>
        <c:axPos val="t"/>
        <c:numFmt formatCode="###0.0%" sourceLinked="1"/>
        <c:majorTickMark val="out"/>
        <c:minorTickMark val="none"/>
        <c:tickLblPos val="nextTo"/>
        <c:crossAx val="305997480"/>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8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8.2637575170286595E-2"/>
                  <c:y val="0"/>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Hoja1!$A$2:$A$10</c:f>
              <c:strCache>
                <c:ptCount val="9"/>
                <c:pt idx="0">
                  <c:v>Desconfianza en el medio</c:v>
                </c:pt>
                <c:pt idx="1">
                  <c:v>Falta de información y/o asesoría</c:v>
                </c:pt>
                <c:pt idx="2">
                  <c:v>Falta de claridad en el menú/página</c:v>
                </c:pt>
                <c:pt idx="3">
                  <c:v>Demora en la atención</c:v>
                </c:pt>
                <c:pt idx="4">
                  <c:v>Dificultad para acceder al medio</c:v>
                </c:pt>
                <c:pt idx="5">
                  <c:v>Problemas de comunicación</c:v>
                </c:pt>
                <c:pt idx="6">
                  <c:v>El costo de la llamada / internet</c:v>
                </c:pt>
                <c:pt idx="7">
                  <c:v>Mala atención</c:v>
                </c:pt>
                <c:pt idx="8">
                  <c:v>Otro ¿Cuál?</c:v>
                </c:pt>
              </c:strCache>
            </c:strRef>
          </c:cat>
          <c:val>
            <c:numRef>
              <c:f>Hoja1!$B$2:$B$10</c:f>
              <c:numCache>
                <c:formatCode>###0.0%</c:formatCode>
                <c:ptCount val="9"/>
                <c:pt idx="0">
                  <c:v>0.33094977112520235</c:v>
                </c:pt>
                <c:pt idx="1">
                  <c:v>0.28432470561384904</c:v>
                </c:pt>
                <c:pt idx="2">
                  <c:v>0.23765734813541337</c:v>
                </c:pt>
                <c:pt idx="3">
                  <c:v>0.23417853862699731</c:v>
                </c:pt>
                <c:pt idx="4">
                  <c:v>0.19073480362034081</c:v>
                </c:pt>
                <c:pt idx="5">
                  <c:v>0.18481138191119484</c:v>
                </c:pt>
                <c:pt idx="6">
                  <c:v>0.17472202633127068</c:v>
                </c:pt>
                <c:pt idx="7">
                  <c:v>0.10643473865385697</c:v>
                </c:pt>
                <c:pt idx="8">
                  <c:v>2.5186787304392597E-2</c:v>
                </c:pt>
              </c:numCache>
            </c:numRef>
          </c:val>
        </c:ser>
        <c:dLbls>
          <c:showLegendKey val="0"/>
          <c:showVal val="0"/>
          <c:showCatName val="0"/>
          <c:showSerName val="0"/>
          <c:showPercent val="0"/>
          <c:showBubbleSize val="0"/>
        </c:dLbls>
        <c:gapWidth val="10"/>
        <c:axId val="305995128"/>
        <c:axId val="305990816"/>
      </c:barChart>
      <c:catAx>
        <c:axId val="305995128"/>
        <c:scaling>
          <c:orientation val="maxMin"/>
        </c:scaling>
        <c:delete val="0"/>
        <c:axPos val="l"/>
        <c:numFmt formatCode="General" sourceLinked="0"/>
        <c:majorTickMark val="out"/>
        <c:minorTickMark val="none"/>
        <c:tickLblPos val="nextTo"/>
        <c:txPr>
          <a:bodyPr/>
          <a:lstStyle/>
          <a:p>
            <a:pPr>
              <a:defRPr sz="1050"/>
            </a:pPr>
            <a:endParaRPr lang="es-CO"/>
          </a:p>
        </c:txPr>
        <c:crossAx val="305990816"/>
        <c:crosses val="autoZero"/>
        <c:auto val="1"/>
        <c:lblAlgn val="ctr"/>
        <c:lblOffset val="100"/>
        <c:noMultiLvlLbl val="0"/>
      </c:catAx>
      <c:valAx>
        <c:axId val="305990816"/>
        <c:scaling>
          <c:orientation val="minMax"/>
        </c:scaling>
        <c:delete val="1"/>
        <c:axPos val="t"/>
        <c:numFmt formatCode="###0.0%" sourceLinked="1"/>
        <c:majorTickMark val="out"/>
        <c:minorTickMark val="none"/>
        <c:tickLblPos val="nextTo"/>
        <c:crossAx val="305995128"/>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8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6.6745733791385306E-2"/>
                  <c:y val="9.8188461541435148E-3"/>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Hoja1!$A$2:$A$7</c:f>
              <c:strCache>
                <c:ptCount val="6"/>
                <c:pt idx="0">
                  <c:v>Ofrecer capacitación para los usuarios</c:v>
                </c:pt>
                <c:pt idx="1">
                  <c:v>Mejorar la atención al cliente (mas operadores, menos tiempo de espera, páginas fáciles de manejar, etc.)</c:v>
                </c:pt>
                <c:pt idx="2">
                  <c:v>Permitir el acceso gratuito a los medios electrónicos</c:v>
                </c:pt>
                <c:pt idx="3">
                  <c:v>Hacer mas divulgación o promoción</c:v>
                </c:pt>
                <c:pt idx="4">
                  <c:v>Chat en línea</c:v>
                </c:pt>
                <c:pt idx="5">
                  <c:v>Otro ¿Cuál?</c:v>
                </c:pt>
              </c:strCache>
            </c:strRef>
          </c:cat>
          <c:val>
            <c:numRef>
              <c:f>Hoja1!$B$2:$B$7</c:f>
              <c:numCache>
                <c:formatCode>###0.0%</c:formatCode>
                <c:ptCount val="6"/>
                <c:pt idx="0">
                  <c:v>0.52262575069287576</c:v>
                </c:pt>
                <c:pt idx="1">
                  <c:v>0.35935659862122377</c:v>
                </c:pt>
                <c:pt idx="2">
                  <c:v>0.33588971559625774</c:v>
                </c:pt>
                <c:pt idx="3">
                  <c:v>0.30214512198317178</c:v>
                </c:pt>
                <c:pt idx="4">
                  <c:v>0.13791672790171156</c:v>
                </c:pt>
                <c:pt idx="5">
                  <c:v>2.5629687483042254E-2</c:v>
                </c:pt>
              </c:numCache>
            </c:numRef>
          </c:val>
        </c:ser>
        <c:dLbls>
          <c:showLegendKey val="0"/>
          <c:showVal val="0"/>
          <c:showCatName val="0"/>
          <c:showSerName val="0"/>
          <c:showPercent val="0"/>
          <c:showBubbleSize val="0"/>
        </c:dLbls>
        <c:gapWidth val="10"/>
        <c:axId val="305997088"/>
        <c:axId val="305995520"/>
      </c:barChart>
      <c:catAx>
        <c:axId val="305997088"/>
        <c:scaling>
          <c:orientation val="maxMin"/>
        </c:scaling>
        <c:delete val="0"/>
        <c:axPos val="l"/>
        <c:numFmt formatCode="General" sourceLinked="0"/>
        <c:majorTickMark val="out"/>
        <c:minorTickMark val="none"/>
        <c:tickLblPos val="nextTo"/>
        <c:txPr>
          <a:bodyPr/>
          <a:lstStyle/>
          <a:p>
            <a:pPr>
              <a:defRPr sz="1050"/>
            </a:pPr>
            <a:endParaRPr lang="es-CO"/>
          </a:p>
        </c:txPr>
        <c:crossAx val="305995520"/>
        <c:crosses val="autoZero"/>
        <c:auto val="1"/>
        <c:lblAlgn val="ctr"/>
        <c:lblOffset val="100"/>
        <c:noMultiLvlLbl val="0"/>
      </c:catAx>
      <c:valAx>
        <c:axId val="305995520"/>
        <c:scaling>
          <c:orientation val="minMax"/>
        </c:scaling>
        <c:delete val="1"/>
        <c:axPos val="t"/>
        <c:numFmt formatCode="###0.0%" sourceLinked="1"/>
        <c:majorTickMark val="out"/>
        <c:minorTickMark val="none"/>
        <c:tickLblPos val="nextTo"/>
        <c:crossAx val="305997088"/>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8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585843441461507"/>
          <c:y val="5.400365384778933E-2"/>
          <c:w val="0.5741415655853848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0.12688199974024159"/>
                  <c:y val="9.6053451098393802E-3"/>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Hoja1!$A$2:$A$8</c:f>
              <c:strCache>
                <c:ptCount val="7"/>
                <c:pt idx="0">
                  <c:v>Evitar las filas</c:v>
                </c:pt>
                <c:pt idx="1">
                  <c:v>Ahorrar dinero</c:v>
                </c:pt>
                <c:pt idx="2">
                  <c:v>Ahorrar tiempo</c:v>
                </c:pt>
                <c:pt idx="3">
                  <c:v>La rapidez y agilidad</c:v>
                </c:pt>
                <c:pt idx="4">
                  <c:v>Realizarlo desde la casa / oficina</c:v>
                </c:pt>
                <c:pt idx="5">
                  <c:v>Hacerlo a cualquier hora</c:v>
                </c:pt>
                <c:pt idx="6">
                  <c:v>Otro ¿Cuál?</c:v>
                </c:pt>
              </c:strCache>
            </c:strRef>
          </c:cat>
          <c:val>
            <c:numRef>
              <c:f>Hoja1!$B$2:$B$8</c:f>
              <c:numCache>
                <c:formatCode>###0.0%</c:formatCode>
                <c:ptCount val="7"/>
                <c:pt idx="0">
                  <c:v>0.46648713808518616</c:v>
                </c:pt>
                <c:pt idx="1">
                  <c:v>0.36878042637362041</c:v>
                </c:pt>
                <c:pt idx="2">
                  <c:v>0.36542474234162214</c:v>
                </c:pt>
                <c:pt idx="3">
                  <c:v>0.28708031330389061</c:v>
                </c:pt>
                <c:pt idx="4">
                  <c:v>0.25671676705947116</c:v>
                </c:pt>
                <c:pt idx="5">
                  <c:v>0.23787595922044014</c:v>
                </c:pt>
                <c:pt idx="6">
                  <c:v>3.7295315595720364E-2</c:v>
                </c:pt>
              </c:numCache>
            </c:numRef>
          </c:val>
        </c:ser>
        <c:dLbls>
          <c:showLegendKey val="0"/>
          <c:showVal val="0"/>
          <c:showCatName val="0"/>
          <c:showSerName val="0"/>
          <c:showPercent val="0"/>
          <c:showBubbleSize val="0"/>
        </c:dLbls>
        <c:gapWidth val="10"/>
        <c:axId val="305992384"/>
        <c:axId val="305989640"/>
      </c:barChart>
      <c:catAx>
        <c:axId val="305992384"/>
        <c:scaling>
          <c:orientation val="maxMin"/>
        </c:scaling>
        <c:delete val="0"/>
        <c:axPos val="l"/>
        <c:numFmt formatCode="General" sourceLinked="0"/>
        <c:majorTickMark val="out"/>
        <c:minorTickMark val="none"/>
        <c:tickLblPos val="nextTo"/>
        <c:txPr>
          <a:bodyPr/>
          <a:lstStyle/>
          <a:p>
            <a:pPr>
              <a:defRPr sz="1050"/>
            </a:pPr>
            <a:endParaRPr lang="es-CO"/>
          </a:p>
        </c:txPr>
        <c:crossAx val="305989640"/>
        <c:crosses val="autoZero"/>
        <c:auto val="1"/>
        <c:lblAlgn val="ctr"/>
        <c:lblOffset val="100"/>
        <c:noMultiLvlLbl val="0"/>
      </c:catAx>
      <c:valAx>
        <c:axId val="305989640"/>
        <c:scaling>
          <c:orientation val="minMax"/>
        </c:scaling>
        <c:delete val="1"/>
        <c:axPos val="t"/>
        <c:numFmt formatCode="###0.0%" sourceLinked="1"/>
        <c:majorTickMark val="out"/>
        <c:minorTickMark val="none"/>
        <c:tickLblPos val="nextTo"/>
        <c:crossAx val="305992384"/>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8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dLbl>
              <c:idx val="0"/>
              <c:layout>
                <c:manualLayout>
                  <c:x val="-6.3567365515605045E-2"/>
                  <c:y val="0"/>
                </c:manualLayout>
              </c:layout>
              <c:spPr/>
              <c:txPr>
                <a:bodyPr/>
                <a:lstStyle/>
                <a:p>
                  <a:pPr>
                    <a:defRPr>
                      <a:solidFill>
                        <a:schemeClr val="bg1"/>
                      </a:solidFill>
                    </a:defRPr>
                  </a:pPr>
                  <a:endParaRPr lang="es-CO"/>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Hoja1!$A$2:$A$10</c:f>
              <c:strCache>
                <c:ptCount val="9"/>
                <c:pt idx="0">
                  <c:v>Desconfianza en el medio</c:v>
                </c:pt>
                <c:pt idx="1">
                  <c:v>Falta de información y/o asesoría</c:v>
                </c:pt>
                <c:pt idx="2">
                  <c:v>Problemas de comunicación</c:v>
                </c:pt>
                <c:pt idx="3">
                  <c:v>Falta de claridad en el menú/página</c:v>
                </c:pt>
                <c:pt idx="4">
                  <c:v>Demora en la atención</c:v>
                </c:pt>
                <c:pt idx="5">
                  <c:v>Dificultad para acceder al medio</c:v>
                </c:pt>
                <c:pt idx="6">
                  <c:v>El costo de la llamada / internet</c:v>
                </c:pt>
                <c:pt idx="7">
                  <c:v>Mala atención</c:v>
                </c:pt>
                <c:pt idx="8">
                  <c:v>Otro ¿Cuál?</c:v>
                </c:pt>
              </c:strCache>
            </c:strRef>
          </c:cat>
          <c:val>
            <c:numRef>
              <c:f>Hoja1!$B$2:$B$10</c:f>
              <c:numCache>
                <c:formatCode>###0.0%</c:formatCode>
                <c:ptCount val="9"/>
                <c:pt idx="0">
                  <c:v>0.3487393487840959</c:v>
                </c:pt>
                <c:pt idx="1">
                  <c:v>0.28344448432933256</c:v>
                </c:pt>
                <c:pt idx="2">
                  <c:v>0.2289169758511499</c:v>
                </c:pt>
                <c:pt idx="3">
                  <c:v>0.22394588734639939</c:v>
                </c:pt>
                <c:pt idx="4">
                  <c:v>0.20843622698091088</c:v>
                </c:pt>
                <c:pt idx="5">
                  <c:v>0.16796653794186736</c:v>
                </c:pt>
                <c:pt idx="6">
                  <c:v>0.1259731768147741</c:v>
                </c:pt>
                <c:pt idx="7">
                  <c:v>0.11369286519752846</c:v>
                </c:pt>
                <c:pt idx="8">
                  <c:v>3.2189898078423991E-2</c:v>
                </c:pt>
              </c:numCache>
            </c:numRef>
          </c:val>
        </c:ser>
        <c:dLbls>
          <c:showLegendKey val="0"/>
          <c:showVal val="0"/>
          <c:showCatName val="0"/>
          <c:showSerName val="0"/>
          <c:showPercent val="0"/>
          <c:showBubbleSize val="0"/>
        </c:dLbls>
        <c:gapWidth val="10"/>
        <c:axId val="305993560"/>
        <c:axId val="305992776"/>
      </c:barChart>
      <c:catAx>
        <c:axId val="305993560"/>
        <c:scaling>
          <c:orientation val="maxMin"/>
        </c:scaling>
        <c:delete val="0"/>
        <c:axPos val="l"/>
        <c:numFmt formatCode="General" sourceLinked="0"/>
        <c:majorTickMark val="out"/>
        <c:minorTickMark val="none"/>
        <c:tickLblPos val="nextTo"/>
        <c:txPr>
          <a:bodyPr/>
          <a:lstStyle/>
          <a:p>
            <a:pPr>
              <a:defRPr sz="1050"/>
            </a:pPr>
            <a:endParaRPr lang="es-CO"/>
          </a:p>
        </c:txPr>
        <c:crossAx val="305992776"/>
        <c:crosses val="autoZero"/>
        <c:auto val="1"/>
        <c:lblAlgn val="ctr"/>
        <c:lblOffset val="100"/>
        <c:noMultiLvlLbl val="0"/>
      </c:catAx>
      <c:valAx>
        <c:axId val="305992776"/>
        <c:scaling>
          <c:orientation val="minMax"/>
        </c:scaling>
        <c:delete val="1"/>
        <c:axPos val="t"/>
        <c:numFmt formatCode="###0.0%" sourceLinked="1"/>
        <c:majorTickMark val="out"/>
        <c:minorTickMark val="none"/>
        <c:tickLblPos val="nextTo"/>
        <c:crossAx val="305993560"/>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8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296626099508955"/>
          <c:y val="5.400365384778933E-2"/>
          <c:w val="0.49044274670081617"/>
          <c:h val="0.89199269230442135"/>
        </c:manualLayout>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Hoja1!$A$2:$A$7</c:f>
              <c:strCache>
                <c:ptCount val="6"/>
                <c:pt idx="0">
                  <c:v>Ofrecer capacitación para los usuarios</c:v>
                </c:pt>
                <c:pt idx="1">
                  <c:v>Mejorar la atención al cliente (mas operadores, menos tiempo de espera, páginas fáciles de manejar, etc.)</c:v>
                </c:pt>
                <c:pt idx="2">
                  <c:v>Permitir el acceso gratuito a los medios electrónicos</c:v>
                </c:pt>
                <c:pt idx="3">
                  <c:v>Hacer mas divulgación o promoción</c:v>
                </c:pt>
                <c:pt idx="4">
                  <c:v>Chat en línea</c:v>
                </c:pt>
                <c:pt idx="5">
                  <c:v>Otro ¿Cuál?</c:v>
                </c:pt>
              </c:strCache>
            </c:strRef>
          </c:cat>
          <c:val>
            <c:numRef>
              <c:f>Hoja1!$B$2:$B$7</c:f>
              <c:numCache>
                <c:formatCode>###0.0%</c:formatCode>
                <c:ptCount val="6"/>
                <c:pt idx="0">
                  <c:v>0.46055889742562778</c:v>
                </c:pt>
                <c:pt idx="1">
                  <c:v>0.42096364594402941</c:v>
                </c:pt>
                <c:pt idx="2">
                  <c:v>0.3398347813393871</c:v>
                </c:pt>
                <c:pt idx="3">
                  <c:v>0.33759386063808206</c:v>
                </c:pt>
                <c:pt idx="4">
                  <c:v>0.12844352322650668</c:v>
                </c:pt>
                <c:pt idx="5">
                  <c:v>2.0981140362210014E-2</c:v>
                </c:pt>
              </c:numCache>
            </c:numRef>
          </c:val>
        </c:ser>
        <c:dLbls>
          <c:showLegendKey val="0"/>
          <c:showVal val="0"/>
          <c:showCatName val="0"/>
          <c:showSerName val="0"/>
          <c:showPercent val="0"/>
          <c:showBubbleSize val="0"/>
        </c:dLbls>
        <c:gapWidth val="10"/>
        <c:axId val="305990032"/>
        <c:axId val="305989248"/>
      </c:barChart>
      <c:catAx>
        <c:axId val="305990032"/>
        <c:scaling>
          <c:orientation val="maxMin"/>
        </c:scaling>
        <c:delete val="0"/>
        <c:axPos val="l"/>
        <c:numFmt formatCode="General" sourceLinked="0"/>
        <c:majorTickMark val="out"/>
        <c:minorTickMark val="none"/>
        <c:tickLblPos val="nextTo"/>
        <c:txPr>
          <a:bodyPr/>
          <a:lstStyle/>
          <a:p>
            <a:pPr>
              <a:defRPr sz="1050"/>
            </a:pPr>
            <a:endParaRPr lang="es-CO"/>
          </a:p>
        </c:txPr>
        <c:crossAx val="305989248"/>
        <c:crosses val="autoZero"/>
        <c:auto val="1"/>
        <c:lblAlgn val="ctr"/>
        <c:lblOffset val="100"/>
        <c:noMultiLvlLbl val="0"/>
      </c:catAx>
      <c:valAx>
        <c:axId val="305989248"/>
        <c:scaling>
          <c:orientation val="minMax"/>
        </c:scaling>
        <c:delete val="1"/>
        <c:axPos val="t"/>
        <c:numFmt formatCode="###0.0%" sourceLinked="1"/>
        <c:majorTickMark val="out"/>
        <c:minorTickMark val="none"/>
        <c:tickLblPos val="nextTo"/>
        <c:crossAx val="305990032"/>
        <c:crosses val="autoZero"/>
        <c:crossBetween val="between"/>
      </c:valAx>
    </c:plotArea>
    <c:plotVisOnly val="1"/>
    <c:dispBlanksAs val="gap"/>
    <c:showDLblsOverMax val="0"/>
  </c:chart>
  <c:txPr>
    <a:bodyPr/>
    <a:lstStyle/>
    <a:p>
      <a:pPr>
        <a:defRPr sz="1100">
          <a:solidFill>
            <a:schemeClr val="tx2"/>
          </a:solidFill>
        </a:defRPr>
      </a:pPr>
      <a:endParaRPr lang="es-CO"/>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Columna1</c:v>
                </c:pt>
              </c:strCache>
            </c:strRef>
          </c:tx>
          <c:spPr>
            <a:solidFill>
              <a:schemeClr val="accent5"/>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Hoja1!$A$2:$A$19</c:f>
              <c:strCache>
                <c:ptCount val="18"/>
                <c:pt idx="0">
                  <c:v>61 Pago de servicios públicos /reclamaciones/solicitudes de servicios público</c:v>
                </c:pt>
                <c:pt idx="1">
                  <c:v>47 Solicitud de citas médicas</c:v>
                </c:pt>
                <c:pt idx="2">
                  <c:v>13 Obtención, copia del documento de identidad</c:v>
                </c:pt>
                <c:pt idx="3">
                  <c:v>4 Matrícula escolar</c:v>
                </c:pt>
                <c:pt idx="4">
                  <c:v>17 Obtención certificado de antecedentes judiciales</c:v>
                </c:pt>
                <c:pt idx="5">
                  <c:v>23 Pago impuesto predial</c:v>
                </c:pt>
                <c:pt idx="6">
                  <c:v>1 Inscripción, aplicación, resultados y certificados del Examen de Estado (ICFES)</c:v>
                </c:pt>
                <c:pt idx="7">
                  <c:v>19 Obtención certificado de procuraduría</c:v>
                </c:pt>
                <c:pt idx="8">
                  <c:v>22 registro/actualización/expedición de copias del RUT</c:v>
                </c:pt>
                <c:pt idx="9">
                  <c:v>14 Obtención, copia del registro civil de nacimiento</c:v>
                </c:pt>
                <c:pt idx="10">
                  <c:v>41 Autenticaciones</c:v>
                </c:pt>
                <c:pt idx="11">
                  <c:v>3 Inscripción a programas de formación profesional - SENA</c:v>
                </c:pt>
                <c:pt idx="12">
                  <c:v>21 Declaración/pago de impuestos</c:v>
                </c:pt>
                <c:pt idx="13">
                  <c:v>20 Obtención certificado de la contraloría</c:v>
                </c:pt>
                <c:pt idx="14">
                  <c:v>46 Registro en el SISBEN</c:v>
                </c:pt>
                <c:pt idx="15">
                  <c:v>18 Obtención libreta militar</c:v>
                </c:pt>
                <c:pt idx="16">
                  <c:v>7 Certificado de matrícula escolar</c:v>
                </c:pt>
                <c:pt idx="17">
                  <c:v>15 Obtención de licencia de conducción</c:v>
                </c:pt>
              </c:strCache>
            </c:strRef>
          </c:cat>
          <c:val>
            <c:numRef>
              <c:f>Hoja1!$B$2:$B$19</c:f>
              <c:numCache>
                <c:formatCode>###0.0%</c:formatCode>
                <c:ptCount val="18"/>
                <c:pt idx="0">
                  <c:v>0.48411156948286072</c:v>
                </c:pt>
                <c:pt idx="1">
                  <c:v>0.42882790595219156</c:v>
                </c:pt>
                <c:pt idx="2">
                  <c:v>0.30723643592665062</c:v>
                </c:pt>
                <c:pt idx="3">
                  <c:v>0.25524536319812574</c:v>
                </c:pt>
                <c:pt idx="4">
                  <c:v>0.24668041057322182</c:v>
                </c:pt>
                <c:pt idx="5">
                  <c:v>0.24423031198031886</c:v>
                </c:pt>
                <c:pt idx="6">
                  <c:v>0.19776599563524461</c:v>
                </c:pt>
                <c:pt idx="7">
                  <c:v>0.18392739155228177</c:v>
                </c:pt>
                <c:pt idx="8">
                  <c:v>0.18325461108589813</c:v>
                </c:pt>
                <c:pt idx="9">
                  <c:v>0.18140015950873598</c:v>
                </c:pt>
                <c:pt idx="10">
                  <c:v>0.17883827480626205</c:v>
                </c:pt>
                <c:pt idx="11">
                  <c:v>0.16786003390097931</c:v>
                </c:pt>
                <c:pt idx="12">
                  <c:v>0.15762490808466531</c:v>
                </c:pt>
                <c:pt idx="13">
                  <c:v>0.15004146046784267</c:v>
                </c:pt>
                <c:pt idx="14">
                  <c:v>0.14942609082720362</c:v>
                </c:pt>
                <c:pt idx="15">
                  <c:v>0.14152783627665427</c:v>
                </c:pt>
                <c:pt idx="16">
                  <c:v>0.13877041125224099</c:v>
                </c:pt>
                <c:pt idx="17">
                  <c:v>0.13623543294491336</c:v>
                </c:pt>
              </c:numCache>
            </c:numRef>
          </c:val>
        </c:ser>
        <c:dLbls>
          <c:showLegendKey val="0"/>
          <c:showVal val="0"/>
          <c:showCatName val="0"/>
          <c:showSerName val="0"/>
          <c:showPercent val="0"/>
          <c:showBubbleSize val="0"/>
        </c:dLbls>
        <c:gapWidth val="10"/>
        <c:axId val="393932008"/>
        <c:axId val="393930440"/>
      </c:barChart>
      <c:catAx>
        <c:axId val="393932008"/>
        <c:scaling>
          <c:orientation val="maxMin"/>
        </c:scaling>
        <c:delete val="1"/>
        <c:axPos val="l"/>
        <c:numFmt formatCode="General" sourceLinked="0"/>
        <c:majorTickMark val="out"/>
        <c:minorTickMark val="none"/>
        <c:tickLblPos val="nextTo"/>
        <c:crossAx val="393930440"/>
        <c:crosses val="autoZero"/>
        <c:auto val="1"/>
        <c:lblAlgn val="ctr"/>
        <c:lblOffset val="100"/>
        <c:noMultiLvlLbl val="0"/>
      </c:catAx>
      <c:valAx>
        <c:axId val="393930440"/>
        <c:scaling>
          <c:orientation val="minMax"/>
        </c:scaling>
        <c:delete val="1"/>
        <c:axPos val="t"/>
        <c:numFmt formatCode="###0.0%" sourceLinked="1"/>
        <c:majorTickMark val="out"/>
        <c:minorTickMark val="none"/>
        <c:tickLblPos val="nextTo"/>
        <c:crossAx val="393932008"/>
        <c:crosses val="autoZero"/>
        <c:crossBetween val="between"/>
      </c:valAx>
    </c:plotArea>
    <c:plotVisOnly val="1"/>
    <c:dispBlanksAs val="gap"/>
    <c:showDLblsOverMax val="0"/>
  </c:chart>
  <c:txPr>
    <a:bodyPr/>
    <a:lstStyle/>
    <a:p>
      <a:pPr>
        <a:defRPr sz="1000">
          <a:solidFill>
            <a:schemeClr val="tx2"/>
          </a:solidFill>
        </a:defRPr>
      </a:pPr>
      <a:endParaRPr lang="es-CO"/>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DC8139-2C67-4713-9CE0-7752BADEA3F9}" type="doc">
      <dgm:prSet loTypeId="urn:microsoft.com/office/officeart/2005/8/layout/pyramid2" loCatId="pyramid" qsTypeId="urn:microsoft.com/office/officeart/2005/8/quickstyle/3d2" qsCatId="3D" csTypeId="urn:microsoft.com/office/officeart/2005/8/colors/colorful5" csCatId="colorful" phldr="1"/>
      <dgm:spPr/>
    </dgm:pt>
    <dgm:pt modelId="{1677B124-0E26-4E24-8646-910A7F93EE31}">
      <dgm:prSet phldrT="[Texto]" custT="1"/>
      <dgm:spPr/>
      <dgm:t>
        <a:bodyPr/>
        <a:lstStyle/>
        <a:p>
          <a:r>
            <a:rPr lang="es-CO" sz="1100" dirty="0" smtClean="0">
              <a:solidFill>
                <a:schemeClr val="tx2"/>
              </a:solidFill>
            </a:rPr>
            <a:t>Obtención, copia del documento de Identidad  -  </a:t>
          </a:r>
          <a:r>
            <a:rPr lang="es-CO" sz="1200" b="1" dirty="0" smtClean="0">
              <a:solidFill>
                <a:schemeClr val="tx2"/>
              </a:solidFill>
              <a:effectLst>
                <a:outerShdw blurRad="38100" dist="38100" dir="2700000" algn="tl">
                  <a:srgbClr val="000000">
                    <a:alpha val="43137"/>
                  </a:srgbClr>
                </a:outerShdw>
              </a:effectLst>
            </a:rPr>
            <a:t>41,8%</a:t>
          </a:r>
          <a:endParaRPr lang="es-CO" sz="1200" b="1" dirty="0">
            <a:solidFill>
              <a:schemeClr val="tx2"/>
            </a:solidFill>
            <a:effectLst>
              <a:outerShdw blurRad="38100" dist="38100" dir="2700000" algn="tl">
                <a:srgbClr val="000000">
                  <a:alpha val="43137"/>
                </a:srgbClr>
              </a:outerShdw>
            </a:effectLst>
          </a:endParaRPr>
        </a:p>
      </dgm:t>
    </dgm:pt>
    <dgm:pt modelId="{85BC192B-4BFB-4441-A5D7-C7957FA8E663}" type="parTrans" cxnId="{A03BC920-CEF4-4307-8803-F1C4EB606FD2}">
      <dgm:prSet/>
      <dgm:spPr/>
      <dgm:t>
        <a:bodyPr/>
        <a:lstStyle/>
        <a:p>
          <a:endParaRPr lang="es-CO" sz="1000">
            <a:solidFill>
              <a:schemeClr val="tx2"/>
            </a:solidFill>
          </a:endParaRPr>
        </a:p>
      </dgm:t>
    </dgm:pt>
    <dgm:pt modelId="{838B0747-EA70-4884-8358-32745F228E97}" type="sibTrans" cxnId="{A03BC920-CEF4-4307-8803-F1C4EB606FD2}">
      <dgm:prSet/>
      <dgm:spPr/>
      <dgm:t>
        <a:bodyPr/>
        <a:lstStyle/>
        <a:p>
          <a:endParaRPr lang="es-CO" sz="1000">
            <a:solidFill>
              <a:schemeClr val="tx2"/>
            </a:solidFill>
          </a:endParaRPr>
        </a:p>
      </dgm:t>
    </dgm:pt>
    <dgm:pt modelId="{9F892E3E-CCFC-4AB3-AF6D-35165E0D9696}">
      <dgm:prSet phldrT="[Texto]" custT="1"/>
      <dgm:spPr/>
      <dgm:t>
        <a:bodyPr/>
        <a:lstStyle/>
        <a:p>
          <a:r>
            <a:rPr lang="es-CO" sz="1100" dirty="0" smtClean="0">
              <a:solidFill>
                <a:schemeClr val="tx2"/>
              </a:solidFill>
            </a:rPr>
            <a:t>Pago/Reclamaciones/solicitudes de Servicios Públicos  - </a:t>
          </a:r>
          <a:r>
            <a:rPr lang="es-CO" sz="1200" b="1" dirty="0" smtClean="0">
              <a:solidFill>
                <a:schemeClr val="tx2"/>
              </a:solidFill>
              <a:effectLst>
                <a:outerShdw blurRad="38100" dist="38100" dir="2700000" algn="tl">
                  <a:srgbClr val="000000">
                    <a:alpha val="43137"/>
                  </a:srgbClr>
                </a:outerShdw>
              </a:effectLst>
            </a:rPr>
            <a:t>41,5%</a:t>
          </a:r>
          <a:endParaRPr lang="es-CO" sz="1200" b="1" dirty="0">
            <a:solidFill>
              <a:schemeClr val="tx2"/>
            </a:solidFill>
            <a:effectLst>
              <a:outerShdw blurRad="38100" dist="38100" dir="2700000" algn="tl">
                <a:srgbClr val="000000">
                  <a:alpha val="43137"/>
                </a:srgbClr>
              </a:outerShdw>
            </a:effectLst>
          </a:endParaRPr>
        </a:p>
      </dgm:t>
    </dgm:pt>
    <dgm:pt modelId="{C5319B36-BE6F-48EF-9B1A-E316223574D6}" type="parTrans" cxnId="{C3D616D5-FBA7-4329-A19B-03F4E3AA6AA8}">
      <dgm:prSet/>
      <dgm:spPr/>
      <dgm:t>
        <a:bodyPr/>
        <a:lstStyle/>
        <a:p>
          <a:endParaRPr lang="es-CO" sz="1000">
            <a:solidFill>
              <a:schemeClr val="tx2"/>
            </a:solidFill>
          </a:endParaRPr>
        </a:p>
      </dgm:t>
    </dgm:pt>
    <dgm:pt modelId="{7506DB26-5862-446D-A224-D7D50DA08BD2}" type="sibTrans" cxnId="{C3D616D5-FBA7-4329-A19B-03F4E3AA6AA8}">
      <dgm:prSet/>
      <dgm:spPr/>
      <dgm:t>
        <a:bodyPr/>
        <a:lstStyle/>
        <a:p>
          <a:endParaRPr lang="es-CO" sz="1000">
            <a:solidFill>
              <a:schemeClr val="tx2"/>
            </a:solidFill>
          </a:endParaRPr>
        </a:p>
      </dgm:t>
    </dgm:pt>
    <dgm:pt modelId="{928FBF75-9E2C-4132-8AF4-49E61C76B65F}">
      <dgm:prSet phldrT="[Texto]" custT="1"/>
      <dgm:spPr/>
      <dgm:t>
        <a:bodyPr/>
        <a:lstStyle/>
        <a:p>
          <a:r>
            <a:rPr lang="es-CO" sz="1100" dirty="0" smtClean="0">
              <a:solidFill>
                <a:schemeClr val="tx2"/>
              </a:solidFill>
            </a:rPr>
            <a:t>Solicitud de citas médicas  - </a:t>
          </a:r>
          <a:r>
            <a:rPr lang="es-CO" sz="1200" b="1" dirty="0" smtClean="0">
              <a:solidFill>
                <a:schemeClr val="tx2"/>
              </a:solidFill>
              <a:effectLst>
                <a:outerShdw blurRad="38100" dist="38100" dir="2700000" algn="tl">
                  <a:srgbClr val="000000">
                    <a:alpha val="43137"/>
                  </a:srgbClr>
                </a:outerShdw>
              </a:effectLst>
            </a:rPr>
            <a:t>37,1%</a:t>
          </a:r>
          <a:endParaRPr lang="es-CO" sz="1100" b="1" dirty="0">
            <a:solidFill>
              <a:schemeClr val="tx2"/>
            </a:solidFill>
            <a:effectLst>
              <a:outerShdw blurRad="38100" dist="38100" dir="2700000" algn="tl">
                <a:srgbClr val="000000">
                  <a:alpha val="43137"/>
                </a:srgbClr>
              </a:outerShdw>
            </a:effectLst>
          </a:endParaRPr>
        </a:p>
      </dgm:t>
    </dgm:pt>
    <dgm:pt modelId="{9BF4F1E7-A591-4753-99EB-1D3A5DF0C5D5}" type="parTrans" cxnId="{AD843B3C-6129-44FC-93A8-3C26E50E33BB}">
      <dgm:prSet/>
      <dgm:spPr/>
      <dgm:t>
        <a:bodyPr/>
        <a:lstStyle/>
        <a:p>
          <a:endParaRPr lang="es-CO" sz="1000">
            <a:solidFill>
              <a:schemeClr val="tx2"/>
            </a:solidFill>
          </a:endParaRPr>
        </a:p>
      </dgm:t>
    </dgm:pt>
    <dgm:pt modelId="{D9CC75CD-9952-449C-A86A-99FFC62ACD16}" type="sibTrans" cxnId="{AD843B3C-6129-44FC-93A8-3C26E50E33BB}">
      <dgm:prSet/>
      <dgm:spPr/>
      <dgm:t>
        <a:bodyPr/>
        <a:lstStyle/>
        <a:p>
          <a:endParaRPr lang="es-CO" sz="1000">
            <a:solidFill>
              <a:schemeClr val="tx2"/>
            </a:solidFill>
          </a:endParaRPr>
        </a:p>
      </dgm:t>
    </dgm:pt>
    <dgm:pt modelId="{A40C7F46-F0BC-4894-B0A1-50B0105B851F}">
      <dgm:prSet phldrT="[Texto]" custT="1"/>
      <dgm:spPr/>
      <dgm:t>
        <a:bodyPr/>
        <a:lstStyle/>
        <a:p>
          <a:r>
            <a:rPr lang="es-CO" sz="1100" dirty="0" smtClean="0">
              <a:solidFill>
                <a:schemeClr val="tx2"/>
              </a:solidFill>
            </a:rPr>
            <a:t>Obtención certificado de antecedentes judiciales – </a:t>
          </a:r>
          <a:r>
            <a:rPr lang="es-CO" sz="1200" b="1" dirty="0" smtClean="0">
              <a:solidFill>
                <a:schemeClr val="tx2"/>
              </a:solidFill>
              <a:effectLst>
                <a:outerShdw blurRad="38100" dist="38100" dir="2700000" algn="tl">
                  <a:srgbClr val="000000">
                    <a:alpha val="43137"/>
                  </a:srgbClr>
                </a:outerShdw>
              </a:effectLst>
            </a:rPr>
            <a:t>24,9%</a:t>
          </a:r>
          <a:endParaRPr lang="es-CO" sz="1200" b="1" dirty="0">
            <a:solidFill>
              <a:schemeClr val="tx2"/>
            </a:solidFill>
            <a:effectLst>
              <a:outerShdw blurRad="38100" dist="38100" dir="2700000" algn="tl">
                <a:srgbClr val="000000">
                  <a:alpha val="43137"/>
                </a:srgbClr>
              </a:outerShdw>
            </a:effectLst>
          </a:endParaRPr>
        </a:p>
      </dgm:t>
    </dgm:pt>
    <dgm:pt modelId="{F5B307B9-DF20-4354-A0ED-20A01E00916A}" type="parTrans" cxnId="{77655AF5-8C49-4D82-B6D8-C49ED56A4082}">
      <dgm:prSet/>
      <dgm:spPr/>
      <dgm:t>
        <a:bodyPr/>
        <a:lstStyle/>
        <a:p>
          <a:endParaRPr lang="es-CO" sz="1000">
            <a:solidFill>
              <a:schemeClr val="tx2"/>
            </a:solidFill>
          </a:endParaRPr>
        </a:p>
      </dgm:t>
    </dgm:pt>
    <dgm:pt modelId="{2A99E395-BC08-42D1-AEFE-530EAA7663B6}" type="sibTrans" cxnId="{77655AF5-8C49-4D82-B6D8-C49ED56A4082}">
      <dgm:prSet/>
      <dgm:spPr/>
      <dgm:t>
        <a:bodyPr/>
        <a:lstStyle/>
        <a:p>
          <a:endParaRPr lang="es-CO" sz="1000">
            <a:solidFill>
              <a:schemeClr val="tx2"/>
            </a:solidFill>
          </a:endParaRPr>
        </a:p>
      </dgm:t>
    </dgm:pt>
    <dgm:pt modelId="{C1CACE1E-1624-4A66-9F92-4F9CA9370548}">
      <dgm:prSet phldrT="[Texto]" custT="1"/>
      <dgm:spPr/>
      <dgm:t>
        <a:bodyPr/>
        <a:lstStyle/>
        <a:p>
          <a:r>
            <a:rPr lang="es-CO" sz="1100" dirty="0" smtClean="0">
              <a:solidFill>
                <a:schemeClr val="tx2"/>
              </a:solidFill>
            </a:rPr>
            <a:t>Pago de Impuesto Predial – </a:t>
          </a:r>
          <a:r>
            <a:rPr lang="es-CO" sz="1200" b="1" dirty="0" smtClean="0">
              <a:solidFill>
                <a:schemeClr val="tx2"/>
              </a:solidFill>
              <a:effectLst>
                <a:outerShdw blurRad="38100" dist="38100" dir="2700000" algn="tl">
                  <a:srgbClr val="000000">
                    <a:alpha val="43137"/>
                  </a:srgbClr>
                </a:outerShdw>
              </a:effectLst>
            </a:rPr>
            <a:t>30,5%</a:t>
          </a:r>
          <a:endParaRPr lang="es-CO" sz="1200" b="1" dirty="0">
            <a:solidFill>
              <a:schemeClr val="tx2"/>
            </a:solidFill>
            <a:effectLst>
              <a:outerShdw blurRad="38100" dist="38100" dir="2700000" algn="tl">
                <a:srgbClr val="000000">
                  <a:alpha val="43137"/>
                </a:srgbClr>
              </a:outerShdw>
            </a:effectLst>
          </a:endParaRPr>
        </a:p>
      </dgm:t>
    </dgm:pt>
    <dgm:pt modelId="{621EC5F5-38A4-4D11-B196-A4F4EADF53F3}" type="parTrans" cxnId="{BB351F0B-B91C-41E8-AD86-7A4851C028D4}">
      <dgm:prSet/>
      <dgm:spPr/>
      <dgm:t>
        <a:bodyPr/>
        <a:lstStyle/>
        <a:p>
          <a:endParaRPr lang="es-CO" sz="1000">
            <a:solidFill>
              <a:schemeClr val="tx2"/>
            </a:solidFill>
          </a:endParaRPr>
        </a:p>
      </dgm:t>
    </dgm:pt>
    <dgm:pt modelId="{6402C867-E4C8-4AA5-8ABA-2BDCA29AC00C}" type="sibTrans" cxnId="{BB351F0B-B91C-41E8-AD86-7A4851C028D4}">
      <dgm:prSet/>
      <dgm:spPr/>
      <dgm:t>
        <a:bodyPr/>
        <a:lstStyle/>
        <a:p>
          <a:endParaRPr lang="es-CO" sz="1000">
            <a:solidFill>
              <a:schemeClr val="tx2"/>
            </a:solidFill>
          </a:endParaRPr>
        </a:p>
      </dgm:t>
    </dgm:pt>
    <dgm:pt modelId="{82DB4616-A291-4865-9098-1795A6E049A9}" type="pres">
      <dgm:prSet presAssocID="{5ADC8139-2C67-4713-9CE0-7752BADEA3F9}" presName="compositeShape" presStyleCnt="0">
        <dgm:presLayoutVars>
          <dgm:dir/>
          <dgm:resizeHandles/>
        </dgm:presLayoutVars>
      </dgm:prSet>
      <dgm:spPr/>
    </dgm:pt>
    <dgm:pt modelId="{5A9B5C39-7179-49C7-84B0-AB1ADE5CD928}" type="pres">
      <dgm:prSet presAssocID="{5ADC8139-2C67-4713-9CE0-7752BADEA3F9}" presName="pyramid" presStyleLbl="node1" presStyleIdx="0" presStyleCnt="1"/>
      <dgm:spPr/>
    </dgm:pt>
    <dgm:pt modelId="{27EDAD76-F717-44E6-BF00-53D8CFA2EA58}" type="pres">
      <dgm:prSet presAssocID="{5ADC8139-2C67-4713-9CE0-7752BADEA3F9}" presName="theList" presStyleCnt="0"/>
      <dgm:spPr/>
    </dgm:pt>
    <dgm:pt modelId="{C3EA41D8-9F8B-46C2-8ED3-7094AD60064A}" type="pres">
      <dgm:prSet presAssocID="{1677B124-0E26-4E24-8646-910A7F93EE31}" presName="aNode" presStyleLbl="fgAcc1" presStyleIdx="0" presStyleCnt="5">
        <dgm:presLayoutVars>
          <dgm:bulletEnabled val="1"/>
        </dgm:presLayoutVars>
      </dgm:prSet>
      <dgm:spPr/>
      <dgm:t>
        <a:bodyPr/>
        <a:lstStyle/>
        <a:p>
          <a:endParaRPr lang="es-CO"/>
        </a:p>
      </dgm:t>
    </dgm:pt>
    <dgm:pt modelId="{8EC3D5BB-2054-4C4D-ACF3-EC5E330A3700}" type="pres">
      <dgm:prSet presAssocID="{1677B124-0E26-4E24-8646-910A7F93EE31}" presName="aSpace" presStyleCnt="0"/>
      <dgm:spPr/>
    </dgm:pt>
    <dgm:pt modelId="{B13D3E33-09F9-43C4-84F0-8420AA2D8884}" type="pres">
      <dgm:prSet presAssocID="{9F892E3E-CCFC-4AB3-AF6D-35165E0D9696}" presName="aNode" presStyleLbl="fgAcc1" presStyleIdx="1" presStyleCnt="5">
        <dgm:presLayoutVars>
          <dgm:bulletEnabled val="1"/>
        </dgm:presLayoutVars>
      </dgm:prSet>
      <dgm:spPr/>
      <dgm:t>
        <a:bodyPr/>
        <a:lstStyle/>
        <a:p>
          <a:endParaRPr lang="es-CO"/>
        </a:p>
      </dgm:t>
    </dgm:pt>
    <dgm:pt modelId="{E4156E1C-FDF6-4588-B34F-95426B9CA197}" type="pres">
      <dgm:prSet presAssocID="{9F892E3E-CCFC-4AB3-AF6D-35165E0D9696}" presName="aSpace" presStyleCnt="0"/>
      <dgm:spPr/>
    </dgm:pt>
    <dgm:pt modelId="{14CFD981-8427-42B1-88B3-32DF1A21B31A}" type="pres">
      <dgm:prSet presAssocID="{928FBF75-9E2C-4132-8AF4-49E61C76B65F}" presName="aNode" presStyleLbl="fgAcc1" presStyleIdx="2" presStyleCnt="5">
        <dgm:presLayoutVars>
          <dgm:bulletEnabled val="1"/>
        </dgm:presLayoutVars>
      </dgm:prSet>
      <dgm:spPr/>
      <dgm:t>
        <a:bodyPr/>
        <a:lstStyle/>
        <a:p>
          <a:endParaRPr lang="es-CO"/>
        </a:p>
      </dgm:t>
    </dgm:pt>
    <dgm:pt modelId="{E5338F1B-4364-4832-869C-789FE74C5A86}" type="pres">
      <dgm:prSet presAssocID="{928FBF75-9E2C-4132-8AF4-49E61C76B65F}" presName="aSpace" presStyleCnt="0"/>
      <dgm:spPr/>
    </dgm:pt>
    <dgm:pt modelId="{186C972F-B799-424A-9C34-B0C0E06A7775}" type="pres">
      <dgm:prSet presAssocID="{C1CACE1E-1624-4A66-9F92-4F9CA9370548}" presName="aNode" presStyleLbl="fgAcc1" presStyleIdx="3" presStyleCnt="5">
        <dgm:presLayoutVars>
          <dgm:bulletEnabled val="1"/>
        </dgm:presLayoutVars>
      </dgm:prSet>
      <dgm:spPr/>
      <dgm:t>
        <a:bodyPr/>
        <a:lstStyle/>
        <a:p>
          <a:endParaRPr lang="es-CO"/>
        </a:p>
      </dgm:t>
    </dgm:pt>
    <dgm:pt modelId="{7DBA56D8-560F-4415-A56A-86022D32369C}" type="pres">
      <dgm:prSet presAssocID="{C1CACE1E-1624-4A66-9F92-4F9CA9370548}" presName="aSpace" presStyleCnt="0"/>
      <dgm:spPr/>
    </dgm:pt>
    <dgm:pt modelId="{7D2A56D8-D368-4B8B-BA36-35012E5B54AD}" type="pres">
      <dgm:prSet presAssocID="{A40C7F46-F0BC-4894-B0A1-50B0105B851F}" presName="aNode" presStyleLbl="fgAcc1" presStyleIdx="4" presStyleCnt="5">
        <dgm:presLayoutVars>
          <dgm:bulletEnabled val="1"/>
        </dgm:presLayoutVars>
      </dgm:prSet>
      <dgm:spPr/>
      <dgm:t>
        <a:bodyPr/>
        <a:lstStyle/>
        <a:p>
          <a:endParaRPr lang="es-CO"/>
        </a:p>
      </dgm:t>
    </dgm:pt>
    <dgm:pt modelId="{DD525382-4959-43C9-927D-A12A08A4D0DB}" type="pres">
      <dgm:prSet presAssocID="{A40C7F46-F0BC-4894-B0A1-50B0105B851F}" presName="aSpace" presStyleCnt="0"/>
      <dgm:spPr/>
    </dgm:pt>
  </dgm:ptLst>
  <dgm:cxnLst>
    <dgm:cxn modelId="{A03BC920-CEF4-4307-8803-F1C4EB606FD2}" srcId="{5ADC8139-2C67-4713-9CE0-7752BADEA3F9}" destId="{1677B124-0E26-4E24-8646-910A7F93EE31}" srcOrd="0" destOrd="0" parTransId="{85BC192B-4BFB-4441-A5D7-C7957FA8E663}" sibTransId="{838B0747-EA70-4884-8358-32745F228E97}"/>
    <dgm:cxn modelId="{A726DFDA-265A-4187-839F-19274AC5C641}" type="presOf" srcId="{9F892E3E-CCFC-4AB3-AF6D-35165E0D9696}" destId="{B13D3E33-09F9-43C4-84F0-8420AA2D8884}" srcOrd="0" destOrd="0" presId="urn:microsoft.com/office/officeart/2005/8/layout/pyramid2"/>
    <dgm:cxn modelId="{33029B9E-08F0-495A-B1E0-9DDFF659DDD0}" type="presOf" srcId="{C1CACE1E-1624-4A66-9F92-4F9CA9370548}" destId="{186C972F-B799-424A-9C34-B0C0E06A7775}" srcOrd="0" destOrd="0" presId="urn:microsoft.com/office/officeart/2005/8/layout/pyramid2"/>
    <dgm:cxn modelId="{8D4F5841-C1B2-4C6C-8328-25950AAC0768}" type="presOf" srcId="{1677B124-0E26-4E24-8646-910A7F93EE31}" destId="{C3EA41D8-9F8B-46C2-8ED3-7094AD60064A}" srcOrd="0" destOrd="0" presId="urn:microsoft.com/office/officeart/2005/8/layout/pyramid2"/>
    <dgm:cxn modelId="{C3D616D5-FBA7-4329-A19B-03F4E3AA6AA8}" srcId="{5ADC8139-2C67-4713-9CE0-7752BADEA3F9}" destId="{9F892E3E-CCFC-4AB3-AF6D-35165E0D9696}" srcOrd="1" destOrd="0" parTransId="{C5319B36-BE6F-48EF-9B1A-E316223574D6}" sibTransId="{7506DB26-5862-446D-A224-D7D50DA08BD2}"/>
    <dgm:cxn modelId="{FEA1DDB3-564E-4716-BADF-1EDCB2540948}" type="presOf" srcId="{928FBF75-9E2C-4132-8AF4-49E61C76B65F}" destId="{14CFD981-8427-42B1-88B3-32DF1A21B31A}" srcOrd="0" destOrd="0" presId="urn:microsoft.com/office/officeart/2005/8/layout/pyramid2"/>
    <dgm:cxn modelId="{AD843B3C-6129-44FC-93A8-3C26E50E33BB}" srcId="{5ADC8139-2C67-4713-9CE0-7752BADEA3F9}" destId="{928FBF75-9E2C-4132-8AF4-49E61C76B65F}" srcOrd="2" destOrd="0" parTransId="{9BF4F1E7-A591-4753-99EB-1D3A5DF0C5D5}" sibTransId="{D9CC75CD-9952-449C-A86A-99FFC62ACD16}"/>
    <dgm:cxn modelId="{77655AF5-8C49-4D82-B6D8-C49ED56A4082}" srcId="{5ADC8139-2C67-4713-9CE0-7752BADEA3F9}" destId="{A40C7F46-F0BC-4894-B0A1-50B0105B851F}" srcOrd="4" destOrd="0" parTransId="{F5B307B9-DF20-4354-A0ED-20A01E00916A}" sibTransId="{2A99E395-BC08-42D1-AEFE-530EAA7663B6}"/>
    <dgm:cxn modelId="{564EA96A-6402-4B70-AE1A-F03F137D3808}" type="presOf" srcId="{A40C7F46-F0BC-4894-B0A1-50B0105B851F}" destId="{7D2A56D8-D368-4B8B-BA36-35012E5B54AD}" srcOrd="0" destOrd="0" presId="urn:microsoft.com/office/officeart/2005/8/layout/pyramid2"/>
    <dgm:cxn modelId="{0C16244A-491E-4035-BE43-4F57080EC41F}" type="presOf" srcId="{5ADC8139-2C67-4713-9CE0-7752BADEA3F9}" destId="{82DB4616-A291-4865-9098-1795A6E049A9}" srcOrd="0" destOrd="0" presId="urn:microsoft.com/office/officeart/2005/8/layout/pyramid2"/>
    <dgm:cxn modelId="{BB351F0B-B91C-41E8-AD86-7A4851C028D4}" srcId="{5ADC8139-2C67-4713-9CE0-7752BADEA3F9}" destId="{C1CACE1E-1624-4A66-9F92-4F9CA9370548}" srcOrd="3" destOrd="0" parTransId="{621EC5F5-38A4-4D11-B196-A4F4EADF53F3}" sibTransId="{6402C867-E4C8-4AA5-8ABA-2BDCA29AC00C}"/>
    <dgm:cxn modelId="{53EBE6CC-9CDE-4FF6-A47B-40330A243B89}" type="presParOf" srcId="{82DB4616-A291-4865-9098-1795A6E049A9}" destId="{5A9B5C39-7179-49C7-84B0-AB1ADE5CD928}" srcOrd="0" destOrd="0" presId="urn:microsoft.com/office/officeart/2005/8/layout/pyramid2"/>
    <dgm:cxn modelId="{34C6E570-932E-4FF0-94DF-4657DEBDDD66}" type="presParOf" srcId="{82DB4616-A291-4865-9098-1795A6E049A9}" destId="{27EDAD76-F717-44E6-BF00-53D8CFA2EA58}" srcOrd="1" destOrd="0" presId="urn:microsoft.com/office/officeart/2005/8/layout/pyramid2"/>
    <dgm:cxn modelId="{36F48662-D87C-4FB3-96D9-6573E5057B9D}" type="presParOf" srcId="{27EDAD76-F717-44E6-BF00-53D8CFA2EA58}" destId="{C3EA41D8-9F8B-46C2-8ED3-7094AD60064A}" srcOrd="0" destOrd="0" presId="urn:microsoft.com/office/officeart/2005/8/layout/pyramid2"/>
    <dgm:cxn modelId="{6DEE14B3-0298-4B82-95FE-A4647884F5C8}" type="presParOf" srcId="{27EDAD76-F717-44E6-BF00-53D8CFA2EA58}" destId="{8EC3D5BB-2054-4C4D-ACF3-EC5E330A3700}" srcOrd="1" destOrd="0" presId="urn:microsoft.com/office/officeart/2005/8/layout/pyramid2"/>
    <dgm:cxn modelId="{C9B8AAB3-C81B-4BDC-AE5F-15523684ADA8}" type="presParOf" srcId="{27EDAD76-F717-44E6-BF00-53D8CFA2EA58}" destId="{B13D3E33-09F9-43C4-84F0-8420AA2D8884}" srcOrd="2" destOrd="0" presId="urn:microsoft.com/office/officeart/2005/8/layout/pyramid2"/>
    <dgm:cxn modelId="{A6388DD0-B640-4FAA-B6EE-A8408FBD4A20}" type="presParOf" srcId="{27EDAD76-F717-44E6-BF00-53D8CFA2EA58}" destId="{E4156E1C-FDF6-4588-B34F-95426B9CA197}" srcOrd="3" destOrd="0" presId="urn:microsoft.com/office/officeart/2005/8/layout/pyramid2"/>
    <dgm:cxn modelId="{B05863FF-934F-4B57-BD4C-75D0585A8190}" type="presParOf" srcId="{27EDAD76-F717-44E6-BF00-53D8CFA2EA58}" destId="{14CFD981-8427-42B1-88B3-32DF1A21B31A}" srcOrd="4" destOrd="0" presId="urn:microsoft.com/office/officeart/2005/8/layout/pyramid2"/>
    <dgm:cxn modelId="{08B4B3A3-0121-4AFA-818D-CEBC28F0EF83}" type="presParOf" srcId="{27EDAD76-F717-44E6-BF00-53D8CFA2EA58}" destId="{E5338F1B-4364-4832-869C-789FE74C5A86}" srcOrd="5" destOrd="0" presId="urn:microsoft.com/office/officeart/2005/8/layout/pyramid2"/>
    <dgm:cxn modelId="{4F8378F1-1F91-4ACA-9B7D-1C7103C867C4}" type="presParOf" srcId="{27EDAD76-F717-44E6-BF00-53D8CFA2EA58}" destId="{186C972F-B799-424A-9C34-B0C0E06A7775}" srcOrd="6" destOrd="0" presId="urn:microsoft.com/office/officeart/2005/8/layout/pyramid2"/>
    <dgm:cxn modelId="{23511F6B-92A4-4005-A44F-76F2FCBC2367}" type="presParOf" srcId="{27EDAD76-F717-44E6-BF00-53D8CFA2EA58}" destId="{7DBA56D8-560F-4415-A56A-86022D32369C}" srcOrd="7" destOrd="0" presId="urn:microsoft.com/office/officeart/2005/8/layout/pyramid2"/>
    <dgm:cxn modelId="{16CAE1D5-535C-441D-B34A-FE8E09AC2957}" type="presParOf" srcId="{27EDAD76-F717-44E6-BF00-53D8CFA2EA58}" destId="{7D2A56D8-D368-4B8B-BA36-35012E5B54AD}" srcOrd="8" destOrd="0" presId="urn:microsoft.com/office/officeart/2005/8/layout/pyramid2"/>
    <dgm:cxn modelId="{D84EC0B9-DED0-4604-AFE6-E5F511DA4BE1}" type="presParOf" srcId="{27EDAD76-F717-44E6-BF00-53D8CFA2EA58}" destId="{DD525382-4959-43C9-927D-A12A08A4D0DB}"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DC8139-2C67-4713-9CE0-7752BADEA3F9}" type="doc">
      <dgm:prSet loTypeId="urn:microsoft.com/office/officeart/2005/8/layout/pyramid2" loCatId="pyramid" qsTypeId="urn:microsoft.com/office/officeart/2005/8/quickstyle/3d2" qsCatId="3D" csTypeId="urn:microsoft.com/office/officeart/2005/8/colors/colorful5" csCatId="colorful" phldr="1"/>
      <dgm:spPr/>
    </dgm:pt>
    <dgm:pt modelId="{1677B124-0E26-4E24-8646-910A7F93EE31}">
      <dgm:prSet phldrT="[Texto]" custT="1"/>
      <dgm:spPr/>
      <dgm:t>
        <a:bodyPr/>
        <a:lstStyle/>
        <a:p>
          <a:r>
            <a:rPr lang="es-CO" sz="1100" dirty="0" smtClean="0">
              <a:solidFill>
                <a:schemeClr val="tx2"/>
              </a:solidFill>
            </a:rPr>
            <a:t>Pago/Reclamaciones/solicitudes de Servicios Públicos  - </a:t>
          </a:r>
          <a:r>
            <a:rPr lang="es-CO" sz="1200" b="1" dirty="0" smtClean="0">
              <a:solidFill>
                <a:schemeClr val="tx2"/>
              </a:solidFill>
              <a:effectLst>
                <a:outerShdw blurRad="38100" dist="38100" dir="2700000" algn="tl">
                  <a:srgbClr val="000000">
                    <a:alpha val="43137"/>
                  </a:srgbClr>
                </a:outerShdw>
              </a:effectLst>
            </a:rPr>
            <a:t>42,4%</a:t>
          </a:r>
          <a:r>
            <a:rPr lang="es-CO" sz="1100" dirty="0" smtClean="0">
              <a:solidFill>
                <a:schemeClr val="tx2"/>
              </a:solidFill>
            </a:rPr>
            <a:t> </a:t>
          </a:r>
          <a:endParaRPr lang="es-CO" sz="1100" dirty="0">
            <a:solidFill>
              <a:schemeClr val="tx2"/>
            </a:solidFill>
          </a:endParaRPr>
        </a:p>
      </dgm:t>
    </dgm:pt>
    <dgm:pt modelId="{85BC192B-4BFB-4441-A5D7-C7957FA8E663}" type="parTrans" cxnId="{A03BC920-CEF4-4307-8803-F1C4EB606FD2}">
      <dgm:prSet/>
      <dgm:spPr/>
      <dgm:t>
        <a:bodyPr/>
        <a:lstStyle/>
        <a:p>
          <a:endParaRPr lang="es-CO" sz="1000">
            <a:solidFill>
              <a:schemeClr val="tx2"/>
            </a:solidFill>
          </a:endParaRPr>
        </a:p>
      </dgm:t>
    </dgm:pt>
    <dgm:pt modelId="{838B0747-EA70-4884-8358-32745F228E97}" type="sibTrans" cxnId="{A03BC920-CEF4-4307-8803-F1C4EB606FD2}">
      <dgm:prSet/>
      <dgm:spPr/>
      <dgm:t>
        <a:bodyPr/>
        <a:lstStyle/>
        <a:p>
          <a:endParaRPr lang="es-CO" sz="1000">
            <a:solidFill>
              <a:schemeClr val="tx2"/>
            </a:solidFill>
          </a:endParaRPr>
        </a:p>
      </dgm:t>
    </dgm:pt>
    <dgm:pt modelId="{9F892E3E-CCFC-4AB3-AF6D-35165E0D9696}">
      <dgm:prSet phldrT="[Texto]" custT="1"/>
      <dgm:spPr/>
      <dgm:t>
        <a:bodyPr/>
        <a:lstStyle/>
        <a:p>
          <a:r>
            <a:rPr lang="es-CO" sz="1100" dirty="0" smtClean="0">
              <a:solidFill>
                <a:schemeClr val="tx2"/>
              </a:solidFill>
            </a:rPr>
            <a:t>Solicitud de citas médicas  - </a:t>
          </a:r>
          <a:r>
            <a:rPr lang="es-CO" sz="1200" b="1" dirty="0" smtClean="0">
              <a:solidFill>
                <a:schemeClr val="tx2"/>
              </a:solidFill>
              <a:effectLst>
                <a:outerShdw blurRad="38100" dist="38100" dir="2700000" algn="tl">
                  <a:srgbClr val="000000">
                    <a:alpha val="43137"/>
                  </a:srgbClr>
                </a:outerShdw>
              </a:effectLst>
            </a:rPr>
            <a:t>37,8%</a:t>
          </a:r>
          <a:r>
            <a:rPr lang="es-CO" sz="1100" dirty="0" smtClean="0">
              <a:solidFill>
                <a:schemeClr val="tx2"/>
              </a:solidFill>
            </a:rPr>
            <a:t> </a:t>
          </a:r>
          <a:endParaRPr lang="es-CO" sz="1100" dirty="0">
            <a:solidFill>
              <a:schemeClr val="tx2"/>
            </a:solidFill>
          </a:endParaRPr>
        </a:p>
      </dgm:t>
    </dgm:pt>
    <dgm:pt modelId="{C5319B36-BE6F-48EF-9B1A-E316223574D6}" type="parTrans" cxnId="{C3D616D5-FBA7-4329-A19B-03F4E3AA6AA8}">
      <dgm:prSet/>
      <dgm:spPr/>
      <dgm:t>
        <a:bodyPr/>
        <a:lstStyle/>
        <a:p>
          <a:endParaRPr lang="es-CO" sz="1000">
            <a:solidFill>
              <a:schemeClr val="tx2"/>
            </a:solidFill>
          </a:endParaRPr>
        </a:p>
      </dgm:t>
    </dgm:pt>
    <dgm:pt modelId="{7506DB26-5862-446D-A224-D7D50DA08BD2}" type="sibTrans" cxnId="{C3D616D5-FBA7-4329-A19B-03F4E3AA6AA8}">
      <dgm:prSet/>
      <dgm:spPr/>
      <dgm:t>
        <a:bodyPr/>
        <a:lstStyle/>
        <a:p>
          <a:endParaRPr lang="es-CO" sz="1000">
            <a:solidFill>
              <a:schemeClr val="tx2"/>
            </a:solidFill>
          </a:endParaRPr>
        </a:p>
      </dgm:t>
    </dgm:pt>
    <dgm:pt modelId="{928FBF75-9E2C-4132-8AF4-49E61C76B65F}">
      <dgm:prSet phldrT="[Texto]" custT="1"/>
      <dgm:spPr/>
      <dgm:t>
        <a:bodyPr/>
        <a:lstStyle/>
        <a:p>
          <a:r>
            <a:rPr lang="es-CO" sz="1100" dirty="0" smtClean="0">
              <a:solidFill>
                <a:schemeClr val="tx2"/>
              </a:solidFill>
            </a:rPr>
            <a:t>Obtención, copia del documento de Identidad  - </a:t>
          </a:r>
          <a:r>
            <a:rPr lang="es-CO" sz="1200" b="1" dirty="0" smtClean="0">
              <a:solidFill>
                <a:schemeClr val="tx2"/>
              </a:solidFill>
              <a:effectLst>
                <a:outerShdw blurRad="38100" dist="38100" dir="2700000" algn="tl">
                  <a:srgbClr val="000000">
                    <a:alpha val="43137"/>
                  </a:srgbClr>
                </a:outerShdw>
              </a:effectLst>
            </a:rPr>
            <a:t>27,8%</a:t>
          </a:r>
          <a:r>
            <a:rPr lang="es-CO" sz="1100" dirty="0" smtClean="0">
              <a:solidFill>
                <a:schemeClr val="tx2"/>
              </a:solidFill>
            </a:rPr>
            <a:t> </a:t>
          </a:r>
          <a:endParaRPr lang="es-CO" sz="1100" dirty="0">
            <a:solidFill>
              <a:schemeClr val="tx2"/>
            </a:solidFill>
          </a:endParaRPr>
        </a:p>
      </dgm:t>
    </dgm:pt>
    <dgm:pt modelId="{9BF4F1E7-A591-4753-99EB-1D3A5DF0C5D5}" type="parTrans" cxnId="{AD843B3C-6129-44FC-93A8-3C26E50E33BB}">
      <dgm:prSet/>
      <dgm:spPr/>
      <dgm:t>
        <a:bodyPr/>
        <a:lstStyle/>
        <a:p>
          <a:endParaRPr lang="es-CO" sz="1000">
            <a:solidFill>
              <a:schemeClr val="tx2"/>
            </a:solidFill>
          </a:endParaRPr>
        </a:p>
      </dgm:t>
    </dgm:pt>
    <dgm:pt modelId="{D9CC75CD-9952-449C-A86A-99FFC62ACD16}" type="sibTrans" cxnId="{AD843B3C-6129-44FC-93A8-3C26E50E33BB}">
      <dgm:prSet/>
      <dgm:spPr/>
      <dgm:t>
        <a:bodyPr/>
        <a:lstStyle/>
        <a:p>
          <a:endParaRPr lang="es-CO" sz="1000">
            <a:solidFill>
              <a:schemeClr val="tx2"/>
            </a:solidFill>
          </a:endParaRPr>
        </a:p>
      </dgm:t>
    </dgm:pt>
    <dgm:pt modelId="{A40C7F46-F0BC-4894-B0A1-50B0105B851F}">
      <dgm:prSet phldrT="[Texto]" custT="1"/>
      <dgm:spPr/>
      <dgm:t>
        <a:bodyPr/>
        <a:lstStyle/>
        <a:p>
          <a:r>
            <a:rPr lang="es-CO" sz="1100" dirty="0" smtClean="0">
              <a:solidFill>
                <a:schemeClr val="tx2"/>
              </a:solidFill>
            </a:rPr>
            <a:t>Obtención certificado de antecedentes judiciales  - </a:t>
          </a:r>
          <a:r>
            <a:rPr lang="es-CO" sz="1200" b="1" dirty="0" smtClean="0">
              <a:solidFill>
                <a:schemeClr val="tx2"/>
              </a:solidFill>
              <a:effectLst>
                <a:outerShdw blurRad="38100" dist="38100" dir="2700000" algn="tl">
                  <a:srgbClr val="000000">
                    <a:alpha val="43137"/>
                  </a:srgbClr>
                </a:outerShdw>
              </a:effectLst>
            </a:rPr>
            <a:t>21,6%</a:t>
          </a:r>
          <a:r>
            <a:rPr lang="es-CO" sz="1100" dirty="0" smtClean="0">
              <a:solidFill>
                <a:schemeClr val="tx2"/>
              </a:solidFill>
            </a:rPr>
            <a:t> </a:t>
          </a:r>
          <a:endParaRPr lang="es-CO" sz="1100" dirty="0">
            <a:solidFill>
              <a:schemeClr val="tx2"/>
            </a:solidFill>
          </a:endParaRPr>
        </a:p>
      </dgm:t>
    </dgm:pt>
    <dgm:pt modelId="{F5B307B9-DF20-4354-A0ED-20A01E00916A}" type="parTrans" cxnId="{77655AF5-8C49-4D82-B6D8-C49ED56A4082}">
      <dgm:prSet/>
      <dgm:spPr/>
      <dgm:t>
        <a:bodyPr/>
        <a:lstStyle/>
        <a:p>
          <a:endParaRPr lang="es-CO" sz="1000">
            <a:solidFill>
              <a:schemeClr val="tx2"/>
            </a:solidFill>
          </a:endParaRPr>
        </a:p>
      </dgm:t>
    </dgm:pt>
    <dgm:pt modelId="{2A99E395-BC08-42D1-AEFE-530EAA7663B6}" type="sibTrans" cxnId="{77655AF5-8C49-4D82-B6D8-C49ED56A4082}">
      <dgm:prSet/>
      <dgm:spPr/>
      <dgm:t>
        <a:bodyPr/>
        <a:lstStyle/>
        <a:p>
          <a:endParaRPr lang="es-CO" sz="1000">
            <a:solidFill>
              <a:schemeClr val="tx2"/>
            </a:solidFill>
          </a:endParaRPr>
        </a:p>
      </dgm:t>
    </dgm:pt>
    <dgm:pt modelId="{C1CACE1E-1624-4A66-9F92-4F9CA9370548}">
      <dgm:prSet phldrT="[Texto]" custT="1"/>
      <dgm:spPr/>
      <dgm:t>
        <a:bodyPr/>
        <a:lstStyle/>
        <a:p>
          <a:r>
            <a:rPr lang="es-CO" sz="1100" dirty="0" smtClean="0">
              <a:solidFill>
                <a:schemeClr val="tx2"/>
              </a:solidFill>
            </a:rPr>
            <a:t>Matrícula escolar – </a:t>
          </a:r>
          <a:r>
            <a:rPr lang="es-CO" sz="1200" b="1" dirty="0" smtClean="0">
              <a:solidFill>
                <a:schemeClr val="tx2"/>
              </a:solidFill>
              <a:effectLst>
                <a:outerShdw blurRad="38100" dist="38100" dir="2700000" algn="tl">
                  <a:srgbClr val="000000">
                    <a:alpha val="43137"/>
                  </a:srgbClr>
                </a:outerShdw>
              </a:effectLst>
            </a:rPr>
            <a:t>22,3%</a:t>
          </a:r>
          <a:endParaRPr lang="es-CO" sz="1100" b="1" dirty="0">
            <a:solidFill>
              <a:schemeClr val="tx2"/>
            </a:solidFill>
            <a:effectLst>
              <a:outerShdw blurRad="38100" dist="38100" dir="2700000" algn="tl">
                <a:srgbClr val="000000">
                  <a:alpha val="43137"/>
                </a:srgbClr>
              </a:outerShdw>
            </a:effectLst>
          </a:endParaRPr>
        </a:p>
      </dgm:t>
    </dgm:pt>
    <dgm:pt modelId="{621EC5F5-38A4-4D11-B196-A4F4EADF53F3}" type="parTrans" cxnId="{BB351F0B-B91C-41E8-AD86-7A4851C028D4}">
      <dgm:prSet/>
      <dgm:spPr/>
      <dgm:t>
        <a:bodyPr/>
        <a:lstStyle/>
        <a:p>
          <a:endParaRPr lang="es-CO" sz="1000">
            <a:solidFill>
              <a:schemeClr val="tx2"/>
            </a:solidFill>
          </a:endParaRPr>
        </a:p>
      </dgm:t>
    </dgm:pt>
    <dgm:pt modelId="{6402C867-E4C8-4AA5-8ABA-2BDCA29AC00C}" type="sibTrans" cxnId="{BB351F0B-B91C-41E8-AD86-7A4851C028D4}">
      <dgm:prSet/>
      <dgm:spPr/>
      <dgm:t>
        <a:bodyPr/>
        <a:lstStyle/>
        <a:p>
          <a:endParaRPr lang="es-CO" sz="1000">
            <a:solidFill>
              <a:schemeClr val="tx2"/>
            </a:solidFill>
          </a:endParaRPr>
        </a:p>
      </dgm:t>
    </dgm:pt>
    <dgm:pt modelId="{82DB4616-A291-4865-9098-1795A6E049A9}" type="pres">
      <dgm:prSet presAssocID="{5ADC8139-2C67-4713-9CE0-7752BADEA3F9}" presName="compositeShape" presStyleCnt="0">
        <dgm:presLayoutVars>
          <dgm:dir/>
          <dgm:resizeHandles/>
        </dgm:presLayoutVars>
      </dgm:prSet>
      <dgm:spPr/>
    </dgm:pt>
    <dgm:pt modelId="{5A9B5C39-7179-49C7-84B0-AB1ADE5CD928}" type="pres">
      <dgm:prSet presAssocID="{5ADC8139-2C67-4713-9CE0-7752BADEA3F9}" presName="pyramid" presStyleLbl="node1" presStyleIdx="0" presStyleCnt="1"/>
      <dgm:spPr/>
    </dgm:pt>
    <dgm:pt modelId="{27EDAD76-F717-44E6-BF00-53D8CFA2EA58}" type="pres">
      <dgm:prSet presAssocID="{5ADC8139-2C67-4713-9CE0-7752BADEA3F9}" presName="theList" presStyleCnt="0"/>
      <dgm:spPr/>
    </dgm:pt>
    <dgm:pt modelId="{C3EA41D8-9F8B-46C2-8ED3-7094AD60064A}" type="pres">
      <dgm:prSet presAssocID="{1677B124-0E26-4E24-8646-910A7F93EE31}" presName="aNode" presStyleLbl="fgAcc1" presStyleIdx="0" presStyleCnt="5">
        <dgm:presLayoutVars>
          <dgm:bulletEnabled val="1"/>
        </dgm:presLayoutVars>
      </dgm:prSet>
      <dgm:spPr/>
      <dgm:t>
        <a:bodyPr/>
        <a:lstStyle/>
        <a:p>
          <a:endParaRPr lang="es-CO"/>
        </a:p>
      </dgm:t>
    </dgm:pt>
    <dgm:pt modelId="{8EC3D5BB-2054-4C4D-ACF3-EC5E330A3700}" type="pres">
      <dgm:prSet presAssocID="{1677B124-0E26-4E24-8646-910A7F93EE31}" presName="aSpace" presStyleCnt="0"/>
      <dgm:spPr/>
    </dgm:pt>
    <dgm:pt modelId="{B13D3E33-09F9-43C4-84F0-8420AA2D8884}" type="pres">
      <dgm:prSet presAssocID="{9F892E3E-CCFC-4AB3-AF6D-35165E0D9696}" presName="aNode" presStyleLbl="fgAcc1" presStyleIdx="1" presStyleCnt="5">
        <dgm:presLayoutVars>
          <dgm:bulletEnabled val="1"/>
        </dgm:presLayoutVars>
      </dgm:prSet>
      <dgm:spPr/>
      <dgm:t>
        <a:bodyPr/>
        <a:lstStyle/>
        <a:p>
          <a:endParaRPr lang="es-CO"/>
        </a:p>
      </dgm:t>
    </dgm:pt>
    <dgm:pt modelId="{E4156E1C-FDF6-4588-B34F-95426B9CA197}" type="pres">
      <dgm:prSet presAssocID="{9F892E3E-CCFC-4AB3-AF6D-35165E0D9696}" presName="aSpace" presStyleCnt="0"/>
      <dgm:spPr/>
    </dgm:pt>
    <dgm:pt modelId="{14CFD981-8427-42B1-88B3-32DF1A21B31A}" type="pres">
      <dgm:prSet presAssocID="{928FBF75-9E2C-4132-8AF4-49E61C76B65F}" presName="aNode" presStyleLbl="fgAcc1" presStyleIdx="2" presStyleCnt="5">
        <dgm:presLayoutVars>
          <dgm:bulletEnabled val="1"/>
        </dgm:presLayoutVars>
      </dgm:prSet>
      <dgm:spPr/>
      <dgm:t>
        <a:bodyPr/>
        <a:lstStyle/>
        <a:p>
          <a:endParaRPr lang="es-CO"/>
        </a:p>
      </dgm:t>
    </dgm:pt>
    <dgm:pt modelId="{E5338F1B-4364-4832-869C-789FE74C5A86}" type="pres">
      <dgm:prSet presAssocID="{928FBF75-9E2C-4132-8AF4-49E61C76B65F}" presName="aSpace" presStyleCnt="0"/>
      <dgm:spPr/>
    </dgm:pt>
    <dgm:pt modelId="{186C972F-B799-424A-9C34-B0C0E06A7775}" type="pres">
      <dgm:prSet presAssocID="{C1CACE1E-1624-4A66-9F92-4F9CA9370548}" presName="aNode" presStyleLbl="fgAcc1" presStyleIdx="3" presStyleCnt="5">
        <dgm:presLayoutVars>
          <dgm:bulletEnabled val="1"/>
        </dgm:presLayoutVars>
      </dgm:prSet>
      <dgm:spPr/>
      <dgm:t>
        <a:bodyPr/>
        <a:lstStyle/>
        <a:p>
          <a:endParaRPr lang="es-CO"/>
        </a:p>
      </dgm:t>
    </dgm:pt>
    <dgm:pt modelId="{7DBA56D8-560F-4415-A56A-86022D32369C}" type="pres">
      <dgm:prSet presAssocID="{C1CACE1E-1624-4A66-9F92-4F9CA9370548}" presName="aSpace" presStyleCnt="0"/>
      <dgm:spPr/>
    </dgm:pt>
    <dgm:pt modelId="{7D2A56D8-D368-4B8B-BA36-35012E5B54AD}" type="pres">
      <dgm:prSet presAssocID="{A40C7F46-F0BC-4894-B0A1-50B0105B851F}" presName="aNode" presStyleLbl="fgAcc1" presStyleIdx="4" presStyleCnt="5">
        <dgm:presLayoutVars>
          <dgm:bulletEnabled val="1"/>
        </dgm:presLayoutVars>
      </dgm:prSet>
      <dgm:spPr/>
      <dgm:t>
        <a:bodyPr/>
        <a:lstStyle/>
        <a:p>
          <a:endParaRPr lang="es-CO"/>
        </a:p>
      </dgm:t>
    </dgm:pt>
    <dgm:pt modelId="{DD525382-4959-43C9-927D-A12A08A4D0DB}" type="pres">
      <dgm:prSet presAssocID="{A40C7F46-F0BC-4894-B0A1-50B0105B851F}" presName="aSpace" presStyleCnt="0"/>
      <dgm:spPr/>
    </dgm:pt>
  </dgm:ptLst>
  <dgm:cxnLst>
    <dgm:cxn modelId="{170391F7-55C3-4217-A53A-E96F5A6A2D14}" type="presOf" srcId="{A40C7F46-F0BC-4894-B0A1-50B0105B851F}" destId="{7D2A56D8-D368-4B8B-BA36-35012E5B54AD}" srcOrd="0" destOrd="0" presId="urn:microsoft.com/office/officeart/2005/8/layout/pyramid2"/>
    <dgm:cxn modelId="{504F819A-1BE5-4AFF-8946-2E4DC910C377}" type="presOf" srcId="{C1CACE1E-1624-4A66-9F92-4F9CA9370548}" destId="{186C972F-B799-424A-9C34-B0C0E06A7775}" srcOrd="0" destOrd="0" presId="urn:microsoft.com/office/officeart/2005/8/layout/pyramid2"/>
    <dgm:cxn modelId="{A03BC920-CEF4-4307-8803-F1C4EB606FD2}" srcId="{5ADC8139-2C67-4713-9CE0-7752BADEA3F9}" destId="{1677B124-0E26-4E24-8646-910A7F93EE31}" srcOrd="0" destOrd="0" parTransId="{85BC192B-4BFB-4441-A5D7-C7957FA8E663}" sibTransId="{838B0747-EA70-4884-8358-32745F228E97}"/>
    <dgm:cxn modelId="{C3D616D5-FBA7-4329-A19B-03F4E3AA6AA8}" srcId="{5ADC8139-2C67-4713-9CE0-7752BADEA3F9}" destId="{9F892E3E-CCFC-4AB3-AF6D-35165E0D9696}" srcOrd="1" destOrd="0" parTransId="{C5319B36-BE6F-48EF-9B1A-E316223574D6}" sibTransId="{7506DB26-5862-446D-A224-D7D50DA08BD2}"/>
    <dgm:cxn modelId="{59150818-E777-4D2A-A9D5-F0714E484AC8}" type="presOf" srcId="{9F892E3E-CCFC-4AB3-AF6D-35165E0D9696}" destId="{B13D3E33-09F9-43C4-84F0-8420AA2D8884}" srcOrd="0" destOrd="0" presId="urn:microsoft.com/office/officeart/2005/8/layout/pyramid2"/>
    <dgm:cxn modelId="{AD843B3C-6129-44FC-93A8-3C26E50E33BB}" srcId="{5ADC8139-2C67-4713-9CE0-7752BADEA3F9}" destId="{928FBF75-9E2C-4132-8AF4-49E61C76B65F}" srcOrd="2" destOrd="0" parTransId="{9BF4F1E7-A591-4753-99EB-1D3A5DF0C5D5}" sibTransId="{D9CC75CD-9952-449C-A86A-99FFC62ACD16}"/>
    <dgm:cxn modelId="{77655AF5-8C49-4D82-B6D8-C49ED56A4082}" srcId="{5ADC8139-2C67-4713-9CE0-7752BADEA3F9}" destId="{A40C7F46-F0BC-4894-B0A1-50B0105B851F}" srcOrd="4" destOrd="0" parTransId="{F5B307B9-DF20-4354-A0ED-20A01E00916A}" sibTransId="{2A99E395-BC08-42D1-AEFE-530EAA7663B6}"/>
    <dgm:cxn modelId="{71D83201-6461-43AD-B5C7-DB4799B9D150}" type="presOf" srcId="{1677B124-0E26-4E24-8646-910A7F93EE31}" destId="{C3EA41D8-9F8B-46C2-8ED3-7094AD60064A}" srcOrd="0" destOrd="0" presId="urn:microsoft.com/office/officeart/2005/8/layout/pyramid2"/>
    <dgm:cxn modelId="{087A1FEA-D205-49C6-BDE3-697F90D8E221}" type="presOf" srcId="{5ADC8139-2C67-4713-9CE0-7752BADEA3F9}" destId="{82DB4616-A291-4865-9098-1795A6E049A9}" srcOrd="0" destOrd="0" presId="urn:microsoft.com/office/officeart/2005/8/layout/pyramid2"/>
    <dgm:cxn modelId="{708849BF-8D87-44D6-AF43-362CEC7F1834}" type="presOf" srcId="{928FBF75-9E2C-4132-8AF4-49E61C76B65F}" destId="{14CFD981-8427-42B1-88B3-32DF1A21B31A}" srcOrd="0" destOrd="0" presId="urn:microsoft.com/office/officeart/2005/8/layout/pyramid2"/>
    <dgm:cxn modelId="{BB351F0B-B91C-41E8-AD86-7A4851C028D4}" srcId="{5ADC8139-2C67-4713-9CE0-7752BADEA3F9}" destId="{C1CACE1E-1624-4A66-9F92-4F9CA9370548}" srcOrd="3" destOrd="0" parTransId="{621EC5F5-38A4-4D11-B196-A4F4EADF53F3}" sibTransId="{6402C867-E4C8-4AA5-8ABA-2BDCA29AC00C}"/>
    <dgm:cxn modelId="{4AFF4BF5-5496-4F2A-8662-744F7B11F81B}" type="presParOf" srcId="{82DB4616-A291-4865-9098-1795A6E049A9}" destId="{5A9B5C39-7179-49C7-84B0-AB1ADE5CD928}" srcOrd="0" destOrd="0" presId="urn:microsoft.com/office/officeart/2005/8/layout/pyramid2"/>
    <dgm:cxn modelId="{D9EDF32D-F82C-42D1-906D-E7B502DC8613}" type="presParOf" srcId="{82DB4616-A291-4865-9098-1795A6E049A9}" destId="{27EDAD76-F717-44E6-BF00-53D8CFA2EA58}" srcOrd="1" destOrd="0" presId="urn:microsoft.com/office/officeart/2005/8/layout/pyramid2"/>
    <dgm:cxn modelId="{B0CD3650-E7C5-4675-87EC-11211CE53921}" type="presParOf" srcId="{27EDAD76-F717-44E6-BF00-53D8CFA2EA58}" destId="{C3EA41D8-9F8B-46C2-8ED3-7094AD60064A}" srcOrd="0" destOrd="0" presId="urn:microsoft.com/office/officeart/2005/8/layout/pyramid2"/>
    <dgm:cxn modelId="{B194293A-0B73-4409-81D3-D9A8AA3C1CD0}" type="presParOf" srcId="{27EDAD76-F717-44E6-BF00-53D8CFA2EA58}" destId="{8EC3D5BB-2054-4C4D-ACF3-EC5E330A3700}" srcOrd="1" destOrd="0" presId="urn:microsoft.com/office/officeart/2005/8/layout/pyramid2"/>
    <dgm:cxn modelId="{326F9DC5-E848-4683-B9B7-F5EA0D32AD8D}" type="presParOf" srcId="{27EDAD76-F717-44E6-BF00-53D8CFA2EA58}" destId="{B13D3E33-09F9-43C4-84F0-8420AA2D8884}" srcOrd="2" destOrd="0" presId="urn:microsoft.com/office/officeart/2005/8/layout/pyramid2"/>
    <dgm:cxn modelId="{9E709E6C-3F32-4C9B-B942-2EC36D89D88B}" type="presParOf" srcId="{27EDAD76-F717-44E6-BF00-53D8CFA2EA58}" destId="{E4156E1C-FDF6-4588-B34F-95426B9CA197}" srcOrd="3" destOrd="0" presId="urn:microsoft.com/office/officeart/2005/8/layout/pyramid2"/>
    <dgm:cxn modelId="{1BD353FF-3C1A-4102-8D23-9A9FE54B40D8}" type="presParOf" srcId="{27EDAD76-F717-44E6-BF00-53D8CFA2EA58}" destId="{14CFD981-8427-42B1-88B3-32DF1A21B31A}" srcOrd="4" destOrd="0" presId="urn:microsoft.com/office/officeart/2005/8/layout/pyramid2"/>
    <dgm:cxn modelId="{8159ADB9-F722-48E5-9964-85F5B2339C77}" type="presParOf" srcId="{27EDAD76-F717-44E6-BF00-53D8CFA2EA58}" destId="{E5338F1B-4364-4832-869C-789FE74C5A86}" srcOrd="5" destOrd="0" presId="urn:microsoft.com/office/officeart/2005/8/layout/pyramid2"/>
    <dgm:cxn modelId="{20039EC1-BB02-4A23-BA5B-C2642E6F65E4}" type="presParOf" srcId="{27EDAD76-F717-44E6-BF00-53D8CFA2EA58}" destId="{186C972F-B799-424A-9C34-B0C0E06A7775}" srcOrd="6" destOrd="0" presId="urn:microsoft.com/office/officeart/2005/8/layout/pyramid2"/>
    <dgm:cxn modelId="{F6E7729E-9C8C-44FF-9D8A-4914FC71E301}" type="presParOf" srcId="{27EDAD76-F717-44E6-BF00-53D8CFA2EA58}" destId="{7DBA56D8-560F-4415-A56A-86022D32369C}" srcOrd="7" destOrd="0" presId="urn:microsoft.com/office/officeart/2005/8/layout/pyramid2"/>
    <dgm:cxn modelId="{7D027844-797A-4E4D-AAC4-737ED93E27C4}" type="presParOf" srcId="{27EDAD76-F717-44E6-BF00-53D8CFA2EA58}" destId="{7D2A56D8-D368-4B8B-BA36-35012E5B54AD}" srcOrd="8" destOrd="0" presId="urn:microsoft.com/office/officeart/2005/8/layout/pyramid2"/>
    <dgm:cxn modelId="{B4693F17-E6B9-4A68-96C9-614EB1EAF3DA}" type="presParOf" srcId="{27EDAD76-F717-44E6-BF00-53D8CFA2EA58}" destId="{DD525382-4959-43C9-927D-A12A08A4D0DB}"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ADC8139-2C67-4713-9CE0-7752BADEA3F9}" type="doc">
      <dgm:prSet loTypeId="urn:microsoft.com/office/officeart/2005/8/layout/pyramid2" loCatId="pyramid" qsTypeId="urn:microsoft.com/office/officeart/2005/8/quickstyle/3d2" qsCatId="3D" csTypeId="urn:microsoft.com/office/officeart/2005/8/colors/colorful5" csCatId="colorful" phldr="1"/>
      <dgm:spPr/>
    </dgm:pt>
    <dgm:pt modelId="{1677B124-0E26-4E24-8646-910A7F93EE31}">
      <dgm:prSet phldrT="[Texto]" custT="1"/>
      <dgm:spPr/>
      <dgm:t>
        <a:bodyPr/>
        <a:lstStyle/>
        <a:p>
          <a:r>
            <a:rPr lang="es-CO" sz="1100" dirty="0" smtClean="0">
              <a:solidFill>
                <a:schemeClr val="tx2"/>
              </a:solidFill>
            </a:rPr>
            <a:t>Registro en Cámara de Comercio – </a:t>
          </a:r>
          <a:r>
            <a:rPr lang="es-CO" sz="1200" b="1" dirty="0" smtClean="0">
              <a:solidFill>
                <a:schemeClr val="tx2"/>
              </a:solidFill>
              <a:effectLst>
                <a:outerShdw blurRad="38100" dist="38100" dir="2700000" algn="tl">
                  <a:srgbClr val="000000">
                    <a:alpha val="43137"/>
                  </a:srgbClr>
                </a:outerShdw>
              </a:effectLst>
            </a:rPr>
            <a:t>82,9%</a:t>
          </a:r>
          <a:endParaRPr lang="es-CO" sz="1100" b="1" dirty="0">
            <a:solidFill>
              <a:schemeClr val="tx2"/>
            </a:solidFill>
            <a:effectLst>
              <a:outerShdw blurRad="38100" dist="38100" dir="2700000" algn="tl">
                <a:srgbClr val="000000">
                  <a:alpha val="43137"/>
                </a:srgbClr>
              </a:outerShdw>
            </a:effectLst>
          </a:endParaRPr>
        </a:p>
      </dgm:t>
    </dgm:pt>
    <dgm:pt modelId="{85BC192B-4BFB-4441-A5D7-C7957FA8E663}" type="parTrans" cxnId="{A03BC920-CEF4-4307-8803-F1C4EB606FD2}">
      <dgm:prSet/>
      <dgm:spPr/>
      <dgm:t>
        <a:bodyPr/>
        <a:lstStyle/>
        <a:p>
          <a:endParaRPr lang="es-CO" sz="1000">
            <a:solidFill>
              <a:schemeClr val="tx2"/>
            </a:solidFill>
          </a:endParaRPr>
        </a:p>
      </dgm:t>
    </dgm:pt>
    <dgm:pt modelId="{838B0747-EA70-4884-8358-32745F228E97}" type="sibTrans" cxnId="{A03BC920-CEF4-4307-8803-F1C4EB606FD2}">
      <dgm:prSet/>
      <dgm:spPr/>
      <dgm:t>
        <a:bodyPr/>
        <a:lstStyle/>
        <a:p>
          <a:endParaRPr lang="es-CO" sz="1000">
            <a:solidFill>
              <a:schemeClr val="tx2"/>
            </a:solidFill>
          </a:endParaRPr>
        </a:p>
      </dgm:t>
    </dgm:pt>
    <dgm:pt modelId="{9F892E3E-CCFC-4AB3-AF6D-35165E0D9696}">
      <dgm:prSet phldrT="[Texto]" custT="1"/>
      <dgm:spPr/>
      <dgm:t>
        <a:bodyPr/>
        <a:lstStyle/>
        <a:p>
          <a:r>
            <a:rPr lang="es-CO" sz="1100" dirty="0" smtClean="0">
              <a:solidFill>
                <a:schemeClr val="tx2"/>
              </a:solidFill>
            </a:rPr>
            <a:t>Registro Único Tributario (RUT) – </a:t>
          </a:r>
          <a:r>
            <a:rPr lang="es-CO" sz="1200" b="1" dirty="0" smtClean="0">
              <a:solidFill>
                <a:schemeClr val="tx2"/>
              </a:solidFill>
              <a:effectLst>
                <a:outerShdw blurRad="38100" dist="38100" dir="2700000" algn="tl">
                  <a:srgbClr val="000000">
                    <a:alpha val="43137"/>
                  </a:srgbClr>
                </a:outerShdw>
              </a:effectLst>
            </a:rPr>
            <a:t>80,2%</a:t>
          </a:r>
          <a:endParaRPr lang="es-CO" sz="1200" b="1" dirty="0">
            <a:solidFill>
              <a:schemeClr val="tx2"/>
            </a:solidFill>
            <a:effectLst>
              <a:outerShdw blurRad="38100" dist="38100" dir="2700000" algn="tl">
                <a:srgbClr val="000000">
                  <a:alpha val="43137"/>
                </a:srgbClr>
              </a:outerShdw>
            </a:effectLst>
          </a:endParaRPr>
        </a:p>
      </dgm:t>
    </dgm:pt>
    <dgm:pt modelId="{C5319B36-BE6F-48EF-9B1A-E316223574D6}" type="parTrans" cxnId="{C3D616D5-FBA7-4329-A19B-03F4E3AA6AA8}">
      <dgm:prSet/>
      <dgm:spPr/>
      <dgm:t>
        <a:bodyPr/>
        <a:lstStyle/>
        <a:p>
          <a:endParaRPr lang="es-CO" sz="1000">
            <a:solidFill>
              <a:schemeClr val="tx2"/>
            </a:solidFill>
          </a:endParaRPr>
        </a:p>
      </dgm:t>
    </dgm:pt>
    <dgm:pt modelId="{7506DB26-5862-446D-A224-D7D50DA08BD2}" type="sibTrans" cxnId="{C3D616D5-FBA7-4329-A19B-03F4E3AA6AA8}">
      <dgm:prSet/>
      <dgm:spPr/>
      <dgm:t>
        <a:bodyPr/>
        <a:lstStyle/>
        <a:p>
          <a:endParaRPr lang="es-CO" sz="1000">
            <a:solidFill>
              <a:schemeClr val="tx2"/>
            </a:solidFill>
          </a:endParaRPr>
        </a:p>
      </dgm:t>
    </dgm:pt>
    <dgm:pt modelId="{928FBF75-9E2C-4132-8AF4-49E61C76B65F}">
      <dgm:prSet phldrT="[Texto]" custT="1"/>
      <dgm:spPr/>
      <dgm:t>
        <a:bodyPr/>
        <a:lstStyle/>
        <a:p>
          <a:r>
            <a:rPr lang="es-CO" sz="1100" dirty="0" smtClean="0">
              <a:solidFill>
                <a:schemeClr val="tx2"/>
              </a:solidFill>
            </a:rPr>
            <a:t> Servicios Públicos (Gas, Acueducto, </a:t>
          </a:r>
          <a:r>
            <a:rPr lang="es-CO" sz="1100" dirty="0" err="1" smtClean="0">
              <a:solidFill>
                <a:schemeClr val="tx2"/>
              </a:solidFill>
            </a:rPr>
            <a:t>Codensa</a:t>
          </a:r>
          <a:r>
            <a:rPr lang="es-CO" sz="1100" dirty="0" smtClean="0">
              <a:solidFill>
                <a:schemeClr val="tx2"/>
              </a:solidFill>
            </a:rPr>
            <a:t>, ETB) – </a:t>
          </a:r>
          <a:r>
            <a:rPr lang="es-CO" sz="1200" b="1" dirty="0" smtClean="0">
              <a:solidFill>
                <a:schemeClr val="tx2"/>
              </a:solidFill>
              <a:effectLst>
                <a:outerShdw blurRad="38100" dist="38100" dir="2700000" algn="tl">
                  <a:srgbClr val="000000">
                    <a:alpha val="43137"/>
                  </a:srgbClr>
                </a:outerShdw>
              </a:effectLst>
            </a:rPr>
            <a:t>71,4% </a:t>
          </a:r>
          <a:endParaRPr lang="es-CO" sz="1100" b="1" dirty="0">
            <a:solidFill>
              <a:schemeClr val="tx2"/>
            </a:solidFill>
            <a:effectLst>
              <a:outerShdw blurRad="38100" dist="38100" dir="2700000" algn="tl">
                <a:srgbClr val="000000">
                  <a:alpha val="43137"/>
                </a:srgbClr>
              </a:outerShdw>
            </a:effectLst>
          </a:endParaRPr>
        </a:p>
      </dgm:t>
    </dgm:pt>
    <dgm:pt modelId="{9BF4F1E7-A591-4753-99EB-1D3A5DF0C5D5}" type="parTrans" cxnId="{AD843B3C-6129-44FC-93A8-3C26E50E33BB}">
      <dgm:prSet/>
      <dgm:spPr/>
      <dgm:t>
        <a:bodyPr/>
        <a:lstStyle/>
        <a:p>
          <a:endParaRPr lang="es-CO" sz="1000">
            <a:solidFill>
              <a:schemeClr val="tx2"/>
            </a:solidFill>
          </a:endParaRPr>
        </a:p>
      </dgm:t>
    </dgm:pt>
    <dgm:pt modelId="{D9CC75CD-9952-449C-A86A-99FFC62ACD16}" type="sibTrans" cxnId="{AD843B3C-6129-44FC-93A8-3C26E50E33BB}">
      <dgm:prSet/>
      <dgm:spPr/>
      <dgm:t>
        <a:bodyPr/>
        <a:lstStyle/>
        <a:p>
          <a:endParaRPr lang="es-CO" sz="1000">
            <a:solidFill>
              <a:schemeClr val="tx2"/>
            </a:solidFill>
          </a:endParaRPr>
        </a:p>
      </dgm:t>
    </dgm:pt>
    <dgm:pt modelId="{A40C7F46-F0BC-4894-B0A1-50B0105B851F}">
      <dgm:prSet phldrT="[Texto]" custT="1"/>
      <dgm:spPr/>
      <dgm:t>
        <a:bodyPr/>
        <a:lstStyle/>
        <a:p>
          <a:r>
            <a:rPr lang="es-CO" sz="1100" dirty="0" smtClean="0">
              <a:solidFill>
                <a:schemeClr val="tx2"/>
              </a:solidFill>
            </a:rPr>
            <a:t>Escrituras – </a:t>
          </a:r>
          <a:r>
            <a:rPr lang="es-CO" sz="1200" b="1" dirty="0" smtClean="0">
              <a:solidFill>
                <a:schemeClr val="tx2"/>
              </a:solidFill>
              <a:effectLst>
                <a:outerShdw blurRad="38100" dist="38100" dir="2700000" algn="tl">
                  <a:srgbClr val="000000">
                    <a:alpha val="43137"/>
                  </a:srgbClr>
                </a:outerShdw>
              </a:effectLst>
            </a:rPr>
            <a:t>21,6%</a:t>
          </a:r>
          <a:endParaRPr lang="es-CO" sz="1100" b="1" dirty="0">
            <a:solidFill>
              <a:schemeClr val="tx2"/>
            </a:solidFill>
            <a:effectLst>
              <a:outerShdw blurRad="38100" dist="38100" dir="2700000" algn="tl">
                <a:srgbClr val="000000">
                  <a:alpha val="43137"/>
                </a:srgbClr>
              </a:outerShdw>
            </a:effectLst>
          </a:endParaRPr>
        </a:p>
      </dgm:t>
    </dgm:pt>
    <dgm:pt modelId="{F5B307B9-DF20-4354-A0ED-20A01E00916A}" type="parTrans" cxnId="{77655AF5-8C49-4D82-B6D8-C49ED56A4082}">
      <dgm:prSet/>
      <dgm:spPr/>
      <dgm:t>
        <a:bodyPr/>
        <a:lstStyle/>
        <a:p>
          <a:endParaRPr lang="es-CO" sz="1000">
            <a:solidFill>
              <a:schemeClr val="tx2"/>
            </a:solidFill>
          </a:endParaRPr>
        </a:p>
      </dgm:t>
    </dgm:pt>
    <dgm:pt modelId="{2A99E395-BC08-42D1-AEFE-530EAA7663B6}" type="sibTrans" cxnId="{77655AF5-8C49-4D82-B6D8-C49ED56A4082}">
      <dgm:prSet/>
      <dgm:spPr/>
      <dgm:t>
        <a:bodyPr/>
        <a:lstStyle/>
        <a:p>
          <a:endParaRPr lang="es-CO" sz="1000">
            <a:solidFill>
              <a:schemeClr val="tx2"/>
            </a:solidFill>
          </a:endParaRPr>
        </a:p>
      </dgm:t>
    </dgm:pt>
    <dgm:pt modelId="{C1CACE1E-1624-4A66-9F92-4F9CA9370548}">
      <dgm:prSet phldrT="[Texto]" custT="1"/>
      <dgm:spPr/>
      <dgm:t>
        <a:bodyPr/>
        <a:lstStyle/>
        <a:p>
          <a:r>
            <a:rPr lang="es-CO" sz="1100" dirty="0" smtClean="0">
              <a:solidFill>
                <a:schemeClr val="tx2"/>
              </a:solidFill>
            </a:rPr>
            <a:t> Impuestos – </a:t>
          </a:r>
          <a:r>
            <a:rPr lang="es-CO" sz="1200" b="1" dirty="0" smtClean="0">
              <a:solidFill>
                <a:schemeClr val="tx2"/>
              </a:solidFill>
              <a:effectLst>
                <a:outerShdw blurRad="38100" dist="38100" dir="2700000" algn="tl">
                  <a:srgbClr val="000000">
                    <a:alpha val="43137"/>
                  </a:srgbClr>
                </a:outerShdw>
              </a:effectLst>
            </a:rPr>
            <a:t>61,9%</a:t>
          </a:r>
          <a:endParaRPr lang="es-CO" sz="1200" b="1" dirty="0">
            <a:solidFill>
              <a:schemeClr val="tx2"/>
            </a:solidFill>
            <a:effectLst>
              <a:outerShdw blurRad="38100" dist="38100" dir="2700000" algn="tl">
                <a:srgbClr val="000000">
                  <a:alpha val="43137"/>
                </a:srgbClr>
              </a:outerShdw>
            </a:effectLst>
          </a:endParaRPr>
        </a:p>
      </dgm:t>
    </dgm:pt>
    <dgm:pt modelId="{621EC5F5-38A4-4D11-B196-A4F4EADF53F3}" type="parTrans" cxnId="{BB351F0B-B91C-41E8-AD86-7A4851C028D4}">
      <dgm:prSet/>
      <dgm:spPr/>
      <dgm:t>
        <a:bodyPr/>
        <a:lstStyle/>
        <a:p>
          <a:endParaRPr lang="es-CO" sz="1000">
            <a:solidFill>
              <a:schemeClr val="tx2"/>
            </a:solidFill>
          </a:endParaRPr>
        </a:p>
      </dgm:t>
    </dgm:pt>
    <dgm:pt modelId="{6402C867-E4C8-4AA5-8ABA-2BDCA29AC00C}" type="sibTrans" cxnId="{BB351F0B-B91C-41E8-AD86-7A4851C028D4}">
      <dgm:prSet/>
      <dgm:spPr/>
      <dgm:t>
        <a:bodyPr/>
        <a:lstStyle/>
        <a:p>
          <a:endParaRPr lang="es-CO" sz="1000">
            <a:solidFill>
              <a:schemeClr val="tx2"/>
            </a:solidFill>
          </a:endParaRPr>
        </a:p>
      </dgm:t>
    </dgm:pt>
    <dgm:pt modelId="{82DB4616-A291-4865-9098-1795A6E049A9}" type="pres">
      <dgm:prSet presAssocID="{5ADC8139-2C67-4713-9CE0-7752BADEA3F9}" presName="compositeShape" presStyleCnt="0">
        <dgm:presLayoutVars>
          <dgm:dir/>
          <dgm:resizeHandles/>
        </dgm:presLayoutVars>
      </dgm:prSet>
      <dgm:spPr/>
    </dgm:pt>
    <dgm:pt modelId="{5A9B5C39-7179-49C7-84B0-AB1ADE5CD928}" type="pres">
      <dgm:prSet presAssocID="{5ADC8139-2C67-4713-9CE0-7752BADEA3F9}" presName="pyramid" presStyleLbl="node1" presStyleIdx="0" presStyleCnt="1"/>
      <dgm:spPr/>
    </dgm:pt>
    <dgm:pt modelId="{27EDAD76-F717-44E6-BF00-53D8CFA2EA58}" type="pres">
      <dgm:prSet presAssocID="{5ADC8139-2C67-4713-9CE0-7752BADEA3F9}" presName="theList" presStyleCnt="0"/>
      <dgm:spPr/>
    </dgm:pt>
    <dgm:pt modelId="{C3EA41D8-9F8B-46C2-8ED3-7094AD60064A}" type="pres">
      <dgm:prSet presAssocID="{1677B124-0E26-4E24-8646-910A7F93EE31}" presName="aNode" presStyleLbl="fgAcc1" presStyleIdx="0" presStyleCnt="5">
        <dgm:presLayoutVars>
          <dgm:bulletEnabled val="1"/>
        </dgm:presLayoutVars>
      </dgm:prSet>
      <dgm:spPr/>
      <dgm:t>
        <a:bodyPr/>
        <a:lstStyle/>
        <a:p>
          <a:endParaRPr lang="es-CO"/>
        </a:p>
      </dgm:t>
    </dgm:pt>
    <dgm:pt modelId="{8EC3D5BB-2054-4C4D-ACF3-EC5E330A3700}" type="pres">
      <dgm:prSet presAssocID="{1677B124-0E26-4E24-8646-910A7F93EE31}" presName="aSpace" presStyleCnt="0"/>
      <dgm:spPr/>
    </dgm:pt>
    <dgm:pt modelId="{B13D3E33-09F9-43C4-84F0-8420AA2D8884}" type="pres">
      <dgm:prSet presAssocID="{9F892E3E-CCFC-4AB3-AF6D-35165E0D9696}" presName="aNode" presStyleLbl="fgAcc1" presStyleIdx="1" presStyleCnt="5">
        <dgm:presLayoutVars>
          <dgm:bulletEnabled val="1"/>
        </dgm:presLayoutVars>
      </dgm:prSet>
      <dgm:spPr/>
      <dgm:t>
        <a:bodyPr/>
        <a:lstStyle/>
        <a:p>
          <a:endParaRPr lang="es-CO"/>
        </a:p>
      </dgm:t>
    </dgm:pt>
    <dgm:pt modelId="{E4156E1C-FDF6-4588-B34F-95426B9CA197}" type="pres">
      <dgm:prSet presAssocID="{9F892E3E-CCFC-4AB3-AF6D-35165E0D9696}" presName="aSpace" presStyleCnt="0"/>
      <dgm:spPr/>
    </dgm:pt>
    <dgm:pt modelId="{14CFD981-8427-42B1-88B3-32DF1A21B31A}" type="pres">
      <dgm:prSet presAssocID="{928FBF75-9E2C-4132-8AF4-49E61C76B65F}" presName="aNode" presStyleLbl="fgAcc1" presStyleIdx="2" presStyleCnt="5">
        <dgm:presLayoutVars>
          <dgm:bulletEnabled val="1"/>
        </dgm:presLayoutVars>
      </dgm:prSet>
      <dgm:spPr/>
      <dgm:t>
        <a:bodyPr/>
        <a:lstStyle/>
        <a:p>
          <a:endParaRPr lang="es-CO"/>
        </a:p>
      </dgm:t>
    </dgm:pt>
    <dgm:pt modelId="{E5338F1B-4364-4832-869C-789FE74C5A86}" type="pres">
      <dgm:prSet presAssocID="{928FBF75-9E2C-4132-8AF4-49E61C76B65F}" presName="aSpace" presStyleCnt="0"/>
      <dgm:spPr/>
    </dgm:pt>
    <dgm:pt modelId="{186C972F-B799-424A-9C34-B0C0E06A7775}" type="pres">
      <dgm:prSet presAssocID="{C1CACE1E-1624-4A66-9F92-4F9CA9370548}" presName="aNode" presStyleLbl="fgAcc1" presStyleIdx="3" presStyleCnt="5">
        <dgm:presLayoutVars>
          <dgm:bulletEnabled val="1"/>
        </dgm:presLayoutVars>
      </dgm:prSet>
      <dgm:spPr/>
      <dgm:t>
        <a:bodyPr/>
        <a:lstStyle/>
        <a:p>
          <a:endParaRPr lang="es-CO"/>
        </a:p>
      </dgm:t>
    </dgm:pt>
    <dgm:pt modelId="{7DBA56D8-560F-4415-A56A-86022D32369C}" type="pres">
      <dgm:prSet presAssocID="{C1CACE1E-1624-4A66-9F92-4F9CA9370548}" presName="aSpace" presStyleCnt="0"/>
      <dgm:spPr/>
    </dgm:pt>
    <dgm:pt modelId="{7D2A56D8-D368-4B8B-BA36-35012E5B54AD}" type="pres">
      <dgm:prSet presAssocID="{A40C7F46-F0BC-4894-B0A1-50B0105B851F}" presName="aNode" presStyleLbl="fgAcc1" presStyleIdx="4" presStyleCnt="5">
        <dgm:presLayoutVars>
          <dgm:bulletEnabled val="1"/>
        </dgm:presLayoutVars>
      </dgm:prSet>
      <dgm:spPr/>
      <dgm:t>
        <a:bodyPr/>
        <a:lstStyle/>
        <a:p>
          <a:endParaRPr lang="es-CO"/>
        </a:p>
      </dgm:t>
    </dgm:pt>
    <dgm:pt modelId="{DD525382-4959-43C9-927D-A12A08A4D0DB}" type="pres">
      <dgm:prSet presAssocID="{A40C7F46-F0BC-4894-B0A1-50B0105B851F}" presName="aSpace" presStyleCnt="0"/>
      <dgm:spPr/>
    </dgm:pt>
  </dgm:ptLst>
  <dgm:cxnLst>
    <dgm:cxn modelId="{1E4F4EE0-3F7E-474F-8625-1303BB5D24BD}" type="presOf" srcId="{928FBF75-9E2C-4132-8AF4-49E61C76B65F}" destId="{14CFD981-8427-42B1-88B3-32DF1A21B31A}" srcOrd="0" destOrd="0" presId="urn:microsoft.com/office/officeart/2005/8/layout/pyramid2"/>
    <dgm:cxn modelId="{C3D616D5-FBA7-4329-A19B-03F4E3AA6AA8}" srcId="{5ADC8139-2C67-4713-9CE0-7752BADEA3F9}" destId="{9F892E3E-CCFC-4AB3-AF6D-35165E0D9696}" srcOrd="1" destOrd="0" parTransId="{C5319B36-BE6F-48EF-9B1A-E316223574D6}" sibTransId="{7506DB26-5862-446D-A224-D7D50DA08BD2}"/>
    <dgm:cxn modelId="{AD843B3C-6129-44FC-93A8-3C26E50E33BB}" srcId="{5ADC8139-2C67-4713-9CE0-7752BADEA3F9}" destId="{928FBF75-9E2C-4132-8AF4-49E61C76B65F}" srcOrd="2" destOrd="0" parTransId="{9BF4F1E7-A591-4753-99EB-1D3A5DF0C5D5}" sibTransId="{D9CC75CD-9952-449C-A86A-99FFC62ACD16}"/>
    <dgm:cxn modelId="{9F916598-B507-4987-ABCC-BDFCDD2D1522}" type="presOf" srcId="{A40C7F46-F0BC-4894-B0A1-50B0105B851F}" destId="{7D2A56D8-D368-4B8B-BA36-35012E5B54AD}" srcOrd="0" destOrd="0" presId="urn:microsoft.com/office/officeart/2005/8/layout/pyramid2"/>
    <dgm:cxn modelId="{2261ED77-BAEB-4B40-8358-8171184026B7}" type="presOf" srcId="{C1CACE1E-1624-4A66-9F92-4F9CA9370548}" destId="{186C972F-B799-424A-9C34-B0C0E06A7775}" srcOrd="0" destOrd="0" presId="urn:microsoft.com/office/officeart/2005/8/layout/pyramid2"/>
    <dgm:cxn modelId="{E1B1C3A5-5C98-4D64-A4EE-A465CA6E37B2}" type="presOf" srcId="{9F892E3E-CCFC-4AB3-AF6D-35165E0D9696}" destId="{B13D3E33-09F9-43C4-84F0-8420AA2D8884}" srcOrd="0" destOrd="0" presId="urn:microsoft.com/office/officeart/2005/8/layout/pyramid2"/>
    <dgm:cxn modelId="{AAFEF89C-CDE0-4489-91C9-FFB1743A6BDB}" type="presOf" srcId="{1677B124-0E26-4E24-8646-910A7F93EE31}" destId="{C3EA41D8-9F8B-46C2-8ED3-7094AD60064A}" srcOrd="0" destOrd="0" presId="urn:microsoft.com/office/officeart/2005/8/layout/pyramid2"/>
    <dgm:cxn modelId="{BB351F0B-B91C-41E8-AD86-7A4851C028D4}" srcId="{5ADC8139-2C67-4713-9CE0-7752BADEA3F9}" destId="{C1CACE1E-1624-4A66-9F92-4F9CA9370548}" srcOrd="3" destOrd="0" parTransId="{621EC5F5-38A4-4D11-B196-A4F4EADF53F3}" sibTransId="{6402C867-E4C8-4AA5-8ABA-2BDCA29AC00C}"/>
    <dgm:cxn modelId="{77655AF5-8C49-4D82-B6D8-C49ED56A4082}" srcId="{5ADC8139-2C67-4713-9CE0-7752BADEA3F9}" destId="{A40C7F46-F0BC-4894-B0A1-50B0105B851F}" srcOrd="4" destOrd="0" parTransId="{F5B307B9-DF20-4354-A0ED-20A01E00916A}" sibTransId="{2A99E395-BC08-42D1-AEFE-530EAA7663B6}"/>
    <dgm:cxn modelId="{A03BC920-CEF4-4307-8803-F1C4EB606FD2}" srcId="{5ADC8139-2C67-4713-9CE0-7752BADEA3F9}" destId="{1677B124-0E26-4E24-8646-910A7F93EE31}" srcOrd="0" destOrd="0" parTransId="{85BC192B-4BFB-4441-A5D7-C7957FA8E663}" sibTransId="{838B0747-EA70-4884-8358-32745F228E97}"/>
    <dgm:cxn modelId="{DC3EA930-0530-49C6-8CC6-0F0EBEE0B8F5}" type="presOf" srcId="{5ADC8139-2C67-4713-9CE0-7752BADEA3F9}" destId="{82DB4616-A291-4865-9098-1795A6E049A9}" srcOrd="0" destOrd="0" presId="urn:microsoft.com/office/officeart/2005/8/layout/pyramid2"/>
    <dgm:cxn modelId="{B24204D2-D58A-4AD4-A33E-D2C2F98D1934}" type="presParOf" srcId="{82DB4616-A291-4865-9098-1795A6E049A9}" destId="{5A9B5C39-7179-49C7-84B0-AB1ADE5CD928}" srcOrd="0" destOrd="0" presId="urn:microsoft.com/office/officeart/2005/8/layout/pyramid2"/>
    <dgm:cxn modelId="{8259679E-084B-4FE5-8AE0-8F34C51135B8}" type="presParOf" srcId="{82DB4616-A291-4865-9098-1795A6E049A9}" destId="{27EDAD76-F717-44E6-BF00-53D8CFA2EA58}" srcOrd="1" destOrd="0" presId="urn:microsoft.com/office/officeart/2005/8/layout/pyramid2"/>
    <dgm:cxn modelId="{7AA2E444-A1DB-445E-9A0C-B4DD67E24C7E}" type="presParOf" srcId="{27EDAD76-F717-44E6-BF00-53D8CFA2EA58}" destId="{C3EA41D8-9F8B-46C2-8ED3-7094AD60064A}" srcOrd="0" destOrd="0" presId="urn:microsoft.com/office/officeart/2005/8/layout/pyramid2"/>
    <dgm:cxn modelId="{32002DBE-8558-48DE-9BF7-678561E0EFEE}" type="presParOf" srcId="{27EDAD76-F717-44E6-BF00-53D8CFA2EA58}" destId="{8EC3D5BB-2054-4C4D-ACF3-EC5E330A3700}" srcOrd="1" destOrd="0" presId="urn:microsoft.com/office/officeart/2005/8/layout/pyramid2"/>
    <dgm:cxn modelId="{38FB9376-CD23-4949-80D7-F90AA2E74D8C}" type="presParOf" srcId="{27EDAD76-F717-44E6-BF00-53D8CFA2EA58}" destId="{B13D3E33-09F9-43C4-84F0-8420AA2D8884}" srcOrd="2" destOrd="0" presId="urn:microsoft.com/office/officeart/2005/8/layout/pyramid2"/>
    <dgm:cxn modelId="{9A319D5F-B969-4B9D-9612-99C4A1894420}" type="presParOf" srcId="{27EDAD76-F717-44E6-BF00-53D8CFA2EA58}" destId="{E4156E1C-FDF6-4588-B34F-95426B9CA197}" srcOrd="3" destOrd="0" presId="urn:microsoft.com/office/officeart/2005/8/layout/pyramid2"/>
    <dgm:cxn modelId="{796C2902-D5A8-47F9-97B8-3398CC2F8B9C}" type="presParOf" srcId="{27EDAD76-F717-44E6-BF00-53D8CFA2EA58}" destId="{14CFD981-8427-42B1-88B3-32DF1A21B31A}" srcOrd="4" destOrd="0" presId="urn:microsoft.com/office/officeart/2005/8/layout/pyramid2"/>
    <dgm:cxn modelId="{47706071-09C7-4AF4-AB00-0FF2E7B3E4C3}" type="presParOf" srcId="{27EDAD76-F717-44E6-BF00-53D8CFA2EA58}" destId="{E5338F1B-4364-4832-869C-789FE74C5A86}" srcOrd="5" destOrd="0" presId="urn:microsoft.com/office/officeart/2005/8/layout/pyramid2"/>
    <dgm:cxn modelId="{E1E96D6E-590F-49F9-B8AC-8077AFFDEBAB}" type="presParOf" srcId="{27EDAD76-F717-44E6-BF00-53D8CFA2EA58}" destId="{186C972F-B799-424A-9C34-B0C0E06A7775}" srcOrd="6" destOrd="0" presId="urn:microsoft.com/office/officeart/2005/8/layout/pyramid2"/>
    <dgm:cxn modelId="{21688DCE-CEF6-4184-B264-2773695156EA}" type="presParOf" srcId="{27EDAD76-F717-44E6-BF00-53D8CFA2EA58}" destId="{7DBA56D8-560F-4415-A56A-86022D32369C}" srcOrd="7" destOrd="0" presId="urn:microsoft.com/office/officeart/2005/8/layout/pyramid2"/>
    <dgm:cxn modelId="{00D3D047-739C-4ADF-9DD8-953FEEE12954}" type="presParOf" srcId="{27EDAD76-F717-44E6-BF00-53D8CFA2EA58}" destId="{7D2A56D8-D368-4B8B-BA36-35012E5B54AD}" srcOrd="8" destOrd="0" presId="urn:microsoft.com/office/officeart/2005/8/layout/pyramid2"/>
    <dgm:cxn modelId="{D76FEF0C-FA4B-4CC8-A032-9AD087B4710F}" type="presParOf" srcId="{27EDAD76-F717-44E6-BF00-53D8CFA2EA58}" destId="{DD525382-4959-43C9-927D-A12A08A4D0DB}" srcOrd="9"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ADC8139-2C67-4713-9CE0-7752BADEA3F9}" type="doc">
      <dgm:prSet loTypeId="urn:microsoft.com/office/officeart/2005/8/layout/pyramid2" loCatId="pyramid" qsTypeId="urn:microsoft.com/office/officeart/2005/8/quickstyle/3d2" qsCatId="3D" csTypeId="urn:microsoft.com/office/officeart/2005/8/colors/colorful5" csCatId="colorful" phldr="1"/>
      <dgm:spPr/>
    </dgm:pt>
    <dgm:pt modelId="{1677B124-0E26-4E24-8646-910A7F93EE31}">
      <dgm:prSet phldrT="[Texto]" custT="1"/>
      <dgm:spPr/>
      <dgm:t>
        <a:bodyPr/>
        <a:lstStyle/>
        <a:p>
          <a:r>
            <a:rPr lang="es-CO" sz="1100" dirty="0" smtClean="0">
              <a:solidFill>
                <a:schemeClr val="tx2"/>
              </a:solidFill>
            </a:rPr>
            <a:t>Servicios Públicos (Gas, Acueducto, </a:t>
          </a:r>
          <a:r>
            <a:rPr lang="es-CO" sz="1100" dirty="0" err="1" smtClean="0">
              <a:solidFill>
                <a:schemeClr val="tx2"/>
              </a:solidFill>
            </a:rPr>
            <a:t>Codensa</a:t>
          </a:r>
          <a:r>
            <a:rPr lang="es-CO" sz="1100" dirty="0" smtClean="0">
              <a:solidFill>
                <a:schemeClr val="tx2"/>
              </a:solidFill>
            </a:rPr>
            <a:t>, ETB) – </a:t>
          </a:r>
          <a:r>
            <a:rPr lang="es-CO" sz="1200" b="1" dirty="0" smtClean="0">
              <a:solidFill>
                <a:schemeClr val="tx2"/>
              </a:solidFill>
              <a:effectLst>
                <a:outerShdw blurRad="38100" dist="38100" dir="2700000" algn="tl">
                  <a:srgbClr val="000000">
                    <a:alpha val="43137"/>
                  </a:srgbClr>
                </a:outerShdw>
              </a:effectLst>
            </a:rPr>
            <a:t>68,4%</a:t>
          </a:r>
          <a:endParaRPr lang="es-CO" sz="1200" b="1" dirty="0">
            <a:solidFill>
              <a:schemeClr val="tx2"/>
            </a:solidFill>
            <a:effectLst>
              <a:outerShdw blurRad="38100" dist="38100" dir="2700000" algn="tl">
                <a:srgbClr val="000000">
                  <a:alpha val="43137"/>
                </a:srgbClr>
              </a:outerShdw>
            </a:effectLst>
          </a:endParaRPr>
        </a:p>
      </dgm:t>
    </dgm:pt>
    <dgm:pt modelId="{85BC192B-4BFB-4441-A5D7-C7957FA8E663}" type="parTrans" cxnId="{A03BC920-CEF4-4307-8803-F1C4EB606FD2}">
      <dgm:prSet/>
      <dgm:spPr/>
      <dgm:t>
        <a:bodyPr/>
        <a:lstStyle/>
        <a:p>
          <a:endParaRPr lang="es-CO" sz="1000">
            <a:solidFill>
              <a:schemeClr val="tx2"/>
            </a:solidFill>
          </a:endParaRPr>
        </a:p>
      </dgm:t>
    </dgm:pt>
    <dgm:pt modelId="{838B0747-EA70-4884-8358-32745F228E97}" type="sibTrans" cxnId="{A03BC920-CEF4-4307-8803-F1C4EB606FD2}">
      <dgm:prSet/>
      <dgm:spPr/>
      <dgm:t>
        <a:bodyPr/>
        <a:lstStyle/>
        <a:p>
          <a:endParaRPr lang="es-CO" sz="1000">
            <a:solidFill>
              <a:schemeClr val="tx2"/>
            </a:solidFill>
          </a:endParaRPr>
        </a:p>
      </dgm:t>
    </dgm:pt>
    <dgm:pt modelId="{9F892E3E-CCFC-4AB3-AF6D-35165E0D9696}">
      <dgm:prSet phldrT="[Texto]" custT="1"/>
      <dgm:spPr/>
      <dgm:t>
        <a:bodyPr/>
        <a:lstStyle/>
        <a:p>
          <a:r>
            <a:rPr lang="es-CO" sz="1100" dirty="0" smtClean="0">
              <a:solidFill>
                <a:schemeClr val="tx2"/>
              </a:solidFill>
            </a:rPr>
            <a:t>Registro en Cámara de Comercio – </a:t>
          </a:r>
          <a:r>
            <a:rPr lang="es-CO" sz="1200" b="1" dirty="0" smtClean="0">
              <a:solidFill>
                <a:schemeClr val="tx2"/>
              </a:solidFill>
              <a:effectLst>
                <a:outerShdw blurRad="38100" dist="38100" dir="2700000" algn="tl">
                  <a:srgbClr val="000000">
                    <a:alpha val="43137"/>
                  </a:srgbClr>
                </a:outerShdw>
              </a:effectLst>
            </a:rPr>
            <a:t>67,0%</a:t>
          </a:r>
          <a:endParaRPr lang="es-CO" sz="1100" b="1" dirty="0">
            <a:solidFill>
              <a:schemeClr val="tx2"/>
            </a:solidFill>
            <a:effectLst>
              <a:outerShdw blurRad="38100" dist="38100" dir="2700000" algn="tl">
                <a:srgbClr val="000000">
                  <a:alpha val="43137"/>
                </a:srgbClr>
              </a:outerShdw>
            </a:effectLst>
          </a:endParaRPr>
        </a:p>
      </dgm:t>
    </dgm:pt>
    <dgm:pt modelId="{C5319B36-BE6F-48EF-9B1A-E316223574D6}" type="parTrans" cxnId="{C3D616D5-FBA7-4329-A19B-03F4E3AA6AA8}">
      <dgm:prSet/>
      <dgm:spPr/>
      <dgm:t>
        <a:bodyPr/>
        <a:lstStyle/>
        <a:p>
          <a:endParaRPr lang="es-CO" sz="1000">
            <a:solidFill>
              <a:schemeClr val="tx2"/>
            </a:solidFill>
          </a:endParaRPr>
        </a:p>
      </dgm:t>
    </dgm:pt>
    <dgm:pt modelId="{7506DB26-5862-446D-A224-D7D50DA08BD2}" type="sibTrans" cxnId="{C3D616D5-FBA7-4329-A19B-03F4E3AA6AA8}">
      <dgm:prSet/>
      <dgm:spPr/>
      <dgm:t>
        <a:bodyPr/>
        <a:lstStyle/>
        <a:p>
          <a:endParaRPr lang="es-CO" sz="1000">
            <a:solidFill>
              <a:schemeClr val="tx2"/>
            </a:solidFill>
          </a:endParaRPr>
        </a:p>
      </dgm:t>
    </dgm:pt>
    <dgm:pt modelId="{928FBF75-9E2C-4132-8AF4-49E61C76B65F}">
      <dgm:prSet phldrT="[Texto]" custT="1"/>
      <dgm:spPr/>
      <dgm:t>
        <a:bodyPr/>
        <a:lstStyle/>
        <a:p>
          <a:r>
            <a:rPr lang="es-CO" sz="1100" dirty="0" smtClean="0">
              <a:solidFill>
                <a:schemeClr val="tx2"/>
              </a:solidFill>
            </a:rPr>
            <a:t> Registro Único Tributario (RUT) – </a:t>
          </a:r>
          <a:r>
            <a:rPr lang="es-CO" sz="1200" b="1" dirty="0" smtClean="0">
              <a:solidFill>
                <a:schemeClr val="tx2"/>
              </a:solidFill>
              <a:effectLst>
                <a:outerShdw blurRad="38100" dist="38100" dir="2700000" algn="tl">
                  <a:srgbClr val="000000">
                    <a:alpha val="43137"/>
                  </a:srgbClr>
                </a:outerShdw>
              </a:effectLst>
            </a:rPr>
            <a:t>65,2%</a:t>
          </a:r>
          <a:endParaRPr lang="es-CO" sz="1100" b="1" dirty="0">
            <a:solidFill>
              <a:schemeClr val="tx2"/>
            </a:solidFill>
            <a:effectLst>
              <a:outerShdw blurRad="38100" dist="38100" dir="2700000" algn="tl">
                <a:srgbClr val="000000">
                  <a:alpha val="43137"/>
                </a:srgbClr>
              </a:outerShdw>
            </a:effectLst>
          </a:endParaRPr>
        </a:p>
      </dgm:t>
    </dgm:pt>
    <dgm:pt modelId="{9BF4F1E7-A591-4753-99EB-1D3A5DF0C5D5}" type="parTrans" cxnId="{AD843B3C-6129-44FC-93A8-3C26E50E33BB}">
      <dgm:prSet/>
      <dgm:spPr/>
      <dgm:t>
        <a:bodyPr/>
        <a:lstStyle/>
        <a:p>
          <a:endParaRPr lang="es-CO" sz="1000">
            <a:solidFill>
              <a:schemeClr val="tx2"/>
            </a:solidFill>
          </a:endParaRPr>
        </a:p>
      </dgm:t>
    </dgm:pt>
    <dgm:pt modelId="{D9CC75CD-9952-449C-A86A-99FFC62ACD16}" type="sibTrans" cxnId="{AD843B3C-6129-44FC-93A8-3C26E50E33BB}">
      <dgm:prSet/>
      <dgm:spPr/>
      <dgm:t>
        <a:bodyPr/>
        <a:lstStyle/>
        <a:p>
          <a:endParaRPr lang="es-CO" sz="1000">
            <a:solidFill>
              <a:schemeClr val="tx2"/>
            </a:solidFill>
          </a:endParaRPr>
        </a:p>
      </dgm:t>
    </dgm:pt>
    <dgm:pt modelId="{A40C7F46-F0BC-4894-B0A1-50B0105B851F}">
      <dgm:prSet phldrT="[Texto]" custT="1"/>
      <dgm:spPr/>
      <dgm:t>
        <a:bodyPr/>
        <a:lstStyle/>
        <a:p>
          <a:r>
            <a:rPr lang="es-CO" sz="1100" dirty="0" smtClean="0">
              <a:solidFill>
                <a:schemeClr val="tx2"/>
              </a:solidFill>
            </a:rPr>
            <a:t>Seguro Obligatorio de Accidentes de Tránsito (SOAT) – </a:t>
          </a:r>
          <a:r>
            <a:rPr lang="es-CO" sz="1200" b="1" dirty="0" smtClean="0">
              <a:solidFill>
                <a:schemeClr val="tx2"/>
              </a:solidFill>
              <a:effectLst>
                <a:outerShdw blurRad="38100" dist="38100" dir="2700000" algn="tl">
                  <a:srgbClr val="000000">
                    <a:alpha val="43137"/>
                  </a:srgbClr>
                </a:outerShdw>
              </a:effectLst>
            </a:rPr>
            <a:t>17,5%</a:t>
          </a:r>
          <a:endParaRPr lang="es-CO" sz="1100" b="1" dirty="0">
            <a:solidFill>
              <a:schemeClr val="tx2"/>
            </a:solidFill>
            <a:effectLst>
              <a:outerShdw blurRad="38100" dist="38100" dir="2700000" algn="tl">
                <a:srgbClr val="000000">
                  <a:alpha val="43137"/>
                </a:srgbClr>
              </a:outerShdw>
            </a:effectLst>
          </a:endParaRPr>
        </a:p>
      </dgm:t>
    </dgm:pt>
    <dgm:pt modelId="{F5B307B9-DF20-4354-A0ED-20A01E00916A}" type="parTrans" cxnId="{77655AF5-8C49-4D82-B6D8-C49ED56A4082}">
      <dgm:prSet/>
      <dgm:spPr/>
      <dgm:t>
        <a:bodyPr/>
        <a:lstStyle/>
        <a:p>
          <a:endParaRPr lang="es-CO" sz="1000">
            <a:solidFill>
              <a:schemeClr val="tx2"/>
            </a:solidFill>
          </a:endParaRPr>
        </a:p>
      </dgm:t>
    </dgm:pt>
    <dgm:pt modelId="{2A99E395-BC08-42D1-AEFE-530EAA7663B6}" type="sibTrans" cxnId="{77655AF5-8C49-4D82-B6D8-C49ED56A4082}">
      <dgm:prSet/>
      <dgm:spPr/>
      <dgm:t>
        <a:bodyPr/>
        <a:lstStyle/>
        <a:p>
          <a:endParaRPr lang="es-CO" sz="1000">
            <a:solidFill>
              <a:schemeClr val="tx2"/>
            </a:solidFill>
          </a:endParaRPr>
        </a:p>
      </dgm:t>
    </dgm:pt>
    <dgm:pt modelId="{C1CACE1E-1624-4A66-9F92-4F9CA9370548}">
      <dgm:prSet phldrT="[Texto]" custT="1"/>
      <dgm:spPr/>
      <dgm:t>
        <a:bodyPr/>
        <a:lstStyle/>
        <a:p>
          <a:r>
            <a:rPr lang="es-CO" sz="1100" dirty="0" smtClean="0">
              <a:solidFill>
                <a:schemeClr val="tx2"/>
              </a:solidFill>
            </a:rPr>
            <a:t>Impuestos – </a:t>
          </a:r>
          <a:r>
            <a:rPr lang="es-CO" sz="1200" b="1" dirty="0" smtClean="0">
              <a:solidFill>
                <a:schemeClr val="tx2"/>
              </a:solidFill>
              <a:effectLst>
                <a:outerShdw blurRad="38100" dist="38100" dir="2700000" algn="tl">
                  <a:srgbClr val="000000">
                    <a:alpha val="43137"/>
                  </a:srgbClr>
                </a:outerShdw>
              </a:effectLst>
            </a:rPr>
            <a:t>54,4%</a:t>
          </a:r>
          <a:endParaRPr lang="es-CO" sz="1100" b="1" dirty="0">
            <a:solidFill>
              <a:schemeClr val="tx2"/>
            </a:solidFill>
            <a:effectLst>
              <a:outerShdw blurRad="38100" dist="38100" dir="2700000" algn="tl">
                <a:srgbClr val="000000">
                  <a:alpha val="43137"/>
                </a:srgbClr>
              </a:outerShdw>
            </a:effectLst>
          </a:endParaRPr>
        </a:p>
      </dgm:t>
    </dgm:pt>
    <dgm:pt modelId="{621EC5F5-38A4-4D11-B196-A4F4EADF53F3}" type="parTrans" cxnId="{BB351F0B-B91C-41E8-AD86-7A4851C028D4}">
      <dgm:prSet/>
      <dgm:spPr/>
      <dgm:t>
        <a:bodyPr/>
        <a:lstStyle/>
        <a:p>
          <a:endParaRPr lang="es-CO" sz="1000">
            <a:solidFill>
              <a:schemeClr val="tx2"/>
            </a:solidFill>
          </a:endParaRPr>
        </a:p>
      </dgm:t>
    </dgm:pt>
    <dgm:pt modelId="{6402C867-E4C8-4AA5-8ABA-2BDCA29AC00C}" type="sibTrans" cxnId="{BB351F0B-B91C-41E8-AD86-7A4851C028D4}">
      <dgm:prSet/>
      <dgm:spPr/>
      <dgm:t>
        <a:bodyPr/>
        <a:lstStyle/>
        <a:p>
          <a:endParaRPr lang="es-CO" sz="1000">
            <a:solidFill>
              <a:schemeClr val="tx2"/>
            </a:solidFill>
          </a:endParaRPr>
        </a:p>
      </dgm:t>
    </dgm:pt>
    <dgm:pt modelId="{82DB4616-A291-4865-9098-1795A6E049A9}" type="pres">
      <dgm:prSet presAssocID="{5ADC8139-2C67-4713-9CE0-7752BADEA3F9}" presName="compositeShape" presStyleCnt="0">
        <dgm:presLayoutVars>
          <dgm:dir/>
          <dgm:resizeHandles/>
        </dgm:presLayoutVars>
      </dgm:prSet>
      <dgm:spPr/>
    </dgm:pt>
    <dgm:pt modelId="{5A9B5C39-7179-49C7-84B0-AB1ADE5CD928}" type="pres">
      <dgm:prSet presAssocID="{5ADC8139-2C67-4713-9CE0-7752BADEA3F9}" presName="pyramid" presStyleLbl="node1" presStyleIdx="0" presStyleCnt="1"/>
      <dgm:spPr/>
    </dgm:pt>
    <dgm:pt modelId="{27EDAD76-F717-44E6-BF00-53D8CFA2EA58}" type="pres">
      <dgm:prSet presAssocID="{5ADC8139-2C67-4713-9CE0-7752BADEA3F9}" presName="theList" presStyleCnt="0"/>
      <dgm:spPr/>
    </dgm:pt>
    <dgm:pt modelId="{C3EA41D8-9F8B-46C2-8ED3-7094AD60064A}" type="pres">
      <dgm:prSet presAssocID="{1677B124-0E26-4E24-8646-910A7F93EE31}" presName="aNode" presStyleLbl="fgAcc1" presStyleIdx="0" presStyleCnt="5">
        <dgm:presLayoutVars>
          <dgm:bulletEnabled val="1"/>
        </dgm:presLayoutVars>
      </dgm:prSet>
      <dgm:spPr/>
      <dgm:t>
        <a:bodyPr/>
        <a:lstStyle/>
        <a:p>
          <a:endParaRPr lang="es-CO"/>
        </a:p>
      </dgm:t>
    </dgm:pt>
    <dgm:pt modelId="{8EC3D5BB-2054-4C4D-ACF3-EC5E330A3700}" type="pres">
      <dgm:prSet presAssocID="{1677B124-0E26-4E24-8646-910A7F93EE31}" presName="aSpace" presStyleCnt="0"/>
      <dgm:spPr/>
    </dgm:pt>
    <dgm:pt modelId="{B13D3E33-09F9-43C4-84F0-8420AA2D8884}" type="pres">
      <dgm:prSet presAssocID="{9F892E3E-CCFC-4AB3-AF6D-35165E0D9696}" presName="aNode" presStyleLbl="fgAcc1" presStyleIdx="1" presStyleCnt="5">
        <dgm:presLayoutVars>
          <dgm:bulletEnabled val="1"/>
        </dgm:presLayoutVars>
      </dgm:prSet>
      <dgm:spPr/>
      <dgm:t>
        <a:bodyPr/>
        <a:lstStyle/>
        <a:p>
          <a:endParaRPr lang="es-CO"/>
        </a:p>
      </dgm:t>
    </dgm:pt>
    <dgm:pt modelId="{E4156E1C-FDF6-4588-B34F-95426B9CA197}" type="pres">
      <dgm:prSet presAssocID="{9F892E3E-CCFC-4AB3-AF6D-35165E0D9696}" presName="aSpace" presStyleCnt="0"/>
      <dgm:spPr/>
    </dgm:pt>
    <dgm:pt modelId="{14CFD981-8427-42B1-88B3-32DF1A21B31A}" type="pres">
      <dgm:prSet presAssocID="{928FBF75-9E2C-4132-8AF4-49E61C76B65F}" presName="aNode" presStyleLbl="fgAcc1" presStyleIdx="2" presStyleCnt="5">
        <dgm:presLayoutVars>
          <dgm:bulletEnabled val="1"/>
        </dgm:presLayoutVars>
      </dgm:prSet>
      <dgm:spPr/>
      <dgm:t>
        <a:bodyPr/>
        <a:lstStyle/>
        <a:p>
          <a:endParaRPr lang="es-CO"/>
        </a:p>
      </dgm:t>
    </dgm:pt>
    <dgm:pt modelId="{E5338F1B-4364-4832-869C-789FE74C5A86}" type="pres">
      <dgm:prSet presAssocID="{928FBF75-9E2C-4132-8AF4-49E61C76B65F}" presName="aSpace" presStyleCnt="0"/>
      <dgm:spPr/>
    </dgm:pt>
    <dgm:pt modelId="{186C972F-B799-424A-9C34-B0C0E06A7775}" type="pres">
      <dgm:prSet presAssocID="{C1CACE1E-1624-4A66-9F92-4F9CA9370548}" presName="aNode" presStyleLbl="fgAcc1" presStyleIdx="3" presStyleCnt="5">
        <dgm:presLayoutVars>
          <dgm:bulletEnabled val="1"/>
        </dgm:presLayoutVars>
      </dgm:prSet>
      <dgm:spPr/>
      <dgm:t>
        <a:bodyPr/>
        <a:lstStyle/>
        <a:p>
          <a:endParaRPr lang="es-CO"/>
        </a:p>
      </dgm:t>
    </dgm:pt>
    <dgm:pt modelId="{7DBA56D8-560F-4415-A56A-86022D32369C}" type="pres">
      <dgm:prSet presAssocID="{C1CACE1E-1624-4A66-9F92-4F9CA9370548}" presName="aSpace" presStyleCnt="0"/>
      <dgm:spPr/>
    </dgm:pt>
    <dgm:pt modelId="{7D2A56D8-D368-4B8B-BA36-35012E5B54AD}" type="pres">
      <dgm:prSet presAssocID="{A40C7F46-F0BC-4894-B0A1-50B0105B851F}" presName="aNode" presStyleLbl="fgAcc1" presStyleIdx="4" presStyleCnt="5">
        <dgm:presLayoutVars>
          <dgm:bulletEnabled val="1"/>
        </dgm:presLayoutVars>
      </dgm:prSet>
      <dgm:spPr/>
      <dgm:t>
        <a:bodyPr/>
        <a:lstStyle/>
        <a:p>
          <a:endParaRPr lang="es-CO"/>
        </a:p>
      </dgm:t>
    </dgm:pt>
    <dgm:pt modelId="{DD525382-4959-43C9-927D-A12A08A4D0DB}" type="pres">
      <dgm:prSet presAssocID="{A40C7F46-F0BC-4894-B0A1-50B0105B851F}" presName="aSpace" presStyleCnt="0"/>
      <dgm:spPr/>
    </dgm:pt>
  </dgm:ptLst>
  <dgm:cxnLst>
    <dgm:cxn modelId="{11C88FB6-615B-4442-A981-EC4B187AB32F}" type="presOf" srcId="{1677B124-0E26-4E24-8646-910A7F93EE31}" destId="{C3EA41D8-9F8B-46C2-8ED3-7094AD60064A}" srcOrd="0" destOrd="0" presId="urn:microsoft.com/office/officeart/2005/8/layout/pyramid2"/>
    <dgm:cxn modelId="{A03BC920-CEF4-4307-8803-F1C4EB606FD2}" srcId="{5ADC8139-2C67-4713-9CE0-7752BADEA3F9}" destId="{1677B124-0E26-4E24-8646-910A7F93EE31}" srcOrd="0" destOrd="0" parTransId="{85BC192B-4BFB-4441-A5D7-C7957FA8E663}" sibTransId="{838B0747-EA70-4884-8358-32745F228E97}"/>
    <dgm:cxn modelId="{C0B94403-329D-424A-9BC8-9E4CE8E045EA}" type="presOf" srcId="{C1CACE1E-1624-4A66-9F92-4F9CA9370548}" destId="{186C972F-B799-424A-9C34-B0C0E06A7775}" srcOrd="0" destOrd="0" presId="urn:microsoft.com/office/officeart/2005/8/layout/pyramid2"/>
    <dgm:cxn modelId="{C3D616D5-FBA7-4329-A19B-03F4E3AA6AA8}" srcId="{5ADC8139-2C67-4713-9CE0-7752BADEA3F9}" destId="{9F892E3E-CCFC-4AB3-AF6D-35165E0D9696}" srcOrd="1" destOrd="0" parTransId="{C5319B36-BE6F-48EF-9B1A-E316223574D6}" sibTransId="{7506DB26-5862-446D-A224-D7D50DA08BD2}"/>
    <dgm:cxn modelId="{415B0213-E61A-4CBC-9B42-CE7CACCCC3A3}" type="presOf" srcId="{A40C7F46-F0BC-4894-B0A1-50B0105B851F}" destId="{7D2A56D8-D368-4B8B-BA36-35012E5B54AD}" srcOrd="0" destOrd="0" presId="urn:microsoft.com/office/officeart/2005/8/layout/pyramid2"/>
    <dgm:cxn modelId="{AD843B3C-6129-44FC-93A8-3C26E50E33BB}" srcId="{5ADC8139-2C67-4713-9CE0-7752BADEA3F9}" destId="{928FBF75-9E2C-4132-8AF4-49E61C76B65F}" srcOrd="2" destOrd="0" parTransId="{9BF4F1E7-A591-4753-99EB-1D3A5DF0C5D5}" sibTransId="{D9CC75CD-9952-449C-A86A-99FFC62ACD16}"/>
    <dgm:cxn modelId="{77655AF5-8C49-4D82-B6D8-C49ED56A4082}" srcId="{5ADC8139-2C67-4713-9CE0-7752BADEA3F9}" destId="{A40C7F46-F0BC-4894-B0A1-50B0105B851F}" srcOrd="4" destOrd="0" parTransId="{F5B307B9-DF20-4354-A0ED-20A01E00916A}" sibTransId="{2A99E395-BC08-42D1-AEFE-530EAA7663B6}"/>
    <dgm:cxn modelId="{6D0BF1B7-DEF6-479F-96A0-41014D92E5E2}" type="presOf" srcId="{9F892E3E-CCFC-4AB3-AF6D-35165E0D9696}" destId="{B13D3E33-09F9-43C4-84F0-8420AA2D8884}" srcOrd="0" destOrd="0" presId="urn:microsoft.com/office/officeart/2005/8/layout/pyramid2"/>
    <dgm:cxn modelId="{B73DD964-5A6B-41E4-97D5-90B044B4C6BC}" type="presOf" srcId="{5ADC8139-2C67-4713-9CE0-7752BADEA3F9}" destId="{82DB4616-A291-4865-9098-1795A6E049A9}" srcOrd="0" destOrd="0" presId="urn:microsoft.com/office/officeart/2005/8/layout/pyramid2"/>
    <dgm:cxn modelId="{E898CA39-3E62-42E9-86ED-7B8CEDE8D5D6}" type="presOf" srcId="{928FBF75-9E2C-4132-8AF4-49E61C76B65F}" destId="{14CFD981-8427-42B1-88B3-32DF1A21B31A}" srcOrd="0" destOrd="0" presId="urn:microsoft.com/office/officeart/2005/8/layout/pyramid2"/>
    <dgm:cxn modelId="{BB351F0B-B91C-41E8-AD86-7A4851C028D4}" srcId="{5ADC8139-2C67-4713-9CE0-7752BADEA3F9}" destId="{C1CACE1E-1624-4A66-9F92-4F9CA9370548}" srcOrd="3" destOrd="0" parTransId="{621EC5F5-38A4-4D11-B196-A4F4EADF53F3}" sibTransId="{6402C867-E4C8-4AA5-8ABA-2BDCA29AC00C}"/>
    <dgm:cxn modelId="{AEB91546-1A87-46A3-88D9-CE8B88AB7AEE}" type="presParOf" srcId="{82DB4616-A291-4865-9098-1795A6E049A9}" destId="{5A9B5C39-7179-49C7-84B0-AB1ADE5CD928}" srcOrd="0" destOrd="0" presId="urn:microsoft.com/office/officeart/2005/8/layout/pyramid2"/>
    <dgm:cxn modelId="{4DD3B62B-049B-4398-B1B8-ED6BA1C0EA4C}" type="presParOf" srcId="{82DB4616-A291-4865-9098-1795A6E049A9}" destId="{27EDAD76-F717-44E6-BF00-53D8CFA2EA58}" srcOrd="1" destOrd="0" presId="urn:microsoft.com/office/officeart/2005/8/layout/pyramid2"/>
    <dgm:cxn modelId="{8BB7D0A8-9495-4E84-AD92-77F97EA1381A}" type="presParOf" srcId="{27EDAD76-F717-44E6-BF00-53D8CFA2EA58}" destId="{C3EA41D8-9F8B-46C2-8ED3-7094AD60064A}" srcOrd="0" destOrd="0" presId="urn:microsoft.com/office/officeart/2005/8/layout/pyramid2"/>
    <dgm:cxn modelId="{FF3DFF9A-E258-4306-BB2C-2B349F8CA010}" type="presParOf" srcId="{27EDAD76-F717-44E6-BF00-53D8CFA2EA58}" destId="{8EC3D5BB-2054-4C4D-ACF3-EC5E330A3700}" srcOrd="1" destOrd="0" presId="urn:microsoft.com/office/officeart/2005/8/layout/pyramid2"/>
    <dgm:cxn modelId="{F212A52F-AEB6-477B-A57D-8AE07D428622}" type="presParOf" srcId="{27EDAD76-F717-44E6-BF00-53D8CFA2EA58}" destId="{B13D3E33-09F9-43C4-84F0-8420AA2D8884}" srcOrd="2" destOrd="0" presId="urn:microsoft.com/office/officeart/2005/8/layout/pyramid2"/>
    <dgm:cxn modelId="{C1ACB91D-399A-4588-BA73-2CFA72605E23}" type="presParOf" srcId="{27EDAD76-F717-44E6-BF00-53D8CFA2EA58}" destId="{E4156E1C-FDF6-4588-B34F-95426B9CA197}" srcOrd="3" destOrd="0" presId="urn:microsoft.com/office/officeart/2005/8/layout/pyramid2"/>
    <dgm:cxn modelId="{A6B8BAC1-5FFD-44B6-BC7B-703F1B88DAAB}" type="presParOf" srcId="{27EDAD76-F717-44E6-BF00-53D8CFA2EA58}" destId="{14CFD981-8427-42B1-88B3-32DF1A21B31A}" srcOrd="4" destOrd="0" presId="urn:microsoft.com/office/officeart/2005/8/layout/pyramid2"/>
    <dgm:cxn modelId="{16C403D2-EE13-4A34-BDB9-B1BE21381550}" type="presParOf" srcId="{27EDAD76-F717-44E6-BF00-53D8CFA2EA58}" destId="{E5338F1B-4364-4832-869C-789FE74C5A86}" srcOrd="5" destOrd="0" presId="urn:microsoft.com/office/officeart/2005/8/layout/pyramid2"/>
    <dgm:cxn modelId="{24696CF5-51C9-4710-8C5F-C4C02778A1D1}" type="presParOf" srcId="{27EDAD76-F717-44E6-BF00-53D8CFA2EA58}" destId="{186C972F-B799-424A-9C34-B0C0E06A7775}" srcOrd="6" destOrd="0" presId="urn:microsoft.com/office/officeart/2005/8/layout/pyramid2"/>
    <dgm:cxn modelId="{34E3B471-90E3-4461-8F99-0E416FC6746C}" type="presParOf" srcId="{27EDAD76-F717-44E6-BF00-53D8CFA2EA58}" destId="{7DBA56D8-560F-4415-A56A-86022D32369C}" srcOrd="7" destOrd="0" presId="urn:microsoft.com/office/officeart/2005/8/layout/pyramid2"/>
    <dgm:cxn modelId="{192357F1-203E-4124-9633-8289B4FBBE52}" type="presParOf" srcId="{27EDAD76-F717-44E6-BF00-53D8CFA2EA58}" destId="{7D2A56D8-D368-4B8B-BA36-35012E5B54AD}" srcOrd="8" destOrd="0" presId="urn:microsoft.com/office/officeart/2005/8/layout/pyramid2"/>
    <dgm:cxn modelId="{64A74937-19B8-46F5-8042-E62B7C45023B}" type="presParOf" srcId="{27EDAD76-F717-44E6-BF00-53D8CFA2EA58}" destId="{DD525382-4959-43C9-927D-A12A08A4D0DB}"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9B5C39-7179-49C7-84B0-AB1ADE5CD928}">
      <dsp:nvSpPr>
        <dsp:cNvPr id="0" name=""/>
        <dsp:cNvSpPr/>
      </dsp:nvSpPr>
      <dsp:spPr>
        <a:xfrm>
          <a:off x="711550" y="0"/>
          <a:ext cx="3566187" cy="3566187"/>
        </a:xfrm>
        <a:prstGeom prst="triangl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3EA41D8-9F8B-46C2-8ED3-7094AD60064A}">
      <dsp:nvSpPr>
        <dsp:cNvPr id="0" name=""/>
        <dsp:cNvSpPr/>
      </dsp:nvSpPr>
      <dsp:spPr>
        <a:xfrm>
          <a:off x="2494643" y="356966"/>
          <a:ext cx="2318021" cy="507067"/>
        </a:xfrm>
        <a:prstGeom prst="round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Obtención, copia del documento de Identidad  -  </a:t>
          </a:r>
          <a:r>
            <a:rPr lang="es-CO" sz="1200" b="1" kern="1200" dirty="0" smtClean="0">
              <a:solidFill>
                <a:schemeClr val="tx2"/>
              </a:solidFill>
              <a:effectLst>
                <a:outerShdw blurRad="38100" dist="38100" dir="2700000" algn="tl">
                  <a:srgbClr val="000000">
                    <a:alpha val="43137"/>
                  </a:srgbClr>
                </a:outerShdw>
              </a:effectLst>
            </a:rPr>
            <a:t>41,8%</a:t>
          </a:r>
          <a:endParaRPr lang="es-CO" sz="1200" b="1" kern="1200" dirty="0">
            <a:solidFill>
              <a:schemeClr val="tx2"/>
            </a:solidFill>
            <a:effectLst>
              <a:outerShdw blurRad="38100" dist="38100" dir="2700000" algn="tl">
                <a:srgbClr val="000000">
                  <a:alpha val="43137"/>
                </a:srgbClr>
              </a:outerShdw>
            </a:effectLst>
          </a:endParaRPr>
        </a:p>
      </dsp:txBody>
      <dsp:txXfrm>
        <a:off x="2519396" y="381719"/>
        <a:ext cx="2268515" cy="457561"/>
      </dsp:txXfrm>
    </dsp:sp>
    <dsp:sp modelId="{B13D3E33-09F9-43C4-84F0-8420AA2D8884}">
      <dsp:nvSpPr>
        <dsp:cNvPr id="0" name=""/>
        <dsp:cNvSpPr/>
      </dsp:nvSpPr>
      <dsp:spPr>
        <a:xfrm>
          <a:off x="2494643" y="927417"/>
          <a:ext cx="2318021" cy="507067"/>
        </a:xfrm>
        <a:prstGeom prst="roundRect">
          <a:avLst/>
        </a:prstGeom>
        <a:solidFill>
          <a:schemeClr val="lt1">
            <a:alpha val="90000"/>
            <a:hueOff val="0"/>
            <a:satOff val="0"/>
            <a:lumOff val="0"/>
            <a:alphaOff val="0"/>
          </a:schemeClr>
        </a:solidFill>
        <a:ln w="9525" cap="flat" cmpd="sng" algn="ctr">
          <a:solidFill>
            <a:schemeClr val="accent5">
              <a:hueOff val="-2483469"/>
              <a:satOff val="9953"/>
              <a:lumOff val="2157"/>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Pago/Reclamaciones/solicitudes de Servicios Públicos  - </a:t>
          </a:r>
          <a:r>
            <a:rPr lang="es-CO" sz="1200" b="1" kern="1200" dirty="0" smtClean="0">
              <a:solidFill>
                <a:schemeClr val="tx2"/>
              </a:solidFill>
              <a:effectLst>
                <a:outerShdw blurRad="38100" dist="38100" dir="2700000" algn="tl">
                  <a:srgbClr val="000000">
                    <a:alpha val="43137"/>
                  </a:srgbClr>
                </a:outerShdw>
              </a:effectLst>
            </a:rPr>
            <a:t>41,5%</a:t>
          </a:r>
          <a:endParaRPr lang="es-CO" sz="1200" b="1" kern="1200" dirty="0">
            <a:solidFill>
              <a:schemeClr val="tx2"/>
            </a:solidFill>
            <a:effectLst>
              <a:outerShdw blurRad="38100" dist="38100" dir="2700000" algn="tl">
                <a:srgbClr val="000000">
                  <a:alpha val="43137"/>
                </a:srgbClr>
              </a:outerShdw>
            </a:effectLst>
          </a:endParaRPr>
        </a:p>
      </dsp:txBody>
      <dsp:txXfrm>
        <a:off x="2519396" y="952170"/>
        <a:ext cx="2268515" cy="457561"/>
      </dsp:txXfrm>
    </dsp:sp>
    <dsp:sp modelId="{14CFD981-8427-42B1-88B3-32DF1A21B31A}">
      <dsp:nvSpPr>
        <dsp:cNvPr id="0" name=""/>
        <dsp:cNvSpPr/>
      </dsp:nvSpPr>
      <dsp:spPr>
        <a:xfrm>
          <a:off x="2494643" y="1497868"/>
          <a:ext cx="2318021" cy="507067"/>
        </a:xfrm>
        <a:prstGeom prst="roundRect">
          <a:avLst/>
        </a:prstGeom>
        <a:solidFill>
          <a:schemeClr val="lt1">
            <a:alpha val="90000"/>
            <a:hueOff val="0"/>
            <a:satOff val="0"/>
            <a:lumOff val="0"/>
            <a:alphaOff val="0"/>
          </a:schemeClr>
        </a:solidFill>
        <a:ln w="9525" cap="flat" cmpd="sng" algn="ctr">
          <a:solidFill>
            <a:schemeClr val="accent5">
              <a:hueOff val="-4966938"/>
              <a:satOff val="19906"/>
              <a:lumOff val="4314"/>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Solicitud de citas médicas  - </a:t>
          </a:r>
          <a:r>
            <a:rPr lang="es-CO" sz="1200" b="1" kern="1200" dirty="0" smtClean="0">
              <a:solidFill>
                <a:schemeClr val="tx2"/>
              </a:solidFill>
              <a:effectLst>
                <a:outerShdw blurRad="38100" dist="38100" dir="2700000" algn="tl">
                  <a:srgbClr val="000000">
                    <a:alpha val="43137"/>
                  </a:srgbClr>
                </a:outerShdw>
              </a:effectLst>
            </a:rPr>
            <a:t>37,1%</a:t>
          </a:r>
          <a:endParaRPr lang="es-CO" sz="1100" b="1" kern="1200" dirty="0">
            <a:solidFill>
              <a:schemeClr val="tx2"/>
            </a:solidFill>
            <a:effectLst>
              <a:outerShdw blurRad="38100" dist="38100" dir="2700000" algn="tl">
                <a:srgbClr val="000000">
                  <a:alpha val="43137"/>
                </a:srgbClr>
              </a:outerShdw>
            </a:effectLst>
          </a:endParaRPr>
        </a:p>
      </dsp:txBody>
      <dsp:txXfrm>
        <a:off x="2519396" y="1522621"/>
        <a:ext cx="2268515" cy="457561"/>
      </dsp:txXfrm>
    </dsp:sp>
    <dsp:sp modelId="{186C972F-B799-424A-9C34-B0C0E06A7775}">
      <dsp:nvSpPr>
        <dsp:cNvPr id="0" name=""/>
        <dsp:cNvSpPr/>
      </dsp:nvSpPr>
      <dsp:spPr>
        <a:xfrm>
          <a:off x="2494643" y="2068318"/>
          <a:ext cx="2318021" cy="507067"/>
        </a:xfrm>
        <a:prstGeom prst="roundRect">
          <a:avLst/>
        </a:prstGeom>
        <a:solidFill>
          <a:schemeClr val="lt1">
            <a:alpha val="90000"/>
            <a:hueOff val="0"/>
            <a:satOff val="0"/>
            <a:lumOff val="0"/>
            <a:alphaOff val="0"/>
          </a:schemeClr>
        </a:solidFill>
        <a:ln w="9525" cap="flat" cmpd="sng" algn="ctr">
          <a:solidFill>
            <a:schemeClr val="accent5">
              <a:hueOff val="-7450407"/>
              <a:satOff val="29858"/>
              <a:lumOff val="6471"/>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Pago de Impuesto Predial – </a:t>
          </a:r>
          <a:r>
            <a:rPr lang="es-CO" sz="1200" b="1" kern="1200" dirty="0" smtClean="0">
              <a:solidFill>
                <a:schemeClr val="tx2"/>
              </a:solidFill>
              <a:effectLst>
                <a:outerShdw blurRad="38100" dist="38100" dir="2700000" algn="tl">
                  <a:srgbClr val="000000">
                    <a:alpha val="43137"/>
                  </a:srgbClr>
                </a:outerShdw>
              </a:effectLst>
            </a:rPr>
            <a:t>30,5%</a:t>
          </a:r>
          <a:endParaRPr lang="es-CO" sz="1200" b="1" kern="1200" dirty="0">
            <a:solidFill>
              <a:schemeClr val="tx2"/>
            </a:solidFill>
            <a:effectLst>
              <a:outerShdw blurRad="38100" dist="38100" dir="2700000" algn="tl">
                <a:srgbClr val="000000">
                  <a:alpha val="43137"/>
                </a:srgbClr>
              </a:outerShdw>
            </a:effectLst>
          </a:endParaRPr>
        </a:p>
      </dsp:txBody>
      <dsp:txXfrm>
        <a:off x="2519396" y="2093071"/>
        <a:ext cx="2268515" cy="457561"/>
      </dsp:txXfrm>
    </dsp:sp>
    <dsp:sp modelId="{7D2A56D8-D368-4B8B-BA36-35012E5B54AD}">
      <dsp:nvSpPr>
        <dsp:cNvPr id="0" name=""/>
        <dsp:cNvSpPr/>
      </dsp:nvSpPr>
      <dsp:spPr>
        <a:xfrm>
          <a:off x="2494643" y="2638769"/>
          <a:ext cx="2318021" cy="507067"/>
        </a:xfrm>
        <a:prstGeom prst="roundRect">
          <a:avLst/>
        </a:prstGeom>
        <a:solidFill>
          <a:schemeClr val="lt1">
            <a:alpha val="90000"/>
            <a:hueOff val="0"/>
            <a:satOff val="0"/>
            <a:lumOff val="0"/>
            <a:alphaOff val="0"/>
          </a:schemeClr>
        </a:solidFill>
        <a:ln w="9525" cap="flat" cmpd="sng" algn="ctr">
          <a:solidFill>
            <a:schemeClr val="accent5">
              <a:hueOff val="-9933876"/>
              <a:satOff val="39811"/>
              <a:lumOff val="8628"/>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Obtención certificado de antecedentes judiciales – </a:t>
          </a:r>
          <a:r>
            <a:rPr lang="es-CO" sz="1200" b="1" kern="1200" dirty="0" smtClean="0">
              <a:solidFill>
                <a:schemeClr val="tx2"/>
              </a:solidFill>
              <a:effectLst>
                <a:outerShdw blurRad="38100" dist="38100" dir="2700000" algn="tl">
                  <a:srgbClr val="000000">
                    <a:alpha val="43137"/>
                  </a:srgbClr>
                </a:outerShdw>
              </a:effectLst>
            </a:rPr>
            <a:t>24,9%</a:t>
          </a:r>
          <a:endParaRPr lang="es-CO" sz="1200" b="1" kern="1200" dirty="0">
            <a:solidFill>
              <a:schemeClr val="tx2"/>
            </a:solidFill>
            <a:effectLst>
              <a:outerShdw blurRad="38100" dist="38100" dir="2700000" algn="tl">
                <a:srgbClr val="000000">
                  <a:alpha val="43137"/>
                </a:srgbClr>
              </a:outerShdw>
            </a:effectLst>
          </a:endParaRPr>
        </a:p>
      </dsp:txBody>
      <dsp:txXfrm>
        <a:off x="2519396" y="2663522"/>
        <a:ext cx="2268515" cy="4575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9B5C39-7179-49C7-84B0-AB1ADE5CD928}">
      <dsp:nvSpPr>
        <dsp:cNvPr id="0" name=""/>
        <dsp:cNvSpPr/>
      </dsp:nvSpPr>
      <dsp:spPr>
        <a:xfrm>
          <a:off x="711550" y="0"/>
          <a:ext cx="3566187" cy="3566187"/>
        </a:xfrm>
        <a:prstGeom prst="triangl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3EA41D8-9F8B-46C2-8ED3-7094AD60064A}">
      <dsp:nvSpPr>
        <dsp:cNvPr id="0" name=""/>
        <dsp:cNvSpPr/>
      </dsp:nvSpPr>
      <dsp:spPr>
        <a:xfrm>
          <a:off x="2494643" y="356966"/>
          <a:ext cx="2318021" cy="507067"/>
        </a:xfrm>
        <a:prstGeom prst="round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Pago/Reclamaciones/solicitudes de Servicios Públicos  - </a:t>
          </a:r>
          <a:r>
            <a:rPr lang="es-CO" sz="1200" b="1" kern="1200" dirty="0" smtClean="0">
              <a:solidFill>
                <a:schemeClr val="tx2"/>
              </a:solidFill>
              <a:effectLst>
                <a:outerShdw blurRad="38100" dist="38100" dir="2700000" algn="tl">
                  <a:srgbClr val="000000">
                    <a:alpha val="43137"/>
                  </a:srgbClr>
                </a:outerShdw>
              </a:effectLst>
            </a:rPr>
            <a:t>42,4%</a:t>
          </a:r>
          <a:r>
            <a:rPr lang="es-CO" sz="1100" kern="1200" dirty="0" smtClean="0">
              <a:solidFill>
                <a:schemeClr val="tx2"/>
              </a:solidFill>
            </a:rPr>
            <a:t> </a:t>
          </a:r>
          <a:endParaRPr lang="es-CO" sz="1100" kern="1200" dirty="0">
            <a:solidFill>
              <a:schemeClr val="tx2"/>
            </a:solidFill>
          </a:endParaRPr>
        </a:p>
      </dsp:txBody>
      <dsp:txXfrm>
        <a:off x="2519396" y="381719"/>
        <a:ext cx="2268515" cy="457561"/>
      </dsp:txXfrm>
    </dsp:sp>
    <dsp:sp modelId="{B13D3E33-09F9-43C4-84F0-8420AA2D8884}">
      <dsp:nvSpPr>
        <dsp:cNvPr id="0" name=""/>
        <dsp:cNvSpPr/>
      </dsp:nvSpPr>
      <dsp:spPr>
        <a:xfrm>
          <a:off x="2494643" y="927417"/>
          <a:ext cx="2318021" cy="507067"/>
        </a:xfrm>
        <a:prstGeom prst="roundRect">
          <a:avLst/>
        </a:prstGeom>
        <a:solidFill>
          <a:schemeClr val="lt1">
            <a:alpha val="90000"/>
            <a:hueOff val="0"/>
            <a:satOff val="0"/>
            <a:lumOff val="0"/>
            <a:alphaOff val="0"/>
          </a:schemeClr>
        </a:solidFill>
        <a:ln w="9525" cap="flat" cmpd="sng" algn="ctr">
          <a:solidFill>
            <a:schemeClr val="accent5">
              <a:hueOff val="-2483469"/>
              <a:satOff val="9953"/>
              <a:lumOff val="2157"/>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Solicitud de citas médicas  - </a:t>
          </a:r>
          <a:r>
            <a:rPr lang="es-CO" sz="1200" b="1" kern="1200" dirty="0" smtClean="0">
              <a:solidFill>
                <a:schemeClr val="tx2"/>
              </a:solidFill>
              <a:effectLst>
                <a:outerShdw blurRad="38100" dist="38100" dir="2700000" algn="tl">
                  <a:srgbClr val="000000">
                    <a:alpha val="43137"/>
                  </a:srgbClr>
                </a:outerShdw>
              </a:effectLst>
            </a:rPr>
            <a:t>37,8%</a:t>
          </a:r>
          <a:r>
            <a:rPr lang="es-CO" sz="1100" kern="1200" dirty="0" smtClean="0">
              <a:solidFill>
                <a:schemeClr val="tx2"/>
              </a:solidFill>
            </a:rPr>
            <a:t> </a:t>
          </a:r>
          <a:endParaRPr lang="es-CO" sz="1100" kern="1200" dirty="0">
            <a:solidFill>
              <a:schemeClr val="tx2"/>
            </a:solidFill>
          </a:endParaRPr>
        </a:p>
      </dsp:txBody>
      <dsp:txXfrm>
        <a:off x="2519396" y="952170"/>
        <a:ext cx="2268515" cy="457561"/>
      </dsp:txXfrm>
    </dsp:sp>
    <dsp:sp modelId="{14CFD981-8427-42B1-88B3-32DF1A21B31A}">
      <dsp:nvSpPr>
        <dsp:cNvPr id="0" name=""/>
        <dsp:cNvSpPr/>
      </dsp:nvSpPr>
      <dsp:spPr>
        <a:xfrm>
          <a:off x="2494643" y="1497868"/>
          <a:ext cx="2318021" cy="507067"/>
        </a:xfrm>
        <a:prstGeom prst="roundRect">
          <a:avLst/>
        </a:prstGeom>
        <a:solidFill>
          <a:schemeClr val="lt1">
            <a:alpha val="90000"/>
            <a:hueOff val="0"/>
            <a:satOff val="0"/>
            <a:lumOff val="0"/>
            <a:alphaOff val="0"/>
          </a:schemeClr>
        </a:solidFill>
        <a:ln w="9525" cap="flat" cmpd="sng" algn="ctr">
          <a:solidFill>
            <a:schemeClr val="accent5">
              <a:hueOff val="-4966938"/>
              <a:satOff val="19906"/>
              <a:lumOff val="4314"/>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Obtención, copia del documento de Identidad  - </a:t>
          </a:r>
          <a:r>
            <a:rPr lang="es-CO" sz="1200" b="1" kern="1200" dirty="0" smtClean="0">
              <a:solidFill>
                <a:schemeClr val="tx2"/>
              </a:solidFill>
              <a:effectLst>
                <a:outerShdw blurRad="38100" dist="38100" dir="2700000" algn="tl">
                  <a:srgbClr val="000000">
                    <a:alpha val="43137"/>
                  </a:srgbClr>
                </a:outerShdw>
              </a:effectLst>
            </a:rPr>
            <a:t>27,8%</a:t>
          </a:r>
          <a:r>
            <a:rPr lang="es-CO" sz="1100" kern="1200" dirty="0" smtClean="0">
              <a:solidFill>
                <a:schemeClr val="tx2"/>
              </a:solidFill>
            </a:rPr>
            <a:t> </a:t>
          </a:r>
          <a:endParaRPr lang="es-CO" sz="1100" kern="1200" dirty="0">
            <a:solidFill>
              <a:schemeClr val="tx2"/>
            </a:solidFill>
          </a:endParaRPr>
        </a:p>
      </dsp:txBody>
      <dsp:txXfrm>
        <a:off x="2519396" y="1522621"/>
        <a:ext cx="2268515" cy="457561"/>
      </dsp:txXfrm>
    </dsp:sp>
    <dsp:sp modelId="{186C972F-B799-424A-9C34-B0C0E06A7775}">
      <dsp:nvSpPr>
        <dsp:cNvPr id="0" name=""/>
        <dsp:cNvSpPr/>
      </dsp:nvSpPr>
      <dsp:spPr>
        <a:xfrm>
          <a:off x="2494643" y="2068318"/>
          <a:ext cx="2318021" cy="507067"/>
        </a:xfrm>
        <a:prstGeom prst="roundRect">
          <a:avLst/>
        </a:prstGeom>
        <a:solidFill>
          <a:schemeClr val="lt1">
            <a:alpha val="90000"/>
            <a:hueOff val="0"/>
            <a:satOff val="0"/>
            <a:lumOff val="0"/>
            <a:alphaOff val="0"/>
          </a:schemeClr>
        </a:solidFill>
        <a:ln w="9525" cap="flat" cmpd="sng" algn="ctr">
          <a:solidFill>
            <a:schemeClr val="accent5">
              <a:hueOff val="-7450407"/>
              <a:satOff val="29858"/>
              <a:lumOff val="6471"/>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Matrícula escolar – </a:t>
          </a:r>
          <a:r>
            <a:rPr lang="es-CO" sz="1200" b="1" kern="1200" dirty="0" smtClean="0">
              <a:solidFill>
                <a:schemeClr val="tx2"/>
              </a:solidFill>
              <a:effectLst>
                <a:outerShdw blurRad="38100" dist="38100" dir="2700000" algn="tl">
                  <a:srgbClr val="000000">
                    <a:alpha val="43137"/>
                  </a:srgbClr>
                </a:outerShdw>
              </a:effectLst>
            </a:rPr>
            <a:t>22,3%</a:t>
          </a:r>
          <a:endParaRPr lang="es-CO" sz="1100" b="1" kern="1200" dirty="0">
            <a:solidFill>
              <a:schemeClr val="tx2"/>
            </a:solidFill>
            <a:effectLst>
              <a:outerShdw blurRad="38100" dist="38100" dir="2700000" algn="tl">
                <a:srgbClr val="000000">
                  <a:alpha val="43137"/>
                </a:srgbClr>
              </a:outerShdw>
            </a:effectLst>
          </a:endParaRPr>
        </a:p>
      </dsp:txBody>
      <dsp:txXfrm>
        <a:off x="2519396" y="2093071"/>
        <a:ext cx="2268515" cy="457561"/>
      </dsp:txXfrm>
    </dsp:sp>
    <dsp:sp modelId="{7D2A56D8-D368-4B8B-BA36-35012E5B54AD}">
      <dsp:nvSpPr>
        <dsp:cNvPr id="0" name=""/>
        <dsp:cNvSpPr/>
      </dsp:nvSpPr>
      <dsp:spPr>
        <a:xfrm>
          <a:off x="2494643" y="2638769"/>
          <a:ext cx="2318021" cy="507067"/>
        </a:xfrm>
        <a:prstGeom prst="roundRect">
          <a:avLst/>
        </a:prstGeom>
        <a:solidFill>
          <a:schemeClr val="lt1">
            <a:alpha val="90000"/>
            <a:hueOff val="0"/>
            <a:satOff val="0"/>
            <a:lumOff val="0"/>
            <a:alphaOff val="0"/>
          </a:schemeClr>
        </a:solidFill>
        <a:ln w="9525" cap="flat" cmpd="sng" algn="ctr">
          <a:solidFill>
            <a:schemeClr val="accent5">
              <a:hueOff val="-9933876"/>
              <a:satOff val="39811"/>
              <a:lumOff val="8628"/>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Obtención certificado de antecedentes judiciales  - </a:t>
          </a:r>
          <a:r>
            <a:rPr lang="es-CO" sz="1200" b="1" kern="1200" dirty="0" smtClean="0">
              <a:solidFill>
                <a:schemeClr val="tx2"/>
              </a:solidFill>
              <a:effectLst>
                <a:outerShdw blurRad="38100" dist="38100" dir="2700000" algn="tl">
                  <a:srgbClr val="000000">
                    <a:alpha val="43137"/>
                  </a:srgbClr>
                </a:outerShdw>
              </a:effectLst>
            </a:rPr>
            <a:t>21,6%</a:t>
          </a:r>
          <a:r>
            <a:rPr lang="es-CO" sz="1100" kern="1200" dirty="0" smtClean="0">
              <a:solidFill>
                <a:schemeClr val="tx2"/>
              </a:solidFill>
            </a:rPr>
            <a:t> </a:t>
          </a:r>
          <a:endParaRPr lang="es-CO" sz="1100" kern="1200" dirty="0">
            <a:solidFill>
              <a:schemeClr val="tx2"/>
            </a:solidFill>
          </a:endParaRPr>
        </a:p>
      </dsp:txBody>
      <dsp:txXfrm>
        <a:off x="2519396" y="2663522"/>
        <a:ext cx="2268515" cy="4575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9B5C39-7179-49C7-84B0-AB1ADE5CD928}">
      <dsp:nvSpPr>
        <dsp:cNvPr id="0" name=""/>
        <dsp:cNvSpPr/>
      </dsp:nvSpPr>
      <dsp:spPr>
        <a:xfrm>
          <a:off x="711550" y="0"/>
          <a:ext cx="3566187" cy="3566187"/>
        </a:xfrm>
        <a:prstGeom prst="triangl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3EA41D8-9F8B-46C2-8ED3-7094AD60064A}">
      <dsp:nvSpPr>
        <dsp:cNvPr id="0" name=""/>
        <dsp:cNvSpPr/>
      </dsp:nvSpPr>
      <dsp:spPr>
        <a:xfrm>
          <a:off x="2494643" y="356966"/>
          <a:ext cx="2318021" cy="507067"/>
        </a:xfrm>
        <a:prstGeom prst="round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Registro en Cámara de Comercio – </a:t>
          </a:r>
          <a:r>
            <a:rPr lang="es-CO" sz="1200" b="1" kern="1200" dirty="0" smtClean="0">
              <a:solidFill>
                <a:schemeClr val="tx2"/>
              </a:solidFill>
              <a:effectLst>
                <a:outerShdw blurRad="38100" dist="38100" dir="2700000" algn="tl">
                  <a:srgbClr val="000000">
                    <a:alpha val="43137"/>
                  </a:srgbClr>
                </a:outerShdw>
              </a:effectLst>
            </a:rPr>
            <a:t>82,9%</a:t>
          </a:r>
          <a:endParaRPr lang="es-CO" sz="1100" b="1" kern="1200" dirty="0">
            <a:solidFill>
              <a:schemeClr val="tx2"/>
            </a:solidFill>
            <a:effectLst>
              <a:outerShdw blurRad="38100" dist="38100" dir="2700000" algn="tl">
                <a:srgbClr val="000000">
                  <a:alpha val="43137"/>
                </a:srgbClr>
              </a:outerShdw>
            </a:effectLst>
          </a:endParaRPr>
        </a:p>
      </dsp:txBody>
      <dsp:txXfrm>
        <a:off x="2519396" y="381719"/>
        <a:ext cx="2268515" cy="457561"/>
      </dsp:txXfrm>
    </dsp:sp>
    <dsp:sp modelId="{B13D3E33-09F9-43C4-84F0-8420AA2D8884}">
      <dsp:nvSpPr>
        <dsp:cNvPr id="0" name=""/>
        <dsp:cNvSpPr/>
      </dsp:nvSpPr>
      <dsp:spPr>
        <a:xfrm>
          <a:off x="2494643" y="927417"/>
          <a:ext cx="2318021" cy="507067"/>
        </a:xfrm>
        <a:prstGeom prst="roundRect">
          <a:avLst/>
        </a:prstGeom>
        <a:solidFill>
          <a:schemeClr val="lt1">
            <a:alpha val="90000"/>
            <a:hueOff val="0"/>
            <a:satOff val="0"/>
            <a:lumOff val="0"/>
            <a:alphaOff val="0"/>
          </a:schemeClr>
        </a:solidFill>
        <a:ln w="9525" cap="flat" cmpd="sng" algn="ctr">
          <a:solidFill>
            <a:schemeClr val="accent5">
              <a:hueOff val="-2483469"/>
              <a:satOff val="9953"/>
              <a:lumOff val="2157"/>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Registro Único Tributario (RUT) – </a:t>
          </a:r>
          <a:r>
            <a:rPr lang="es-CO" sz="1200" b="1" kern="1200" dirty="0" smtClean="0">
              <a:solidFill>
                <a:schemeClr val="tx2"/>
              </a:solidFill>
              <a:effectLst>
                <a:outerShdw blurRad="38100" dist="38100" dir="2700000" algn="tl">
                  <a:srgbClr val="000000">
                    <a:alpha val="43137"/>
                  </a:srgbClr>
                </a:outerShdw>
              </a:effectLst>
            </a:rPr>
            <a:t>80,2%</a:t>
          </a:r>
          <a:endParaRPr lang="es-CO" sz="1200" b="1" kern="1200" dirty="0">
            <a:solidFill>
              <a:schemeClr val="tx2"/>
            </a:solidFill>
            <a:effectLst>
              <a:outerShdw blurRad="38100" dist="38100" dir="2700000" algn="tl">
                <a:srgbClr val="000000">
                  <a:alpha val="43137"/>
                </a:srgbClr>
              </a:outerShdw>
            </a:effectLst>
          </a:endParaRPr>
        </a:p>
      </dsp:txBody>
      <dsp:txXfrm>
        <a:off x="2519396" y="952170"/>
        <a:ext cx="2268515" cy="457561"/>
      </dsp:txXfrm>
    </dsp:sp>
    <dsp:sp modelId="{14CFD981-8427-42B1-88B3-32DF1A21B31A}">
      <dsp:nvSpPr>
        <dsp:cNvPr id="0" name=""/>
        <dsp:cNvSpPr/>
      </dsp:nvSpPr>
      <dsp:spPr>
        <a:xfrm>
          <a:off x="2494643" y="1497868"/>
          <a:ext cx="2318021" cy="507067"/>
        </a:xfrm>
        <a:prstGeom prst="roundRect">
          <a:avLst/>
        </a:prstGeom>
        <a:solidFill>
          <a:schemeClr val="lt1">
            <a:alpha val="90000"/>
            <a:hueOff val="0"/>
            <a:satOff val="0"/>
            <a:lumOff val="0"/>
            <a:alphaOff val="0"/>
          </a:schemeClr>
        </a:solidFill>
        <a:ln w="9525" cap="flat" cmpd="sng" algn="ctr">
          <a:solidFill>
            <a:schemeClr val="accent5">
              <a:hueOff val="-4966938"/>
              <a:satOff val="19906"/>
              <a:lumOff val="4314"/>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 Servicios Públicos (Gas, Acueducto, </a:t>
          </a:r>
          <a:r>
            <a:rPr lang="es-CO" sz="1100" kern="1200" dirty="0" err="1" smtClean="0">
              <a:solidFill>
                <a:schemeClr val="tx2"/>
              </a:solidFill>
            </a:rPr>
            <a:t>Codensa</a:t>
          </a:r>
          <a:r>
            <a:rPr lang="es-CO" sz="1100" kern="1200" dirty="0" smtClean="0">
              <a:solidFill>
                <a:schemeClr val="tx2"/>
              </a:solidFill>
            </a:rPr>
            <a:t>, ETB) – </a:t>
          </a:r>
          <a:r>
            <a:rPr lang="es-CO" sz="1200" b="1" kern="1200" dirty="0" smtClean="0">
              <a:solidFill>
                <a:schemeClr val="tx2"/>
              </a:solidFill>
              <a:effectLst>
                <a:outerShdw blurRad="38100" dist="38100" dir="2700000" algn="tl">
                  <a:srgbClr val="000000">
                    <a:alpha val="43137"/>
                  </a:srgbClr>
                </a:outerShdw>
              </a:effectLst>
            </a:rPr>
            <a:t>71,4% </a:t>
          </a:r>
          <a:endParaRPr lang="es-CO" sz="1100" b="1" kern="1200" dirty="0">
            <a:solidFill>
              <a:schemeClr val="tx2"/>
            </a:solidFill>
            <a:effectLst>
              <a:outerShdw blurRad="38100" dist="38100" dir="2700000" algn="tl">
                <a:srgbClr val="000000">
                  <a:alpha val="43137"/>
                </a:srgbClr>
              </a:outerShdw>
            </a:effectLst>
          </a:endParaRPr>
        </a:p>
      </dsp:txBody>
      <dsp:txXfrm>
        <a:off x="2519396" y="1522621"/>
        <a:ext cx="2268515" cy="457561"/>
      </dsp:txXfrm>
    </dsp:sp>
    <dsp:sp modelId="{186C972F-B799-424A-9C34-B0C0E06A7775}">
      <dsp:nvSpPr>
        <dsp:cNvPr id="0" name=""/>
        <dsp:cNvSpPr/>
      </dsp:nvSpPr>
      <dsp:spPr>
        <a:xfrm>
          <a:off x="2494643" y="2068318"/>
          <a:ext cx="2318021" cy="507067"/>
        </a:xfrm>
        <a:prstGeom prst="roundRect">
          <a:avLst/>
        </a:prstGeom>
        <a:solidFill>
          <a:schemeClr val="lt1">
            <a:alpha val="90000"/>
            <a:hueOff val="0"/>
            <a:satOff val="0"/>
            <a:lumOff val="0"/>
            <a:alphaOff val="0"/>
          </a:schemeClr>
        </a:solidFill>
        <a:ln w="9525" cap="flat" cmpd="sng" algn="ctr">
          <a:solidFill>
            <a:schemeClr val="accent5">
              <a:hueOff val="-7450407"/>
              <a:satOff val="29858"/>
              <a:lumOff val="6471"/>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 Impuestos – </a:t>
          </a:r>
          <a:r>
            <a:rPr lang="es-CO" sz="1200" b="1" kern="1200" dirty="0" smtClean="0">
              <a:solidFill>
                <a:schemeClr val="tx2"/>
              </a:solidFill>
              <a:effectLst>
                <a:outerShdw blurRad="38100" dist="38100" dir="2700000" algn="tl">
                  <a:srgbClr val="000000">
                    <a:alpha val="43137"/>
                  </a:srgbClr>
                </a:outerShdw>
              </a:effectLst>
            </a:rPr>
            <a:t>61,9%</a:t>
          </a:r>
          <a:endParaRPr lang="es-CO" sz="1200" b="1" kern="1200" dirty="0">
            <a:solidFill>
              <a:schemeClr val="tx2"/>
            </a:solidFill>
            <a:effectLst>
              <a:outerShdw blurRad="38100" dist="38100" dir="2700000" algn="tl">
                <a:srgbClr val="000000">
                  <a:alpha val="43137"/>
                </a:srgbClr>
              </a:outerShdw>
            </a:effectLst>
          </a:endParaRPr>
        </a:p>
      </dsp:txBody>
      <dsp:txXfrm>
        <a:off x="2519396" y="2093071"/>
        <a:ext cx="2268515" cy="457561"/>
      </dsp:txXfrm>
    </dsp:sp>
    <dsp:sp modelId="{7D2A56D8-D368-4B8B-BA36-35012E5B54AD}">
      <dsp:nvSpPr>
        <dsp:cNvPr id="0" name=""/>
        <dsp:cNvSpPr/>
      </dsp:nvSpPr>
      <dsp:spPr>
        <a:xfrm>
          <a:off x="2494643" y="2638769"/>
          <a:ext cx="2318021" cy="507067"/>
        </a:xfrm>
        <a:prstGeom prst="roundRect">
          <a:avLst/>
        </a:prstGeom>
        <a:solidFill>
          <a:schemeClr val="lt1">
            <a:alpha val="90000"/>
            <a:hueOff val="0"/>
            <a:satOff val="0"/>
            <a:lumOff val="0"/>
            <a:alphaOff val="0"/>
          </a:schemeClr>
        </a:solidFill>
        <a:ln w="9525" cap="flat" cmpd="sng" algn="ctr">
          <a:solidFill>
            <a:schemeClr val="accent5">
              <a:hueOff val="-9933876"/>
              <a:satOff val="39811"/>
              <a:lumOff val="8628"/>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Escrituras – </a:t>
          </a:r>
          <a:r>
            <a:rPr lang="es-CO" sz="1200" b="1" kern="1200" dirty="0" smtClean="0">
              <a:solidFill>
                <a:schemeClr val="tx2"/>
              </a:solidFill>
              <a:effectLst>
                <a:outerShdw blurRad="38100" dist="38100" dir="2700000" algn="tl">
                  <a:srgbClr val="000000">
                    <a:alpha val="43137"/>
                  </a:srgbClr>
                </a:outerShdw>
              </a:effectLst>
            </a:rPr>
            <a:t>21,6%</a:t>
          </a:r>
          <a:endParaRPr lang="es-CO" sz="1100" b="1" kern="1200" dirty="0">
            <a:solidFill>
              <a:schemeClr val="tx2"/>
            </a:solidFill>
            <a:effectLst>
              <a:outerShdw blurRad="38100" dist="38100" dir="2700000" algn="tl">
                <a:srgbClr val="000000">
                  <a:alpha val="43137"/>
                </a:srgbClr>
              </a:outerShdw>
            </a:effectLst>
          </a:endParaRPr>
        </a:p>
      </dsp:txBody>
      <dsp:txXfrm>
        <a:off x="2519396" y="2663522"/>
        <a:ext cx="2268515" cy="45756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9B5C39-7179-49C7-84B0-AB1ADE5CD928}">
      <dsp:nvSpPr>
        <dsp:cNvPr id="0" name=""/>
        <dsp:cNvSpPr/>
      </dsp:nvSpPr>
      <dsp:spPr>
        <a:xfrm>
          <a:off x="711550" y="0"/>
          <a:ext cx="3566187" cy="3566187"/>
        </a:xfrm>
        <a:prstGeom prst="triangl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3EA41D8-9F8B-46C2-8ED3-7094AD60064A}">
      <dsp:nvSpPr>
        <dsp:cNvPr id="0" name=""/>
        <dsp:cNvSpPr/>
      </dsp:nvSpPr>
      <dsp:spPr>
        <a:xfrm>
          <a:off x="2494643" y="356966"/>
          <a:ext cx="2318021" cy="507067"/>
        </a:xfrm>
        <a:prstGeom prst="round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Servicios Públicos (Gas, Acueducto, </a:t>
          </a:r>
          <a:r>
            <a:rPr lang="es-CO" sz="1100" kern="1200" dirty="0" err="1" smtClean="0">
              <a:solidFill>
                <a:schemeClr val="tx2"/>
              </a:solidFill>
            </a:rPr>
            <a:t>Codensa</a:t>
          </a:r>
          <a:r>
            <a:rPr lang="es-CO" sz="1100" kern="1200" dirty="0" smtClean="0">
              <a:solidFill>
                <a:schemeClr val="tx2"/>
              </a:solidFill>
            </a:rPr>
            <a:t>, ETB) – </a:t>
          </a:r>
          <a:r>
            <a:rPr lang="es-CO" sz="1200" b="1" kern="1200" dirty="0" smtClean="0">
              <a:solidFill>
                <a:schemeClr val="tx2"/>
              </a:solidFill>
              <a:effectLst>
                <a:outerShdw blurRad="38100" dist="38100" dir="2700000" algn="tl">
                  <a:srgbClr val="000000">
                    <a:alpha val="43137"/>
                  </a:srgbClr>
                </a:outerShdw>
              </a:effectLst>
            </a:rPr>
            <a:t>68,4%</a:t>
          </a:r>
          <a:endParaRPr lang="es-CO" sz="1200" b="1" kern="1200" dirty="0">
            <a:solidFill>
              <a:schemeClr val="tx2"/>
            </a:solidFill>
            <a:effectLst>
              <a:outerShdw blurRad="38100" dist="38100" dir="2700000" algn="tl">
                <a:srgbClr val="000000">
                  <a:alpha val="43137"/>
                </a:srgbClr>
              </a:outerShdw>
            </a:effectLst>
          </a:endParaRPr>
        </a:p>
      </dsp:txBody>
      <dsp:txXfrm>
        <a:off x="2519396" y="381719"/>
        <a:ext cx="2268515" cy="457561"/>
      </dsp:txXfrm>
    </dsp:sp>
    <dsp:sp modelId="{B13D3E33-09F9-43C4-84F0-8420AA2D8884}">
      <dsp:nvSpPr>
        <dsp:cNvPr id="0" name=""/>
        <dsp:cNvSpPr/>
      </dsp:nvSpPr>
      <dsp:spPr>
        <a:xfrm>
          <a:off x="2494643" y="927417"/>
          <a:ext cx="2318021" cy="507067"/>
        </a:xfrm>
        <a:prstGeom prst="roundRect">
          <a:avLst/>
        </a:prstGeom>
        <a:solidFill>
          <a:schemeClr val="lt1">
            <a:alpha val="90000"/>
            <a:hueOff val="0"/>
            <a:satOff val="0"/>
            <a:lumOff val="0"/>
            <a:alphaOff val="0"/>
          </a:schemeClr>
        </a:solidFill>
        <a:ln w="9525" cap="flat" cmpd="sng" algn="ctr">
          <a:solidFill>
            <a:schemeClr val="accent5">
              <a:hueOff val="-2483469"/>
              <a:satOff val="9953"/>
              <a:lumOff val="2157"/>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Registro en Cámara de Comercio – </a:t>
          </a:r>
          <a:r>
            <a:rPr lang="es-CO" sz="1200" b="1" kern="1200" dirty="0" smtClean="0">
              <a:solidFill>
                <a:schemeClr val="tx2"/>
              </a:solidFill>
              <a:effectLst>
                <a:outerShdw blurRad="38100" dist="38100" dir="2700000" algn="tl">
                  <a:srgbClr val="000000">
                    <a:alpha val="43137"/>
                  </a:srgbClr>
                </a:outerShdw>
              </a:effectLst>
            </a:rPr>
            <a:t>67,0%</a:t>
          </a:r>
          <a:endParaRPr lang="es-CO" sz="1100" b="1" kern="1200" dirty="0">
            <a:solidFill>
              <a:schemeClr val="tx2"/>
            </a:solidFill>
            <a:effectLst>
              <a:outerShdw blurRad="38100" dist="38100" dir="2700000" algn="tl">
                <a:srgbClr val="000000">
                  <a:alpha val="43137"/>
                </a:srgbClr>
              </a:outerShdw>
            </a:effectLst>
          </a:endParaRPr>
        </a:p>
      </dsp:txBody>
      <dsp:txXfrm>
        <a:off x="2519396" y="952170"/>
        <a:ext cx="2268515" cy="457561"/>
      </dsp:txXfrm>
    </dsp:sp>
    <dsp:sp modelId="{14CFD981-8427-42B1-88B3-32DF1A21B31A}">
      <dsp:nvSpPr>
        <dsp:cNvPr id="0" name=""/>
        <dsp:cNvSpPr/>
      </dsp:nvSpPr>
      <dsp:spPr>
        <a:xfrm>
          <a:off x="2494643" y="1497868"/>
          <a:ext cx="2318021" cy="507067"/>
        </a:xfrm>
        <a:prstGeom prst="roundRect">
          <a:avLst/>
        </a:prstGeom>
        <a:solidFill>
          <a:schemeClr val="lt1">
            <a:alpha val="90000"/>
            <a:hueOff val="0"/>
            <a:satOff val="0"/>
            <a:lumOff val="0"/>
            <a:alphaOff val="0"/>
          </a:schemeClr>
        </a:solidFill>
        <a:ln w="9525" cap="flat" cmpd="sng" algn="ctr">
          <a:solidFill>
            <a:schemeClr val="accent5">
              <a:hueOff val="-4966938"/>
              <a:satOff val="19906"/>
              <a:lumOff val="4314"/>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 Registro Único Tributario (RUT) – </a:t>
          </a:r>
          <a:r>
            <a:rPr lang="es-CO" sz="1200" b="1" kern="1200" dirty="0" smtClean="0">
              <a:solidFill>
                <a:schemeClr val="tx2"/>
              </a:solidFill>
              <a:effectLst>
                <a:outerShdw blurRad="38100" dist="38100" dir="2700000" algn="tl">
                  <a:srgbClr val="000000">
                    <a:alpha val="43137"/>
                  </a:srgbClr>
                </a:outerShdw>
              </a:effectLst>
            </a:rPr>
            <a:t>65,2%</a:t>
          </a:r>
          <a:endParaRPr lang="es-CO" sz="1100" b="1" kern="1200" dirty="0">
            <a:solidFill>
              <a:schemeClr val="tx2"/>
            </a:solidFill>
            <a:effectLst>
              <a:outerShdw blurRad="38100" dist="38100" dir="2700000" algn="tl">
                <a:srgbClr val="000000">
                  <a:alpha val="43137"/>
                </a:srgbClr>
              </a:outerShdw>
            </a:effectLst>
          </a:endParaRPr>
        </a:p>
      </dsp:txBody>
      <dsp:txXfrm>
        <a:off x="2519396" y="1522621"/>
        <a:ext cx="2268515" cy="457561"/>
      </dsp:txXfrm>
    </dsp:sp>
    <dsp:sp modelId="{186C972F-B799-424A-9C34-B0C0E06A7775}">
      <dsp:nvSpPr>
        <dsp:cNvPr id="0" name=""/>
        <dsp:cNvSpPr/>
      </dsp:nvSpPr>
      <dsp:spPr>
        <a:xfrm>
          <a:off x="2494643" y="2068318"/>
          <a:ext cx="2318021" cy="507067"/>
        </a:xfrm>
        <a:prstGeom prst="roundRect">
          <a:avLst/>
        </a:prstGeom>
        <a:solidFill>
          <a:schemeClr val="lt1">
            <a:alpha val="90000"/>
            <a:hueOff val="0"/>
            <a:satOff val="0"/>
            <a:lumOff val="0"/>
            <a:alphaOff val="0"/>
          </a:schemeClr>
        </a:solidFill>
        <a:ln w="9525" cap="flat" cmpd="sng" algn="ctr">
          <a:solidFill>
            <a:schemeClr val="accent5">
              <a:hueOff val="-7450407"/>
              <a:satOff val="29858"/>
              <a:lumOff val="6471"/>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Impuestos – </a:t>
          </a:r>
          <a:r>
            <a:rPr lang="es-CO" sz="1200" b="1" kern="1200" dirty="0" smtClean="0">
              <a:solidFill>
                <a:schemeClr val="tx2"/>
              </a:solidFill>
              <a:effectLst>
                <a:outerShdw blurRad="38100" dist="38100" dir="2700000" algn="tl">
                  <a:srgbClr val="000000">
                    <a:alpha val="43137"/>
                  </a:srgbClr>
                </a:outerShdw>
              </a:effectLst>
            </a:rPr>
            <a:t>54,4%</a:t>
          </a:r>
          <a:endParaRPr lang="es-CO" sz="1100" b="1" kern="1200" dirty="0">
            <a:solidFill>
              <a:schemeClr val="tx2"/>
            </a:solidFill>
            <a:effectLst>
              <a:outerShdw blurRad="38100" dist="38100" dir="2700000" algn="tl">
                <a:srgbClr val="000000">
                  <a:alpha val="43137"/>
                </a:srgbClr>
              </a:outerShdw>
            </a:effectLst>
          </a:endParaRPr>
        </a:p>
      </dsp:txBody>
      <dsp:txXfrm>
        <a:off x="2519396" y="2093071"/>
        <a:ext cx="2268515" cy="457561"/>
      </dsp:txXfrm>
    </dsp:sp>
    <dsp:sp modelId="{7D2A56D8-D368-4B8B-BA36-35012E5B54AD}">
      <dsp:nvSpPr>
        <dsp:cNvPr id="0" name=""/>
        <dsp:cNvSpPr/>
      </dsp:nvSpPr>
      <dsp:spPr>
        <a:xfrm>
          <a:off x="2494643" y="2638769"/>
          <a:ext cx="2318021" cy="507067"/>
        </a:xfrm>
        <a:prstGeom prst="roundRect">
          <a:avLst/>
        </a:prstGeom>
        <a:solidFill>
          <a:schemeClr val="lt1">
            <a:alpha val="90000"/>
            <a:hueOff val="0"/>
            <a:satOff val="0"/>
            <a:lumOff val="0"/>
            <a:alphaOff val="0"/>
          </a:schemeClr>
        </a:solidFill>
        <a:ln w="9525" cap="flat" cmpd="sng" algn="ctr">
          <a:solidFill>
            <a:schemeClr val="accent5">
              <a:hueOff val="-9933876"/>
              <a:satOff val="39811"/>
              <a:lumOff val="8628"/>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Seguro Obligatorio de Accidentes de Tránsito (SOAT) – </a:t>
          </a:r>
          <a:r>
            <a:rPr lang="es-CO" sz="1200" b="1" kern="1200" dirty="0" smtClean="0">
              <a:solidFill>
                <a:schemeClr val="tx2"/>
              </a:solidFill>
              <a:effectLst>
                <a:outerShdw blurRad="38100" dist="38100" dir="2700000" algn="tl">
                  <a:srgbClr val="000000">
                    <a:alpha val="43137"/>
                  </a:srgbClr>
                </a:outerShdw>
              </a:effectLst>
            </a:rPr>
            <a:t>17,5%</a:t>
          </a:r>
          <a:endParaRPr lang="es-CO" sz="1100" b="1" kern="1200" dirty="0">
            <a:solidFill>
              <a:schemeClr val="tx2"/>
            </a:solidFill>
            <a:effectLst>
              <a:outerShdw blurRad="38100" dist="38100" dir="2700000" algn="tl">
                <a:srgbClr val="000000">
                  <a:alpha val="43137"/>
                </a:srgbClr>
              </a:outerShdw>
            </a:effectLst>
          </a:endParaRPr>
        </a:p>
      </dsp:txBody>
      <dsp:txXfrm>
        <a:off x="2519396" y="2663522"/>
        <a:ext cx="2268515" cy="457561"/>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D31F17-988A-454C-A747-7FABDEABF3F9}" type="datetimeFigureOut">
              <a:rPr lang="es-CO" smtClean="0"/>
              <a:pPr/>
              <a:t>30/01/2015</a:t>
            </a:fld>
            <a:endParaRPr lang="es-CO"/>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B2245C7-830D-4727-AEAB-E5756E08F16E}" type="slidenum">
              <a:rPr lang="es-CO" smtClean="0"/>
              <a:pPr/>
              <a:t>‹Nº›</a:t>
            </a:fld>
            <a:endParaRPr lang="es-CO"/>
          </a:p>
        </p:txBody>
      </p:sp>
    </p:spTree>
    <p:extLst>
      <p:ext uri="{BB962C8B-B14F-4D97-AF65-F5344CB8AC3E}">
        <p14:creationId xmlns:p14="http://schemas.microsoft.com/office/powerpoint/2010/main" val="336715083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0922C8-8404-4B5D-85EC-63A4C29412CC}" type="datetimeFigureOut">
              <a:rPr lang="es-CO" smtClean="0"/>
              <a:pPr/>
              <a:t>30/01/2015</a:t>
            </a:fld>
            <a:endParaRPr lang="es-CO"/>
          </a:p>
        </p:txBody>
      </p:sp>
      <p:sp>
        <p:nvSpPr>
          <p:cNvPr id="4" name="3 Marcador de imagen de diapositiva"/>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4E68F1-29D8-4840-8789-F3FFDDBE72B8}" type="slidenum">
              <a:rPr lang="es-CO" smtClean="0"/>
              <a:pPr/>
              <a:t>‹Nº›</a:t>
            </a:fld>
            <a:endParaRPr lang="es-CO"/>
          </a:p>
        </p:txBody>
      </p:sp>
    </p:spTree>
    <p:extLst>
      <p:ext uri="{BB962C8B-B14F-4D97-AF65-F5344CB8AC3E}">
        <p14:creationId xmlns:p14="http://schemas.microsoft.com/office/powerpoint/2010/main" val="284654901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A54E68F1-29D8-4840-8789-F3FFDDBE72B8}" type="slidenum">
              <a:rPr lang="es-CO" smtClean="0"/>
              <a:pPr/>
              <a:t>1</a:t>
            </a:fld>
            <a:endParaRPr lang="es-CO"/>
          </a:p>
        </p:txBody>
      </p:sp>
      <p:sp>
        <p:nvSpPr>
          <p:cNvPr id="5" name="4 Marcador de pie de página"/>
          <p:cNvSpPr>
            <a:spLocks noGrp="1"/>
          </p:cNvSpPr>
          <p:nvPr>
            <p:ph type="ftr" sz="quarter" idx="11"/>
          </p:nvPr>
        </p:nvSpPr>
        <p:spPr/>
        <p:txBody>
          <a:bodyPr/>
          <a:lstStyle/>
          <a:p>
            <a:endParaRPr lang="es-CO"/>
          </a:p>
        </p:txBody>
      </p:sp>
    </p:spTree>
    <p:extLst>
      <p:ext uri="{BB962C8B-B14F-4D97-AF65-F5344CB8AC3E}">
        <p14:creationId xmlns:p14="http://schemas.microsoft.com/office/powerpoint/2010/main" val="800702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pie de página"/>
          <p:cNvSpPr>
            <a:spLocks noGrp="1"/>
          </p:cNvSpPr>
          <p:nvPr>
            <p:ph type="ftr" sz="quarter" idx="10"/>
          </p:nvPr>
        </p:nvSpPr>
        <p:spPr/>
        <p:txBody>
          <a:bodyPr/>
          <a:lstStyle/>
          <a:p>
            <a:endParaRPr lang="es-CO"/>
          </a:p>
        </p:txBody>
      </p:sp>
      <p:sp>
        <p:nvSpPr>
          <p:cNvPr id="5" name="4 Marcador de número de diapositiva"/>
          <p:cNvSpPr>
            <a:spLocks noGrp="1"/>
          </p:cNvSpPr>
          <p:nvPr>
            <p:ph type="sldNum" sz="quarter" idx="11"/>
          </p:nvPr>
        </p:nvSpPr>
        <p:spPr/>
        <p:txBody>
          <a:bodyPr/>
          <a:lstStyle/>
          <a:p>
            <a:fld id="{A54E68F1-29D8-4840-8789-F3FFDDBE72B8}" type="slidenum">
              <a:rPr lang="es-CO" smtClean="0"/>
              <a:pPr/>
              <a:t>4</a:t>
            </a:fld>
            <a:endParaRPr lang="es-CO"/>
          </a:p>
        </p:txBody>
      </p:sp>
    </p:spTree>
    <p:extLst>
      <p:ext uri="{BB962C8B-B14F-4D97-AF65-F5344CB8AC3E}">
        <p14:creationId xmlns:p14="http://schemas.microsoft.com/office/powerpoint/2010/main" val="399293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775355"/>
            <a:ext cx="7772400" cy="1225021"/>
          </a:xfrm>
          <a:prstGeom prst="rect">
            <a:avLst/>
          </a:prstGeo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238500"/>
            <a:ext cx="6400800" cy="14605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a:xfrm>
            <a:off x="457200" y="5296959"/>
            <a:ext cx="2133600" cy="304271"/>
          </a:xfrm>
          <a:prstGeom prst="rect">
            <a:avLst/>
          </a:prstGeom>
        </p:spPr>
        <p:txBody>
          <a:bodyPr/>
          <a:lstStyle/>
          <a:p>
            <a:fld id="{D013562F-FC38-419B-898D-89A4D2EBF9C6}" type="datetime1">
              <a:rPr lang="es-CO" smtClean="0"/>
              <a:pPr/>
              <a:t>30/01/2015</a:t>
            </a:fld>
            <a:endParaRPr lang="es-CO"/>
          </a:p>
        </p:txBody>
      </p:sp>
      <p:sp>
        <p:nvSpPr>
          <p:cNvPr id="5" name="4 Marcador de pie de página"/>
          <p:cNvSpPr>
            <a:spLocks noGrp="1"/>
          </p:cNvSpPr>
          <p:nvPr>
            <p:ph type="ftr" sz="quarter" idx="11"/>
          </p:nvPr>
        </p:nvSpPr>
        <p:spPr>
          <a:xfrm>
            <a:off x="3124200" y="5296959"/>
            <a:ext cx="2895600" cy="304271"/>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7118920" y="5414706"/>
            <a:ext cx="2133600" cy="304271"/>
          </a:xfrm>
          <a:prstGeom prst="rect">
            <a:avLst/>
          </a:prstGeom>
        </p:spPr>
        <p:txBody>
          <a:bodyPr/>
          <a:lstStyle/>
          <a:p>
            <a:fld id="{62F6D429-5B7F-4D92-8A61-2D03DF31274D}" type="slidenum">
              <a:rPr lang="es-CO" smtClean="0"/>
              <a:pPr/>
              <a:t>‹Nº›</a:t>
            </a:fld>
            <a:endParaRPr lang="es-CO"/>
          </a:p>
        </p:txBody>
      </p:sp>
    </p:spTree>
    <p:extLst>
      <p:ext uri="{BB962C8B-B14F-4D97-AF65-F5344CB8AC3E}">
        <p14:creationId xmlns:p14="http://schemas.microsoft.com/office/powerpoint/2010/main" val="468654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865"/>
            <a:ext cx="8229600" cy="952500"/>
          </a:xfrm>
          <a:prstGeom prst="rect">
            <a:avLst/>
          </a:prstGeom>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a:xfrm>
            <a:off x="457200" y="1333500"/>
            <a:ext cx="8229600" cy="3771636"/>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a:xfrm>
            <a:off x="457200" y="5296959"/>
            <a:ext cx="2133600" cy="304271"/>
          </a:xfrm>
          <a:prstGeom prst="rect">
            <a:avLst/>
          </a:prstGeom>
        </p:spPr>
        <p:txBody>
          <a:bodyPr/>
          <a:lstStyle/>
          <a:p>
            <a:fld id="{F87CDBD7-6224-4ABF-908B-45BDD83044FA}" type="datetime1">
              <a:rPr lang="es-CO" smtClean="0"/>
              <a:pPr/>
              <a:t>30/01/2015</a:t>
            </a:fld>
            <a:endParaRPr lang="es-CO"/>
          </a:p>
        </p:txBody>
      </p:sp>
      <p:sp>
        <p:nvSpPr>
          <p:cNvPr id="5" name="4 Marcador de pie de página"/>
          <p:cNvSpPr>
            <a:spLocks noGrp="1"/>
          </p:cNvSpPr>
          <p:nvPr>
            <p:ph type="ftr" sz="quarter" idx="11"/>
          </p:nvPr>
        </p:nvSpPr>
        <p:spPr>
          <a:xfrm>
            <a:off x="3124200" y="5296959"/>
            <a:ext cx="2895600" cy="304271"/>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7118920" y="5414706"/>
            <a:ext cx="2133600" cy="304271"/>
          </a:xfrm>
          <a:prstGeom prst="rect">
            <a:avLst/>
          </a:prstGeom>
        </p:spPr>
        <p:txBody>
          <a:bodyPr/>
          <a:lstStyle/>
          <a:p>
            <a:fld id="{62F6D429-5B7F-4D92-8A61-2D03DF31274D}" type="slidenum">
              <a:rPr lang="es-CO" smtClean="0"/>
              <a:pPr/>
              <a:t>‹Nº›</a:t>
            </a:fld>
            <a:endParaRPr lang="es-CO"/>
          </a:p>
        </p:txBody>
      </p:sp>
    </p:spTree>
    <p:extLst>
      <p:ext uri="{BB962C8B-B14F-4D97-AF65-F5344CB8AC3E}">
        <p14:creationId xmlns:p14="http://schemas.microsoft.com/office/powerpoint/2010/main" val="2368871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865"/>
            <a:ext cx="8229600" cy="952500"/>
          </a:xfrm>
          <a:prstGeom prst="rect">
            <a:avLst/>
          </a:prstGeom>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a:xfrm>
            <a:off x="457200" y="1333500"/>
            <a:ext cx="8229600" cy="3771636"/>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a:xfrm>
            <a:off x="457200" y="5296959"/>
            <a:ext cx="2133600" cy="304271"/>
          </a:xfrm>
          <a:prstGeom prst="rect">
            <a:avLst/>
          </a:prstGeom>
        </p:spPr>
        <p:txBody>
          <a:bodyPr/>
          <a:lstStyle/>
          <a:p>
            <a:fld id="{F87CDBD7-6224-4ABF-908B-45BDD83044FA}" type="datetime1">
              <a:rPr lang="es-CO" smtClean="0"/>
              <a:pPr/>
              <a:t>30/01/2015</a:t>
            </a:fld>
            <a:endParaRPr lang="es-CO"/>
          </a:p>
        </p:txBody>
      </p:sp>
      <p:sp>
        <p:nvSpPr>
          <p:cNvPr id="5" name="4 Marcador de pie de página"/>
          <p:cNvSpPr>
            <a:spLocks noGrp="1"/>
          </p:cNvSpPr>
          <p:nvPr>
            <p:ph type="ftr" sz="quarter" idx="11"/>
          </p:nvPr>
        </p:nvSpPr>
        <p:spPr>
          <a:xfrm>
            <a:off x="3124200" y="5296959"/>
            <a:ext cx="2895600" cy="304271"/>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7118920" y="5414706"/>
            <a:ext cx="2133600" cy="304271"/>
          </a:xfrm>
          <a:prstGeom prst="rect">
            <a:avLst/>
          </a:prstGeom>
        </p:spPr>
        <p:txBody>
          <a:bodyPr/>
          <a:lstStyle/>
          <a:p>
            <a:fld id="{62F6D429-5B7F-4D92-8A61-2D03DF31274D}" type="slidenum">
              <a:rPr lang="es-CO" smtClean="0"/>
              <a:pPr/>
              <a:t>‹Nº›</a:t>
            </a:fld>
            <a:endParaRPr lang="es-CO"/>
          </a:p>
        </p:txBody>
      </p:sp>
    </p:spTree>
    <p:extLst>
      <p:ext uri="{BB962C8B-B14F-4D97-AF65-F5344CB8AC3E}">
        <p14:creationId xmlns:p14="http://schemas.microsoft.com/office/powerpoint/2010/main" val="711846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775355"/>
            <a:ext cx="7772400" cy="1225021"/>
          </a:xfrm>
          <a:prstGeom prst="rect">
            <a:avLst/>
          </a:prstGeo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238500"/>
            <a:ext cx="6400800" cy="14605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a:xfrm>
            <a:off x="457200" y="5296959"/>
            <a:ext cx="2133600" cy="304271"/>
          </a:xfrm>
          <a:prstGeom prst="rect">
            <a:avLst/>
          </a:prstGeom>
        </p:spPr>
        <p:txBody>
          <a:bodyPr/>
          <a:lstStyle/>
          <a:p>
            <a:fld id="{D013562F-FC38-419B-898D-89A4D2EBF9C6}" type="datetime1">
              <a:rPr lang="es-CO" smtClean="0"/>
              <a:pPr/>
              <a:t>30/01/2015</a:t>
            </a:fld>
            <a:endParaRPr lang="es-CO"/>
          </a:p>
        </p:txBody>
      </p:sp>
      <p:sp>
        <p:nvSpPr>
          <p:cNvPr id="5" name="4 Marcador de pie de página"/>
          <p:cNvSpPr>
            <a:spLocks noGrp="1"/>
          </p:cNvSpPr>
          <p:nvPr>
            <p:ph type="ftr" sz="quarter" idx="11"/>
          </p:nvPr>
        </p:nvSpPr>
        <p:spPr>
          <a:xfrm>
            <a:off x="3124200" y="5296959"/>
            <a:ext cx="2895600" cy="304271"/>
          </a:xfrm>
          <a:prstGeom prst="rect">
            <a:avLst/>
          </a:prstGeom>
        </p:spPr>
        <p:txBody>
          <a:bodyPr/>
          <a:lstStyle/>
          <a:p>
            <a:endParaRPr lang="es-CO"/>
          </a:p>
        </p:txBody>
      </p:sp>
      <p:sp>
        <p:nvSpPr>
          <p:cNvPr id="6" name="5 Marcador de número de diapositiva"/>
          <p:cNvSpPr>
            <a:spLocks noGrp="1"/>
          </p:cNvSpPr>
          <p:nvPr>
            <p:ph type="sldNum" sz="quarter" idx="12"/>
          </p:nvPr>
        </p:nvSpPr>
        <p:spPr>
          <a:xfrm>
            <a:off x="7118920" y="5414706"/>
            <a:ext cx="2133600" cy="304271"/>
          </a:xfrm>
          <a:prstGeom prst="rect">
            <a:avLst/>
          </a:prstGeom>
        </p:spPr>
        <p:txBody>
          <a:bodyPr/>
          <a:lstStyle/>
          <a:p>
            <a:fld id="{62F6D429-5B7F-4D92-8A61-2D03DF31274D}" type="slidenum">
              <a:rPr lang="es-CO" smtClean="0"/>
              <a:pPr/>
              <a:t>‹Nº›</a:t>
            </a:fld>
            <a:endParaRPr lang="es-CO"/>
          </a:p>
        </p:txBody>
      </p:sp>
    </p:spTree>
    <p:extLst>
      <p:ext uri="{BB962C8B-B14F-4D97-AF65-F5344CB8AC3E}">
        <p14:creationId xmlns:p14="http://schemas.microsoft.com/office/powerpoint/2010/main" val="3813347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775355"/>
            <a:ext cx="7772400" cy="1225021"/>
          </a:xfrm>
          <a:prstGeom prst="rect">
            <a:avLst/>
          </a:prstGeo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238500"/>
            <a:ext cx="6400800" cy="14605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a:xfrm>
            <a:off x="457200" y="5296959"/>
            <a:ext cx="2133600" cy="304271"/>
          </a:xfrm>
          <a:prstGeom prst="rect">
            <a:avLst/>
          </a:prstGeom>
        </p:spPr>
        <p:txBody>
          <a:bodyPr/>
          <a:lstStyle/>
          <a:p>
            <a:fld id="{D013562F-FC38-419B-898D-89A4D2EBF9C6}" type="datetime1">
              <a:rPr lang="es-CO" smtClean="0"/>
              <a:pPr/>
              <a:t>30/01/2015</a:t>
            </a:fld>
            <a:endParaRPr lang="es-CO"/>
          </a:p>
        </p:txBody>
      </p:sp>
      <p:sp>
        <p:nvSpPr>
          <p:cNvPr id="5" name="4 Marcador de pie de página"/>
          <p:cNvSpPr>
            <a:spLocks noGrp="1"/>
          </p:cNvSpPr>
          <p:nvPr>
            <p:ph type="ftr" sz="quarter" idx="11"/>
          </p:nvPr>
        </p:nvSpPr>
        <p:spPr>
          <a:xfrm>
            <a:off x="3124200" y="5296959"/>
            <a:ext cx="2895600" cy="304271"/>
          </a:xfrm>
          <a:prstGeom prst="rect">
            <a:avLst/>
          </a:prstGeom>
        </p:spPr>
        <p:txBody>
          <a:bodyPr/>
          <a:lstStyle/>
          <a:p>
            <a:endParaRPr lang="es-CO"/>
          </a:p>
        </p:txBody>
      </p:sp>
      <p:sp>
        <p:nvSpPr>
          <p:cNvPr id="6" name="5 Marcador de número de diapositiva"/>
          <p:cNvSpPr>
            <a:spLocks noGrp="1"/>
          </p:cNvSpPr>
          <p:nvPr>
            <p:ph type="sldNum" sz="quarter" idx="12"/>
          </p:nvPr>
        </p:nvSpPr>
        <p:spPr/>
        <p:txBody>
          <a:bodyPr/>
          <a:lstStyle/>
          <a:p>
            <a:fld id="{62F6D429-5B7F-4D92-8A61-2D03DF31274D}" type="slidenum">
              <a:rPr lang="es-CO" smtClean="0"/>
              <a:pPr/>
              <a:t>‹Nº›</a:t>
            </a:fld>
            <a:endParaRPr lang="es-CO"/>
          </a:p>
        </p:txBody>
      </p:sp>
    </p:spTree>
    <p:extLst>
      <p:ext uri="{BB962C8B-B14F-4D97-AF65-F5344CB8AC3E}">
        <p14:creationId xmlns:p14="http://schemas.microsoft.com/office/powerpoint/2010/main" val="25360750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865"/>
            <a:ext cx="8229600" cy="952500"/>
          </a:xfrm>
          <a:prstGeom prst="rect">
            <a:avLst/>
          </a:prstGeom>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a:xfrm>
            <a:off x="457200" y="1333500"/>
            <a:ext cx="8229600" cy="3771636"/>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a:xfrm>
            <a:off x="457200" y="5296959"/>
            <a:ext cx="2133600" cy="304271"/>
          </a:xfrm>
          <a:prstGeom prst="rect">
            <a:avLst/>
          </a:prstGeom>
        </p:spPr>
        <p:txBody>
          <a:bodyPr/>
          <a:lstStyle/>
          <a:p>
            <a:fld id="{F87CDBD7-6224-4ABF-908B-45BDD83044FA}" type="datetime1">
              <a:rPr lang="es-CO" smtClean="0"/>
              <a:pPr/>
              <a:t>30/01/2015</a:t>
            </a:fld>
            <a:endParaRPr lang="es-CO"/>
          </a:p>
        </p:txBody>
      </p:sp>
      <p:sp>
        <p:nvSpPr>
          <p:cNvPr id="5" name="4 Marcador de pie de página"/>
          <p:cNvSpPr>
            <a:spLocks noGrp="1"/>
          </p:cNvSpPr>
          <p:nvPr>
            <p:ph type="ftr" sz="quarter" idx="11"/>
          </p:nvPr>
        </p:nvSpPr>
        <p:spPr>
          <a:xfrm>
            <a:off x="3124200" y="5296959"/>
            <a:ext cx="2895600" cy="304271"/>
          </a:xfrm>
          <a:prstGeom prst="rect">
            <a:avLst/>
          </a:prstGeom>
        </p:spPr>
        <p:txBody>
          <a:bodyPr/>
          <a:lstStyle/>
          <a:p>
            <a:endParaRPr lang="es-CO"/>
          </a:p>
        </p:txBody>
      </p:sp>
      <p:sp>
        <p:nvSpPr>
          <p:cNvPr id="6" name="5 Marcador de número de diapositiva"/>
          <p:cNvSpPr>
            <a:spLocks noGrp="1"/>
          </p:cNvSpPr>
          <p:nvPr>
            <p:ph type="sldNum" sz="quarter" idx="12"/>
          </p:nvPr>
        </p:nvSpPr>
        <p:spPr/>
        <p:txBody>
          <a:bodyPr/>
          <a:lstStyle/>
          <a:p>
            <a:fld id="{62F6D429-5B7F-4D92-8A61-2D03DF31274D}" type="slidenum">
              <a:rPr lang="es-CO" smtClean="0"/>
              <a:pPr/>
              <a:t>‹Nº›</a:t>
            </a:fld>
            <a:endParaRPr lang="es-CO"/>
          </a:p>
        </p:txBody>
      </p:sp>
    </p:spTree>
    <p:extLst>
      <p:ext uri="{BB962C8B-B14F-4D97-AF65-F5344CB8AC3E}">
        <p14:creationId xmlns:p14="http://schemas.microsoft.com/office/powerpoint/2010/main" val="29288431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4.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7" Type="http://schemas.openxmlformats.org/officeDocument/2006/relationships/image" Target="../media/image4.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15"/>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 y="0"/>
            <a:ext cx="9269405"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5 Marcador de número de diapositiva"/>
          <p:cNvSpPr>
            <a:spLocks noGrp="1"/>
          </p:cNvSpPr>
          <p:nvPr>
            <p:ph type="sldNum" sz="quarter" idx="4"/>
          </p:nvPr>
        </p:nvSpPr>
        <p:spPr>
          <a:xfrm>
            <a:off x="7037032" y="5401058"/>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62F6D429-5B7F-4D92-8A61-2D03DF31274D}" type="slidenum">
              <a:rPr lang="es-CO" smtClean="0"/>
              <a:pPr/>
              <a:t>‹Nº›</a:t>
            </a:fld>
            <a:endParaRPr lang="es-CO"/>
          </a:p>
        </p:txBody>
      </p:sp>
      <p:grpSp>
        <p:nvGrpSpPr>
          <p:cNvPr id="14" name="13 Grupo"/>
          <p:cNvGrpSpPr>
            <a:grpSpLocks noChangeAspect="1"/>
          </p:cNvGrpSpPr>
          <p:nvPr userDrawn="1"/>
        </p:nvGrpSpPr>
        <p:grpSpPr>
          <a:xfrm>
            <a:off x="-23750" y="-47500"/>
            <a:ext cx="3744000" cy="980301"/>
            <a:chOff x="631825" y="3063488"/>
            <a:chExt cx="3952777" cy="1007452"/>
          </a:xfrm>
        </p:grpSpPr>
        <p:pic>
          <p:nvPicPr>
            <p:cNvPr id="15" name="Picture 5" descr="todos-por-un-nuevo-pais"/>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96486" y="3207816"/>
              <a:ext cx="1588116" cy="59647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7" descr="MinTIC"/>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1825" y="3063488"/>
              <a:ext cx="2644566" cy="1007452"/>
            </a:xfrm>
            <a:prstGeom prst="rect">
              <a:avLst/>
            </a:prstGeom>
            <a:noFill/>
            <a:extLst>
              <a:ext uri="{909E8E84-426E-40DD-AFC4-6F175D3DCCD1}">
                <a14:hiddenFill xmlns:a14="http://schemas.microsoft.com/office/drawing/2010/main">
                  <a:solidFill>
                    <a:srgbClr val="FFFFFF"/>
                  </a:solidFill>
                </a14:hiddenFill>
              </a:ext>
            </a:extLst>
          </p:spPr>
        </p:pic>
      </p:grpSp>
      <p:pic>
        <p:nvPicPr>
          <p:cNvPr id="18" name="1 Imagen"/>
          <p:cNvPicPr>
            <a:picLocks noChangeAspect="1"/>
          </p:cNvPicPr>
          <p:nvPr userDrawn="1"/>
        </p:nvPicPr>
        <p:blipFill rotWithShape="1">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t="54922" b="5943"/>
          <a:stretch/>
        </p:blipFill>
        <p:spPr bwMode="auto">
          <a:xfrm>
            <a:off x="7219203" y="142856"/>
            <a:ext cx="1924797" cy="42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9632710"/>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15"/>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flipH="1">
            <a:off x="-1" y="0"/>
            <a:ext cx="9269405"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12 Rectángulo redondeado"/>
          <p:cNvSpPr/>
          <p:nvPr userDrawn="1"/>
        </p:nvSpPr>
        <p:spPr>
          <a:xfrm rot="10800000">
            <a:off x="3312541" y="984274"/>
            <a:ext cx="5795963" cy="73025"/>
          </a:xfrm>
          <a:prstGeom prst="roundRect">
            <a:avLst/>
          </a:prstGeom>
          <a:gradFill flip="none" rotWithShape="1">
            <a:gsLst>
              <a:gs pos="0">
                <a:schemeClr val="bg1">
                  <a:lumMod val="65000"/>
                </a:schemeClr>
              </a:gs>
              <a:gs pos="73000">
                <a:schemeClr val="bg1">
                  <a:lumMod val="95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sp>
        <p:nvSpPr>
          <p:cNvPr id="14" name="5 Marcador de número de diapositiva"/>
          <p:cNvSpPr>
            <a:spLocks noGrp="1"/>
          </p:cNvSpPr>
          <p:nvPr>
            <p:ph type="sldNum" sz="quarter" idx="4"/>
          </p:nvPr>
        </p:nvSpPr>
        <p:spPr>
          <a:xfrm>
            <a:off x="7037032" y="5401058"/>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62F6D429-5B7F-4D92-8A61-2D03DF31274D}" type="slidenum">
              <a:rPr lang="es-CO" smtClean="0"/>
              <a:pPr/>
              <a:t>‹Nº›</a:t>
            </a:fld>
            <a:endParaRPr lang="es-CO"/>
          </a:p>
        </p:txBody>
      </p:sp>
      <p:grpSp>
        <p:nvGrpSpPr>
          <p:cNvPr id="9" name="8 Grupo"/>
          <p:cNvGrpSpPr>
            <a:grpSpLocks noChangeAspect="1"/>
          </p:cNvGrpSpPr>
          <p:nvPr userDrawn="1"/>
        </p:nvGrpSpPr>
        <p:grpSpPr>
          <a:xfrm>
            <a:off x="-23750" y="-47500"/>
            <a:ext cx="3744000" cy="980301"/>
            <a:chOff x="631825" y="3063488"/>
            <a:chExt cx="3952777" cy="1007452"/>
          </a:xfrm>
        </p:grpSpPr>
        <p:pic>
          <p:nvPicPr>
            <p:cNvPr id="10" name="Picture 5" descr="todos-por-un-nuevo-pais"/>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96486" y="3207816"/>
              <a:ext cx="1588116" cy="59647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7" descr="MinTIC"/>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1825" y="3063488"/>
              <a:ext cx="2644566" cy="1007452"/>
            </a:xfrm>
            <a:prstGeom prst="rect">
              <a:avLst/>
            </a:prstGeom>
            <a:noFill/>
            <a:extLst>
              <a:ext uri="{909E8E84-426E-40DD-AFC4-6F175D3DCCD1}">
                <a14:hiddenFill xmlns:a14="http://schemas.microsoft.com/office/drawing/2010/main">
                  <a:solidFill>
                    <a:srgbClr val="FFFFFF"/>
                  </a:solidFill>
                </a14:hiddenFill>
              </a:ext>
            </a:extLst>
          </p:spPr>
        </p:pic>
      </p:grpSp>
      <p:pic>
        <p:nvPicPr>
          <p:cNvPr id="16" name="1 Imagen"/>
          <p:cNvPicPr>
            <a:picLocks noChangeAspect="1"/>
          </p:cNvPicPr>
          <p:nvPr userDrawn="1"/>
        </p:nvPicPr>
        <p:blipFill rotWithShape="1">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t="54922" b="5943"/>
          <a:stretch/>
        </p:blipFill>
        <p:spPr bwMode="auto">
          <a:xfrm>
            <a:off x="7219203" y="142856"/>
            <a:ext cx="1924797" cy="42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3092637"/>
      </p:ext>
    </p:extLst>
  </p:cSld>
  <p:clrMap bg1="lt1" tx1="dk1" bg2="lt2" tx2="dk2" accent1="accent1" accent2="accent2" accent3="accent3" accent4="accent4" accent5="accent5" accent6="accent6" hlink="hlink" folHlink="folHlink"/>
  <p:sldLayoutIdLst>
    <p:sldLayoutId id="2147483653" r:id="rId1"/>
    <p:sldLayoutId id="2147483652"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Picture 15"/>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r="51274"/>
          <a:stretch/>
        </p:blipFill>
        <p:spPr bwMode="auto">
          <a:xfrm flipH="1">
            <a:off x="-2" y="0"/>
            <a:ext cx="9269403"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Marcador de número de diapositiva"/>
          <p:cNvSpPr>
            <a:spLocks noGrp="1"/>
          </p:cNvSpPr>
          <p:nvPr>
            <p:ph type="sldNum" sz="quarter" idx="4"/>
          </p:nvPr>
        </p:nvSpPr>
        <p:spPr>
          <a:xfrm>
            <a:off x="7037032" y="5401058"/>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62F6D429-5B7F-4D92-8A61-2D03DF31274D}" type="slidenum">
              <a:rPr lang="es-CO" smtClean="0"/>
              <a:pPr/>
              <a:t>‹Nº›</a:t>
            </a:fld>
            <a:endParaRPr lang="es-CO"/>
          </a:p>
        </p:txBody>
      </p:sp>
      <p:sp>
        <p:nvSpPr>
          <p:cNvPr id="13" name="12 Rectángulo redondeado"/>
          <p:cNvSpPr/>
          <p:nvPr userDrawn="1"/>
        </p:nvSpPr>
        <p:spPr>
          <a:xfrm rot="10800000">
            <a:off x="3312541" y="984274"/>
            <a:ext cx="5795963" cy="73025"/>
          </a:xfrm>
          <a:prstGeom prst="roundRect">
            <a:avLst/>
          </a:prstGeom>
          <a:gradFill flip="none" rotWithShape="1">
            <a:gsLst>
              <a:gs pos="0">
                <a:schemeClr val="bg1">
                  <a:lumMod val="65000"/>
                </a:schemeClr>
              </a:gs>
              <a:gs pos="73000">
                <a:schemeClr val="bg1">
                  <a:lumMod val="95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O" dirty="0"/>
          </a:p>
        </p:txBody>
      </p:sp>
      <p:grpSp>
        <p:nvGrpSpPr>
          <p:cNvPr id="9" name="8 Grupo"/>
          <p:cNvGrpSpPr>
            <a:grpSpLocks noChangeAspect="1"/>
          </p:cNvGrpSpPr>
          <p:nvPr userDrawn="1"/>
        </p:nvGrpSpPr>
        <p:grpSpPr>
          <a:xfrm>
            <a:off x="-23750" y="-47500"/>
            <a:ext cx="3744000" cy="980301"/>
            <a:chOff x="631825" y="3063488"/>
            <a:chExt cx="3952777" cy="1007452"/>
          </a:xfrm>
        </p:grpSpPr>
        <p:pic>
          <p:nvPicPr>
            <p:cNvPr id="10" name="Picture 5" descr="todos-por-un-nuevo-pais"/>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96486" y="3207816"/>
              <a:ext cx="1588116" cy="59647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7" descr="MinTIC"/>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1825" y="3063488"/>
              <a:ext cx="2644566" cy="1007452"/>
            </a:xfrm>
            <a:prstGeom prst="rect">
              <a:avLst/>
            </a:prstGeom>
            <a:noFill/>
            <a:extLst>
              <a:ext uri="{909E8E84-426E-40DD-AFC4-6F175D3DCCD1}">
                <a14:hiddenFill xmlns:a14="http://schemas.microsoft.com/office/drawing/2010/main">
                  <a:solidFill>
                    <a:srgbClr val="FFFFFF"/>
                  </a:solidFill>
                </a14:hiddenFill>
              </a:ext>
            </a:extLst>
          </p:spPr>
        </p:pic>
      </p:grpSp>
      <p:pic>
        <p:nvPicPr>
          <p:cNvPr id="17" name="1 Imagen"/>
          <p:cNvPicPr>
            <a:picLocks noChangeAspect="1"/>
          </p:cNvPicPr>
          <p:nvPr userDrawn="1"/>
        </p:nvPicPr>
        <p:blipFill rotWithShape="1">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t="54922" b="5943"/>
          <a:stretch/>
        </p:blipFill>
        <p:spPr bwMode="auto">
          <a:xfrm>
            <a:off x="7219203" y="142856"/>
            <a:ext cx="1924797" cy="42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7639542"/>
      </p:ext>
    </p:extLst>
  </p:cSld>
  <p:clrMap bg1="lt1" tx1="dk1" bg2="lt2" tx2="dk2" accent1="accent1" accent2="accent2" accent3="accent3" accent4="accent4" accent5="accent5" accent6="accent6" hlink="hlink" folHlink="folHlink"/>
  <p:sldLayoutIdLst>
    <p:sldLayoutId id="2147483655" r:id="rId1"/>
    <p:sldLayoutId id="2147483656"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5.jpeg"/><Relationship Id="rId7" Type="http://schemas.openxmlformats.org/officeDocument/2006/relationships/hyperlink" Target="https://barcelona.consulado.gov.co/sites/default/files/news/main_image/110912_sede-fp_9_1.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slide" Target="slide2.xml"/></Relationships>
</file>

<file path=ppt/slides/_rels/slide10.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16.xml"/><Relationship Id="rId18" Type="http://schemas.openxmlformats.org/officeDocument/2006/relationships/slide" Target="slide41.xml"/><Relationship Id="rId3" Type="http://schemas.openxmlformats.org/officeDocument/2006/relationships/chart" Target="../charts/chart7.xml"/><Relationship Id="rId21" Type="http://schemas.openxmlformats.org/officeDocument/2006/relationships/slide" Target="slide13.xml"/><Relationship Id="rId7" Type="http://schemas.openxmlformats.org/officeDocument/2006/relationships/slide" Target="slide74.xml"/><Relationship Id="rId12" Type="http://schemas.openxmlformats.org/officeDocument/2006/relationships/slide" Target="slide10.xml"/><Relationship Id="rId17" Type="http://schemas.openxmlformats.org/officeDocument/2006/relationships/slide" Target="slide30.xml"/><Relationship Id="rId2" Type="http://schemas.openxmlformats.org/officeDocument/2006/relationships/image" Target="../media/image9.png"/><Relationship Id="rId16" Type="http://schemas.openxmlformats.org/officeDocument/2006/relationships/slide" Target="slide28.xml"/><Relationship Id="rId20" Type="http://schemas.openxmlformats.org/officeDocument/2006/relationships/slide" Target="slide12.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image" Target="../media/image21.png"/><Relationship Id="rId5" Type="http://schemas.openxmlformats.org/officeDocument/2006/relationships/slide" Target="slide2.xml"/><Relationship Id="rId15" Type="http://schemas.openxmlformats.org/officeDocument/2006/relationships/slide" Target="slide9.xml"/><Relationship Id="rId23" Type="http://schemas.openxmlformats.org/officeDocument/2006/relationships/slide" Target="slide15.xml"/><Relationship Id="rId10" Type="http://schemas.openxmlformats.org/officeDocument/2006/relationships/slide" Target="slide8.xml"/><Relationship Id="rId19" Type="http://schemas.openxmlformats.org/officeDocument/2006/relationships/slide" Target="slide11.xml"/><Relationship Id="rId4" Type="http://schemas.openxmlformats.org/officeDocument/2006/relationships/chart" Target="../charts/chart8.xml"/><Relationship Id="rId9" Type="http://schemas.openxmlformats.org/officeDocument/2006/relationships/slide" Target="slide7.xml"/><Relationship Id="rId14" Type="http://schemas.openxmlformats.org/officeDocument/2006/relationships/slide" Target="slide21.xml"/><Relationship Id="rId22" Type="http://schemas.openxmlformats.org/officeDocument/2006/relationships/slide" Target="slide14.xml"/></Relationships>
</file>

<file path=ppt/slides/_rels/slide11.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9.xml"/><Relationship Id="rId18" Type="http://schemas.openxmlformats.org/officeDocument/2006/relationships/slide" Target="slide12.xml"/><Relationship Id="rId3" Type="http://schemas.openxmlformats.org/officeDocument/2006/relationships/slide" Target="slide21.xml"/><Relationship Id="rId21" Type="http://schemas.openxmlformats.org/officeDocument/2006/relationships/slide" Target="slide15.xml"/><Relationship Id="rId7" Type="http://schemas.openxmlformats.org/officeDocument/2006/relationships/image" Target="../media/image10.jpeg"/><Relationship Id="rId12" Type="http://schemas.openxmlformats.org/officeDocument/2006/relationships/slide" Target="slide16.xml"/><Relationship Id="rId17" Type="http://schemas.openxmlformats.org/officeDocument/2006/relationships/slide" Target="slide11.xml"/><Relationship Id="rId2" Type="http://schemas.openxmlformats.org/officeDocument/2006/relationships/image" Target="../media/image9.png"/><Relationship Id="rId16" Type="http://schemas.openxmlformats.org/officeDocument/2006/relationships/slide" Target="slide41.xml"/><Relationship Id="rId20" Type="http://schemas.openxmlformats.org/officeDocument/2006/relationships/slide" Target="slide14.xml"/><Relationship Id="rId1" Type="http://schemas.openxmlformats.org/officeDocument/2006/relationships/slideLayout" Target="../slideLayouts/slideLayout5.xml"/><Relationship Id="rId6" Type="http://schemas.openxmlformats.org/officeDocument/2006/relationships/slide" Target="slide74.xml"/><Relationship Id="rId11" Type="http://schemas.openxmlformats.org/officeDocument/2006/relationships/slide" Target="slide10.xml"/><Relationship Id="rId5" Type="http://schemas.openxmlformats.org/officeDocument/2006/relationships/slide" Target="slide3.xml"/><Relationship Id="rId15" Type="http://schemas.openxmlformats.org/officeDocument/2006/relationships/slide" Target="slide30.xml"/><Relationship Id="rId10" Type="http://schemas.openxmlformats.org/officeDocument/2006/relationships/image" Target="../media/image21.png"/><Relationship Id="rId19" Type="http://schemas.openxmlformats.org/officeDocument/2006/relationships/slide" Target="slide13.xml"/><Relationship Id="rId4" Type="http://schemas.openxmlformats.org/officeDocument/2006/relationships/slide" Target="slide2.xml"/><Relationship Id="rId9" Type="http://schemas.openxmlformats.org/officeDocument/2006/relationships/slide" Target="slide8.xml"/><Relationship Id="rId14" Type="http://schemas.openxmlformats.org/officeDocument/2006/relationships/slide" Target="slide28.xml"/></Relationships>
</file>

<file path=ppt/slides/_rels/slide12.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9.xml"/><Relationship Id="rId18" Type="http://schemas.openxmlformats.org/officeDocument/2006/relationships/slide" Target="slide12.xml"/><Relationship Id="rId3" Type="http://schemas.openxmlformats.org/officeDocument/2006/relationships/slide" Target="slide21.xml"/><Relationship Id="rId21" Type="http://schemas.openxmlformats.org/officeDocument/2006/relationships/slide" Target="slide15.xml"/><Relationship Id="rId7" Type="http://schemas.openxmlformats.org/officeDocument/2006/relationships/image" Target="../media/image10.jpeg"/><Relationship Id="rId12" Type="http://schemas.openxmlformats.org/officeDocument/2006/relationships/slide" Target="slide16.xml"/><Relationship Id="rId17" Type="http://schemas.openxmlformats.org/officeDocument/2006/relationships/slide" Target="slide11.xml"/><Relationship Id="rId2" Type="http://schemas.openxmlformats.org/officeDocument/2006/relationships/image" Target="../media/image9.png"/><Relationship Id="rId16" Type="http://schemas.openxmlformats.org/officeDocument/2006/relationships/slide" Target="slide41.xml"/><Relationship Id="rId20" Type="http://schemas.openxmlformats.org/officeDocument/2006/relationships/slide" Target="slide14.xml"/><Relationship Id="rId1" Type="http://schemas.openxmlformats.org/officeDocument/2006/relationships/slideLayout" Target="../slideLayouts/slideLayout5.xml"/><Relationship Id="rId6" Type="http://schemas.openxmlformats.org/officeDocument/2006/relationships/slide" Target="slide74.xml"/><Relationship Id="rId11" Type="http://schemas.openxmlformats.org/officeDocument/2006/relationships/slide" Target="slide10.xml"/><Relationship Id="rId5" Type="http://schemas.openxmlformats.org/officeDocument/2006/relationships/slide" Target="slide3.xml"/><Relationship Id="rId15" Type="http://schemas.openxmlformats.org/officeDocument/2006/relationships/slide" Target="slide30.xml"/><Relationship Id="rId10" Type="http://schemas.openxmlformats.org/officeDocument/2006/relationships/image" Target="../media/image21.png"/><Relationship Id="rId19" Type="http://schemas.openxmlformats.org/officeDocument/2006/relationships/slide" Target="slide13.xml"/><Relationship Id="rId4" Type="http://schemas.openxmlformats.org/officeDocument/2006/relationships/slide" Target="slide2.xml"/><Relationship Id="rId9" Type="http://schemas.openxmlformats.org/officeDocument/2006/relationships/slide" Target="slide8.xml"/><Relationship Id="rId14" Type="http://schemas.openxmlformats.org/officeDocument/2006/relationships/slide" Target="slide28.xml"/><Relationship Id="rId22" Type="http://schemas.openxmlformats.org/officeDocument/2006/relationships/chart" Target="../charts/chart9.xml"/></Relationships>
</file>

<file path=ppt/slides/_rels/slide13.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7.xml"/><Relationship Id="rId18" Type="http://schemas.openxmlformats.org/officeDocument/2006/relationships/slide" Target="slide9.xml"/><Relationship Id="rId26" Type="http://schemas.openxmlformats.org/officeDocument/2006/relationships/slide" Target="slide15.xml"/><Relationship Id="rId3" Type="http://schemas.openxmlformats.org/officeDocument/2006/relationships/diagramLayout" Target="../diagrams/layout1.xml"/><Relationship Id="rId21" Type="http://schemas.openxmlformats.org/officeDocument/2006/relationships/slide" Target="slide41.xml"/><Relationship Id="rId7" Type="http://schemas.openxmlformats.org/officeDocument/2006/relationships/image" Target="../media/image9.png"/><Relationship Id="rId12" Type="http://schemas.openxmlformats.org/officeDocument/2006/relationships/image" Target="../media/image10.jpeg"/><Relationship Id="rId17" Type="http://schemas.openxmlformats.org/officeDocument/2006/relationships/slide" Target="slide16.xml"/><Relationship Id="rId25" Type="http://schemas.openxmlformats.org/officeDocument/2006/relationships/slide" Target="slide14.xml"/><Relationship Id="rId2" Type="http://schemas.openxmlformats.org/officeDocument/2006/relationships/diagramData" Target="../diagrams/data1.xml"/><Relationship Id="rId16" Type="http://schemas.openxmlformats.org/officeDocument/2006/relationships/slide" Target="slide10.xml"/><Relationship Id="rId20" Type="http://schemas.openxmlformats.org/officeDocument/2006/relationships/slide" Target="slide30.xml"/><Relationship Id="rId1" Type="http://schemas.openxmlformats.org/officeDocument/2006/relationships/slideLayout" Target="../slideLayouts/slideLayout5.xml"/><Relationship Id="rId6" Type="http://schemas.microsoft.com/office/2007/relationships/diagramDrawing" Target="../diagrams/drawing1.xml"/><Relationship Id="rId11" Type="http://schemas.openxmlformats.org/officeDocument/2006/relationships/slide" Target="slide74.xml"/><Relationship Id="rId24" Type="http://schemas.openxmlformats.org/officeDocument/2006/relationships/slide" Target="slide13.xml"/><Relationship Id="rId5" Type="http://schemas.openxmlformats.org/officeDocument/2006/relationships/diagramColors" Target="../diagrams/colors1.xml"/><Relationship Id="rId15" Type="http://schemas.openxmlformats.org/officeDocument/2006/relationships/image" Target="../media/image21.png"/><Relationship Id="rId23" Type="http://schemas.openxmlformats.org/officeDocument/2006/relationships/slide" Target="slide12.xml"/><Relationship Id="rId10" Type="http://schemas.openxmlformats.org/officeDocument/2006/relationships/slide" Target="slide3.xml"/><Relationship Id="rId19" Type="http://schemas.openxmlformats.org/officeDocument/2006/relationships/slide" Target="slide28.xml"/><Relationship Id="rId4" Type="http://schemas.openxmlformats.org/officeDocument/2006/relationships/diagramQuickStyle" Target="../diagrams/quickStyle1.xml"/><Relationship Id="rId9" Type="http://schemas.openxmlformats.org/officeDocument/2006/relationships/slide" Target="slide2.xml"/><Relationship Id="rId14" Type="http://schemas.openxmlformats.org/officeDocument/2006/relationships/slide" Target="slide8.xml"/><Relationship Id="rId22" Type="http://schemas.openxmlformats.org/officeDocument/2006/relationships/slide" Target="slide11.xml"/></Relationships>
</file>

<file path=ppt/slides/_rels/slide14.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7.xml"/><Relationship Id="rId18" Type="http://schemas.openxmlformats.org/officeDocument/2006/relationships/slide" Target="slide9.xml"/><Relationship Id="rId26" Type="http://schemas.openxmlformats.org/officeDocument/2006/relationships/slide" Target="slide15.xml"/><Relationship Id="rId3" Type="http://schemas.openxmlformats.org/officeDocument/2006/relationships/diagramLayout" Target="../diagrams/layout2.xml"/><Relationship Id="rId21" Type="http://schemas.openxmlformats.org/officeDocument/2006/relationships/slide" Target="slide41.xml"/><Relationship Id="rId7" Type="http://schemas.openxmlformats.org/officeDocument/2006/relationships/image" Target="../media/image9.png"/><Relationship Id="rId12" Type="http://schemas.openxmlformats.org/officeDocument/2006/relationships/image" Target="../media/image10.jpeg"/><Relationship Id="rId17" Type="http://schemas.openxmlformats.org/officeDocument/2006/relationships/slide" Target="slide16.xml"/><Relationship Id="rId25" Type="http://schemas.openxmlformats.org/officeDocument/2006/relationships/slide" Target="slide14.xml"/><Relationship Id="rId2" Type="http://schemas.openxmlformats.org/officeDocument/2006/relationships/diagramData" Target="../diagrams/data2.xml"/><Relationship Id="rId16" Type="http://schemas.openxmlformats.org/officeDocument/2006/relationships/slide" Target="slide10.xml"/><Relationship Id="rId20" Type="http://schemas.openxmlformats.org/officeDocument/2006/relationships/slide" Target="slide30.xml"/><Relationship Id="rId1" Type="http://schemas.openxmlformats.org/officeDocument/2006/relationships/slideLayout" Target="../slideLayouts/slideLayout5.xml"/><Relationship Id="rId6" Type="http://schemas.microsoft.com/office/2007/relationships/diagramDrawing" Target="../diagrams/drawing2.xml"/><Relationship Id="rId11" Type="http://schemas.openxmlformats.org/officeDocument/2006/relationships/slide" Target="slide74.xml"/><Relationship Id="rId24" Type="http://schemas.openxmlformats.org/officeDocument/2006/relationships/slide" Target="slide13.xml"/><Relationship Id="rId5" Type="http://schemas.openxmlformats.org/officeDocument/2006/relationships/diagramColors" Target="../diagrams/colors2.xml"/><Relationship Id="rId15" Type="http://schemas.openxmlformats.org/officeDocument/2006/relationships/image" Target="../media/image21.png"/><Relationship Id="rId23" Type="http://schemas.openxmlformats.org/officeDocument/2006/relationships/slide" Target="slide12.xml"/><Relationship Id="rId10" Type="http://schemas.openxmlformats.org/officeDocument/2006/relationships/slide" Target="slide3.xml"/><Relationship Id="rId19" Type="http://schemas.openxmlformats.org/officeDocument/2006/relationships/slide" Target="slide28.xml"/><Relationship Id="rId4" Type="http://schemas.openxmlformats.org/officeDocument/2006/relationships/diagramQuickStyle" Target="../diagrams/quickStyle2.xml"/><Relationship Id="rId9" Type="http://schemas.openxmlformats.org/officeDocument/2006/relationships/slide" Target="slide2.xml"/><Relationship Id="rId14" Type="http://schemas.openxmlformats.org/officeDocument/2006/relationships/slide" Target="slide8.xml"/><Relationship Id="rId22" Type="http://schemas.openxmlformats.org/officeDocument/2006/relationships/slide" Target="slide11.xml"/></Relationships>
</file>

<file path=ppt/slides/_rels/slide15.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10.xml"/><Relationship Id="rId18" Type="http://schemas.openxmlformats.org/officeDocument/2006/relationships/slide" Target="slide41.xml"/><Relationship Id="rId3" Type="http://schemas.openxmlformats.org/officeDocument/2006/relationships/chart" Target="../charts/chart10.xml"/><Relationship Id="rId21" Type="http://schemas.openxmlformats.org/officeDocument/2006/relationships/slide" Target="slide13.xml"/><Relationship Id="rId7" Type="http://schemas.openxmlformats.org/officeDocument/2006/relationships/slide" Target="slide3.xml"/><Relationship Id="rId12" Type="http://schemas.openxmlformats.org/officeDocument/2006/relationships/image" Target="../media/image21.png"/><Relationship Id="rId17" Type="http://schemas.openxmlformats.org/officeDocument/2006/relationships/slide" Target="slide30.xml"/><Relationship Id="rId2" Type="http://schemas.openxmlformats.org/officeDocument/2006/relationships/image" Target="../media/image9.png"/><Relationship Id="rId16" Type="http://schemas.openxmlformats.org/officeDocument/2006/relationships/slide" Target="slide28.xml"/><Relationship Id="rId20" Type="http://schemas.openxmlformats.org/officeDocument/2006/relationships/slide" Target="slide12.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8.xml"/><Relationship Id="rId5" Type="http://schemas.openxmlformats.org/officeDocument/2006/relationships/slide" Target="slide21.xml"/><Relationship Id="rId15" Type="http://schemas.openxmlformats.org/officeDocument/2006/relationships/slide" Target="slide9.xml"/><Relationship Id="rId23" Type="http://schemas.openxmlformats.org/officeDocument/2006/relationships/slide" Target="slide15.xml"/><Relationship Id="rId10" Type="http://schemas.openxmlformats.org/officeDocument/2006/relationships/slide" Target="slide7.xml"/><Relationship Id="rId19" Type="http://schemas.openxmlformats.org/officeDocument/2006/relationships/slide" Target="slide11.xml"/><Relationship Id="rId4" Type="http://schemas.openxmlformats.org/officeDocument/2006/relationships/image" Target="../media/image22.png"/><Relationship Id="rId9" Type="http://schemas.openxmlformats.org/officeDocument/2006/relationships/image" Target="../media/image10.jpeg"/><Relationship Id="rId14" Type="http://schemas.openxmlformats.org/officeDocument/2006/relationships/slide" Target="slide16.xml"/><Relationship Id="rId22" Type="http://schemas.openxmlformats.org/officeDocument/2006/relationships/slide" Target="slide14.xml"/></Relationships>
</file>

<file path=ppt/slides/_rels/slide16.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10.xml"/><Relationship Id="rId18" Type="http://schemas.openxmlformats.org/officeDocument/2006/relationships/slide" Target="slide41.xml"/><Relationship Id="rId3" Type="http://schemas.openxmlformats.org/officeDocument/2006/relationships/chart" Target="../charts/chart11.xml"/><Relationship Id="rId21" Type="http://schemas.openxmlformats.org/officeDocument/2006/relationships/slide" Target="slide19.xml"/><Relationship Id="rId7" Type="http://schemas.openxmlformats.org/officeDocument/2006/relationships/slide" Target="slide3.xml"/><Relationship Id="rId12" Type="http://schemas.openxmlformats.org/officeDocument/2006/relationships/image" Target="../media/image21.png"/><Relationship Id="rId17" Type="http://schemas.openxmlformats.org/officeDocument/2006/relationships/slide" Target="slide30.xml"/><Relationship Id="rId2" Type="http://schemas.openxmlformats.org/officeDocument/2006/relationships/image" Target="../media/image9.png"/><Relationship Id="rId16" Type="http://schemas.openxmlformats.org/officeDocument/2006/relationships/slide" Target="slide28.xml"/><Relationship Id="rId20" Type="http://schemas.openxmlformats.org/officeDocument/2006/relationships/slide" Target="slide18.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8.xml"/><Relationship Id="rId5" Type="http://schemas.openxmlformats.org/officeDocument/2006/relationships/slide" Target="slide21.xml"/><Relationship Id="rId15" Type="http://schemas.openxmlformats.org/officeDocument/2006/relationships/slide" Target="slide9.xml"/><Relationship Id="rId10" Type="http://schemas.openxmlformats.org/officeDocument/2006/relationships/slide" Target="slide7.xml"/><Relationship Id="rId19" Type="http://schemas.openxmlformats.org/officeDocument/2006/relationships/slide" Target="slide17.xml"/><Relationship Id="rId4" Type="http://schemas.openxmlformats.org/officeDocument/2006/relationships/image" Target="../media/image23.png"/><Relationship Id="rId9" Type="http://schemas.openxmlformats.org/officeDocument/2006/relationships/image" Target="../media/image10.jpeg"/><Relationship Id="rId14" Type="http://schemas.openxmlformats.org/officeDocument/2006/relationships/slide" Target="slide16.xml"/><Relationship Id="rId22" Type="http://schemas.openxmlformats.org/officeDocument/2006/relationships/slide" Target="slide20.xml"/></Relationships>
</file>

<file path=ppt/slides/_rels/slide17.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10.xml"/><Relationship Id="rId18" Type="http://schemas.openxmlformats.org/officeDocument/2006/relationships/slide" Target="slide41.xml"/><Relationship Id="rId3" Type="http://schemas.openxmlformats.org/officeDocument/2006/relationships/chart" Target="../charts/chart12.xml"/><Relationship Id="rId21" Type="http://schemas.openxmlformats.org/officeDocument/2006/relationships/slide" Target="slide19.xml"/><Relationship Id="rId7" Type="http://schemas.openxmlformats.org/officeDocument/2006/relationships/slide" Target="slide3.xml"/><Relationship Id="rId12" Type="http://schemas.openxmlformats.org/officeDocument/2006/relationships/image" Target="../media/image21.png"/><Relationship Id="rId17" Type="http://schemas.openxmlformats.org/officeDocument/2006/relationships/slide" Target="slide30.xml"/><Relationship Id="rId2" Type="http://schemas.openxmlformats.org/officeDocument/2006/relationships/image" Target="../media/image9.png"/><Relationship Id="rId16" Type="http://schemas.openxmlformats.org/officeDocument/2006/relationships/slide" Target="slide28.xml"/><Relationship Id="rId20" Type="http://schemas.openxmlformats.org/officeDocument/2006/relationships/slide" Target="slide18.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8.xml"/><Relationship Id="rId5" Type="http://schemas.openxmlformats.org/officeDocument/2006/relationships/slide" Target="slide21.xml"/><Relationship Id="rId15" Type="http://schemas.openxmlformats.org/officeDocument/2006/relationships/slide" Target="slide9.xml"/><Relationship Id="rId10" Type="http://schemas.openxmlformats.org/officeDocument/2006/relationships/slide" Target="slide7.xml"/><Relationship Id="rId19" Type="http://schemas.openxmlformats.org/officeDocument/2006/relationships/slide" Target="slide17.xml"/><Relationship Id="rId4" Type="http://schemas.openxmlformats.org/officeDocument/2006/relationships/image" Target="../media/image23.png"/><Relationship Id="rId9" Type="http://schemas.openxmlformats.org/officeDocument/2006/relationships/image" Target="../media/image10.jpeg"/><Relationship Id="rId14" Type="http://schemas.openxmlformats.org/officeDocument/2006/relationships/slide" Target="slide16.xml"/><Relationship Id="rId22" Type="http://schemas.openxmlformats.org/officeDocument/2006/relationships/slide" Target="slide20.xml"/></Relationships>
</file>

<file path=ppt/slides/_rels/slide18.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10.xml"/><Relationship Id="rId18" Type="http://schemas.openxmlformats.org/officeDocument/2006/relationships/slide" Target="slide41.xml"/><Relationship Id="rId3" Type="http://schemas.openxmlformats.org/officeDocument/2006/relationships/chart" Target="../charts/chart13.xml"/><Relationship Id="rId21" Type="http://schemas.openxmlformats.org/officeDocument/2006/relationships/slide" Target="slide19.xml"/><Relationship Id="rId7" Type="http://schemas.openxmlformats.org/officeDocument/2006/relationships/slide" Target="slide3.xml"/><Relationship Id="rId12" Type="http://schemas.openxmlformats.org/officeDocument/2006/relationships/image" Target="../media/image21.png"/><Relationship Id="rId17" Type="http://schemas.openxmlformats.org/officeDocument/2006/relationships/slide" Target="slide30.xml"/><Relationship Id="rId2" Type="http://schemas.openxmlformats.org/officeDocument/2006/relationships/image" Target="../media/image9.png"/><Relationship Id="rId16" Type="http://schemas.openxmlformats.org/officeDocument/2006/relationships/slide" Target="slide28.xml"/><Relationship Id="rId20" Type="http://schemas.openxmlformats.org/officeDocument/2006/relationships/slide" Target="slide18.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8.xml"/><Relationship Id="rId5" Type="http://schemas.openxmlformats.org/officeDocument/2006/relationships/slide" Target="slide21.xml"/><Relationship Id="rId15" Type="http://schemas.openxmlformats.org/officeDocument/2006/relationships/slide" Target="slide9.xml"/><Relationship Id="rId10" Type="http://schemas.openxmlformats.org/officeDocument/2006/relationships/slide" Target="slide7.xml"/><Relationship Id="rId19" Type="http://schemas.openxmlformats.org/officeDocument/2006/relationships/slide" Target="slide17.xml"/><Relationship Id="rId4" Type="http://schemas.openxmlformats.org/officeDocument/2006/relationships/image" Target="../media/image23.png"/><Relationship Id="rId9" Type="http://schemas.openxmlformats.org/officeDocument/2006/relationships/image" Target="../media/image10.jpeg"/><Relationship Id="rId14" Type="http://schemas.openxmlformats.org/officeDocument/2006/relationships/slide" Target="slide16.xml"/><Relationship Id="rId22" Type="http://schemas.openxmlformats.org/officeDocument/2006/relationships/slide" Target="slide20.xml"/></Relationships>
</file>

<file path=ppt/slides/_rels/slide19.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10.xml"/><Relationship Id="rId18" Type="http://schemas.openxmlformats.org/officeDocument/2006/relationships/slide" Target="slide41.xml"/><Relationship Id="rId3" Type="http://schemas.openxmlformats.org/officeDocument/2006/relationships/image" Target="../media/image23.png"/><Relationship Id="rId21" Type="http://schemas.openxmlformats.org/officeDocument/2006/relationships/slide" Target="slide19.xml"/><Relationship Id="rId7" Type="http://schemas.openxmlformats.org/officeDocument/2006/relationships/slide" Target="slide3.xml"/><Relationship Id="rId12" Type="http://schemas.openxmlformats.org/officeDocument/2006/relationships/image" Target="../media/image21.png"/><Relationship Id="rId17" Type="http://schemas.openxmlformats.org/officeDocument/2006/relationships/slide" Target="slide30.xml"/><Relationship Id="rId2" Type="http://schemas.openxmlformats.org/officeDocument/2006/relationships/image" Target="../media/image9.png"/><Relationship Id="rId16" Type="http://schemas.openxmlformats.org/officeDocument/2006/relationships/slide" Target="slide28.xml"/><Relationship Id="rId20" Type="http://schemas.openxmlformats.org/officeDocument/2006/relationships/slide" Target="slide18.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8.xml"/><Relationship Id="rId5" Type="http://schemas.openxmlformats.org/officeDocument/2006/relationships/chart" Target="../charts/chart14.xml"/><Relationship Id="rId15" Type="http://schemas.openxmlformats.org/officeDocument/2006/relationships/slide" Target="slide9.xml"/><Relationship Id="rId10" Type="http://schemas.openxmlformats.org/officeDocument/2006/relationships/slide" Target="slide7.xml"/><Relationship Id="rId19" Type="http://schemas.openxmlformats.org/officeDocument/2006/relationships/slide" Target="slide17.xml"/><Relationship Id="rId4" Type="http://schemas.openxmlformats.org/officeDocument/2006/relationships/slide" Target="slide21.xml"/><Relationship Id="rId9" Type="http://schemas.openxmlformats.org/officeDocument/2006/relationships/image" Target="../media/image10.jpeg"/><Relationship Id="rId14" Type="http://schemas.openxmlformats.org/officeDocument/2006/relationships/slide" Target="slide16.xml"/><Relationship Id="rId22" Type="http://schemas.openxmlformats.org/officeDocument/2006/relationships/slide" Target="slide20.xml"/></Relationships>
</file>

<file path=ppt/slides/_rels/slide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slide" Target="slide3.xml"/><Relationship Id="rId7" Type="http://schemas.openxmlformats.org/officeDocument/2006/relationships/image" Target="../media/image11.jpeg"/><Relationship Id="rId2" Type="http://schemas.openxmlformats.org/officeDocument/2006/relationships/image" Target="../media/image9.png"/><Relationship Id="rId1" Type="http://schemas.openxmlformats.org/officeDocument/2006/relationships/slideLayout" Target="../slideLayouts/slideLayout4.xml"/><Relationship Id="rId6" Type="http://schemas.openxmlformats.org/officeDocument/2006/relationships/slide" Target="slide7.xml"/><Relationship Id="rId5" Type="http://schemas.openxmlformats.org/officeDocument/2006/relationships/image" Target="../media/image10.jpeg"/><Relationship Id="rId10" Type="http://schemas.openxmlformats.org/officeDocument/2006/relationships/image" Target="../media/image13.png"/><Relationship Id="rId4" Type="http://schemas.openxmlformats.org/officeDocument/2006/relationships/slide" Target="slide74.xml"/><Relationship Id="rId9" Type="http://schemas.openxmlformats.org/officeDocument/2006/relationships/hyperlink" Target="http://rppc.queretaro.gob.mx/rppcweb/portal/tramitesyservicios/tramites" TargetMode="External"/></Relationships>
</file>

<file path=ppt/slides/_rels/slide20.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10.xml"/><Relationship Id="rId18" Type="http://schemas.openxmlformats.org/officeDocument/2006/relationships/slide" Target="slide41.xml"/><Relationship Id="rId3" Type="http://schemas.openxmlformats.org/officeDocument/2006/relationships/chart" Target="../charts/chart15.xml"/><Relationship Id="rId21" Type="http://schemas.openxmlformats.org/officeDocument/2006/relationships/slide" Target="slide19.xml"/><Relationship Id="rId7" Type="http://schemas.openxmlformats.org/officeDocument/2006/relationships/slide" Target="slide3.xml"/><Relationship Id="rId12" Type="http://schemas.openxmlformats.org/officeDocument/2006/relationships/image" Target="../media/image21.png"/><Relationship Id="rId17" Type="http://schemas.openxmlformats.org/officeDocument/2006/relationships/slide" Target="slide30.xml"/><Relationship Id="rId2" Type="http://schemas.openxmlformats.org/officeDocument/2006/relationships/image" Target="../media/image9.png"/><Relationship Id="rId16" Type="http://schemas.openxmlformats.org/officeDocument/2006/relationships/slide" Target="slide28.xml"/><Relationship Id="rId20" Type="http://schemas.openxmlformats.org/officeDocument/2006/relationships/slide" Target="slide18.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8.xml"/><Relationship Id="rId5" Type="http://schemas.openxmlformats.org/officeDocument/2006/relationships/slide" Target="slide21.xml"/><Relationship Id="rId15" Type="http://schemas.openxmlformats.org/officeDocument/2006/relationships/slide" Target="slide9.xml"/><Relationship Id="rId10" Type="http://schemas.openxmlformats.org/officeDocument/2006/relationships/slide" Target="slide7.xml"/><Relationship Id="rId19" Type="http://schemas.openxmlformats.org/officeDocument/2006/relationships/slide" Target="slide17.xml"/><Relationship Id="rId4" Type="http://schemas.openxmlformats.org/officeDocument/2006/relationships/image" Target="../media/image23.png"/><Relationship Id="rId9" Type="http://schemas.openxmlformats.org/officeDocument/2006/relationships/image" Target="../media/image10.jpeg"/><Relationship Id="rId14" Type="http://schemas.openxmlformats.org/officeDocument/2006/relationships/slide" Target="slide16.xml"/><Relationship Id="rId22" Type="http://schemas.openxmlformats.org/officeDocument/2006/relationships/slide" Target="slide20.xml"/></Relationships>
</file>

<file path=ppt/slides/_rels/slide21.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8.xml"/><Relationship Id="rId18" Type="http://schemas.openxmlformats.org/officeDocument/2006/relationships/slide" Target="slide28.xml"/><Relationship Id="rId26" Type="http://schemas.openxmlformats.org/officeDocument/2006/relationships/slide" Target="slide27.xml"/><Relationship Id="rId3" Type="http://schemas.openxmlformats.org/officeDocument/2006/relationships/chart" Target="../charts/chart16.xml"/><Relationship Id="rId21" Type="http://schemas.openxmlformats.org/officeDocument/2006/relationships/slide" Target="slide22.xml"/><Relationship Id="rId7" Type="http://schemas.openxmlformats.org/officeDocument/2006/relationships/slide" Target="slide21.xml"/><Relationship Id="rId12" Type="http://schemas.openxmlformats.org/officeDocument/2006/relationships/slide" Target="slide7.xml"/><Relationship Id="rId17" Type="http://schemas.openxmlformats.org/officeDocument/2006/relationships/slide" Target="slide9.xml"/><Relationship Id="rId25" Type="http://schemas.openxmlformats.org/officeDocument/2006/relationships/slide" Target="slide26.xml"/><Relationship Id="rId2" Type="http://schemas.openxmlformats.org/officeDocument/2006/relationships/image" Target="../media/image9.png"/><Relationship Id="rId16" Type="http://schemas.openxmlformats.org/officeDocument/2006/relationships/slide" Target="slide16.xml"/><Relationship Id="rId20" Type="http://schemas.openxmlformats.org/officeDocument/2006/relationships/slide" Target="slide41.xml"/><Relationship Id="rId1" Type="http://schemas.openxmlformats.org/officeDocument/2006/relationships/slideLayout" Target="../slideLayouts/slideLayout5.xml"/><Relationship Id="rId6" Type="http://schemas.openxmlformats.org/officeDocument/2006/relationships/chart" Target="../charts/chart19.xml"/><Relationship Id="rId11" Type="http://schemas.openxmlformats.org/officeDocument/2006/relationships/image" Target="../media/image10.jpeg"/><Relationship Id="rId24" Type="http://schemas.openxmlformats.org/officeDocument/2006/relationships/slide" Target="slide25.xml"/><Relationship Id="rId5" Type="http://schemas.openxmlformats.org/officeDocument/2006/relationships/chart" Target="../charts/chart18.xml"/><Relationship Id="rId15" Type="http://schemas.openxmlformats.org/officeDocument/2006/relationships/slide" Target="slide10.xml"/><Relationship Id="rId23" Type="http://schemas.openxmlformats.org/officeDocument/2006/relationships/slide" Target="slide24.xml"/><Relationship Id="rId10" Type="http://schemas.openxmlformats.org/officeDocument/2006/relationships/slide" Target="slide74.xml"/><Relationship Id="rId19" Type="http://schemas.openxmlformats.org/officeDocument/2006/relationships/slide" Target="slide30.xml"/><Relationship Id="rId4" Type="http://schemas.openxmlformats.org/officeDocument/2006/relationships/chart" Target="../charts/chart17.xml"/><Relationship Id="rId9" Type="http://schemas.openxmlformats.org/officeDocument/2006/relationships/slide" Target="slide3.xml"/><Relationship Id="rId14" Type="http://schemas.openxmlformats.org/officeDocument/2006/relationships/image" Target="../media/image21.png"/><Relationship Id="rId22" Type="http://schemas.openxmlformats.org/officeDocument/2006/relationships/slide" Target="slide23.xml"/></Relationships>
</file>

<file path=ppt/slides/_rels/slide22.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8.xml"/><Relationship Id="rId18" Type="http://schemas.openxmlformats.org/officeDocument/2006/relationships/slide" Target="slide28.xml"/><Relationship Id="rId26" Type="http://schemas.openxmlformats.org/officeDocument/2006/relationships/slide" Target="slide27.xml"/><Relationship Id="rId3" Type="http://schemas.openxmlformats.org/officeDocument/2006/relationships/chart" Target="../charts/chart20.xml"/><Relationship Id="rId21" Type="http://schemas.openxmlformats.org/officeDocument/2006/relationships/slide" Target="slide22.xml"/><Relationship Id="rId7" Type="http://schemas.openxmlformats.org/officeDocument/2006/relationships/slide" Target="slide21.xml"/><Relationship Id="rId12" Type="http://schemas.openxmlformats.org/officeDocument/2006/relationships/slide" Target="slide7.xml"/><Relationship Id="rId17" Type="http://schemas.openxmlformats.org/officeDocument/2006/relationships/slide" Target="slide9.xml"/><Relationship Id="rId25" Type="http://schemas.openxmlformats.org/officeDocument/2006/relationships/slide" Target="slide26.xml"/><Relationship Id="rId2" Type="http://schemas.openxmlformats.org/officeDocument/2006/relationships/image" Target="../media/image9.png"/><Relationship Id="rId16" Type="http://schemas.openxmlformats.org/officeDocument/2006/relationships/slide" Target="slide16.xml"/><Relationship Id="rId20" Type="http://schemas.openxmlformats.org/officeDocument/2006/relationships/slide" Target="slide41.xml"/><Relationship Id="rId1" Type="http://schemas.openxmlformats.org/officeDocument/2006/relationships/slideLayout" Target="../slideLayouts/slideLayout5.xml"/><Relationship Id="rId6" Type="http://schemas.openxmlformats.org/officeDocument/2006/relationships/chart" Target="../charts/chart23.xml"/><Relationship Id="rId11" Type="http://schemas.openxmlformats.org/officeDocument/2006/relationships/image" Target="../media/image10.jpeg"/><Relationship Id="rId24" Type="http://schemas.openxmlformats.org/officeDocument/2006/relationships/slide" Target="slide25.xml"/><Relationship Id="rId5" Type="http://schemas.openxmlformats.org/officeDocument/2006/relationships/chart" Target="../charts/chart22.xml"/><Relationship Id="rId15" Type="http://schemas.openxmlformats.org/officeDocument/2006/relationships/slide" Target="slide10.xml"/><Relationship Id="rId23" Type="http://schemas.openxmlformats.org/officeDocument/2006/relationships/slide" Target="slide24.xml"/><Relationship Id="rId10" Type="http://schemas.openxmlformats.org/officeDocument/2006/relationships/slide" Target="slide74.xml"/><Relationship Id="rId19" Type="http://schemas.openxmlformats.org/officeDocument/2006/relationships/slide" Target="slide30.xml"/><Relationship Id="rId4" Type="http://schemas.openxmlformats.org/officeDocument/2006/relationships/chart" Target="../charts/chart21.xml"/><Relationship Id="rId9" Type="http://schemas.openxmlformats.org/officeDocument/2006/relationships/slide" Target="slide3.xml"/><Relationship Id="rId14" Type="http://schemas.openxmlformats.org/officeDocument/2006/relationships/image" Target="../media/image21.png"/><Relationship Id="rId22" Type="http://schemas.openxmlformats.org/officeDocument/2006/relationships/slide" Target="slide23.xml"/></Relationships>
</file>

<file path=ppt/slides/_rels/slide23.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8.xml"/><Relationship Id="rId18" Type="http://schemas.openxmlformats.org/officeDocument/2006/relationships/slide" Target="slide28.xml"/><Relationship Id="rId26" Type="http://schemas.openxmlformats.org/officeDocument/2006/relationships/slide" Target="slide27.xml"/><Relationship Id="rId3" Type="http://schemas.openxmlformats.org/officeDocument/2006/relationships/chart" Target="../charts/chart24.xml"/><Relationship Id="rId21" Type="http://schemas.openxmlformats.org/officeDocument/2006/relationships/slide" Target="slide22.xml"/><Relationship Id="rId7" Type="http://schemas.openxmlformats.org/officeDocument/2006/relationships/slide" Target="slide21.xml"/><Relationship Id="rId12" Type="http://schemas.openxmlformats.org/officeDocument/2006/relationships/slide" Target="slide7.xml"/><Relationship Id="rId17" Type="http://schemas.openxmlformats.org/officeDocument/2006/relationships/slide" Target="slide9.xml"/><Relationship Id="rId25" Type="http://schemas.openxmlformats.org/officeDocument/2006/relationships/slide" Target="slide26.xml"/><Relationship Id="rId2" Type="http://schemas.openxmlformats.org/officeDocument/2006/relationships/image" Target="../media/image9.png"/><Relationship Id="rId16" Type="http://schemas.openxmlformats.org/officeDocument/2006/relationships/slide" Target="slide16.xml"/><Relationship Id="rId20" Type="http://schemas.openxmlformats.org/officeDocument/2006/relationships/slide" Target="slide41.xml"/><Relationship Id="rId1" Type="http://schemas.openxmlformats.org/officeDocument/2006/relationships/slideLayout" Target="../slideLayouts/slideLayout5.xml"/><Relationship Id="rId6" Type="http://schemas.openxmlformats.org/officeDocument/2006/relationships/chart" Target="../charts/chart27.xml"/><Relationship Id="rId11" Type="http://schemas.openxmlformats.org/officeDocument/2006/relationships/image" Target="../media/image10.jpeg"/><Relationship Id="rId24" Type="http://schemas.openxmlformats.org/officeDocument/2006/relationships/slide" Target="slide25.xml"/><Relationship Id="rId5" Type="http://schemas.openxmlformats.org/officeDocument/2006/relationships/chart" Target="../charts/chart26.xml"/><Relationship Id="rId15" Type="http://schemas.openxmlformats.org/officeDocument/2006/relationships/slide" Target="slide10.xml"/><Relationship Id="rId23" Type="http://schemas.openxmlformats.org/officeDocument/2006/relationships/slide" Target="slide24.xml"/><Relationship Id="rId10" Type="http://schemas.openxmlformats.org/officeDocument/2006/relationships/slide" Target="slide74.xml"/><Relationship Id="rId19" Type="http://schemas.openxmlformats.org/officeDocument/2006/relationships/slide" Target="slide30.xml"/><Relationship Id="rId4" Type="http://schemas.openxmlformats.org/officeDocument/2006/relationships/chart" Target="../charts/chart25.xml"/><Relationship Id="rId9" Type="http://schemas.openxmlformats.org/officeDocument/2006/relationships/slide" Target="slide3.xml"/><Relationship Id="rId14" Type="http://schemas.openxmlformats.org/officeDocument/2006/relationships/image" Target="../media/image21.png"/><Relationship Id="rId22" Type="http://schemas.openxmlformats.org/officeDocument/2006/relationships/slide" Target="slide23.xml"/></Relationships>
</file>

<file path=ppt/slides/_rels/slide2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16.xml"/><Relationship Id="rId18" Type="http://schemas.openxmlformats.org/officeDocument/2006/relationships/slide" Target="slide22.xml"/><Relationship Id="rId3" Type="http://schemas.openxmlformats.org/officeDocument/2006/relationships/chart" Target="../charts/chart28.xml"/><Relationship Id="rId21" Type="http://schemas.openxmlformats.org/officeDocument/2006/relationships/slide" Target="slide25.xml"/><Relationship Id="rId7" Type="http://schemas.openxmlformats.org/officeDocument/2006/relationships/slide" Target="slide74.xml"/><Relationship Id="rId12" Type="http://schemas.openxmlformats.org/officeDocument/2006/relationships/slide" Target="slide10.xml"/><Relationship Id="rId17" Type="http://schemas.openxmlformats.org/officeDocument/2006/relationships/slide" Target="slide41.xml"/><Relationship Id="rId2" Type="http://schemas.openxmlformats.org/officeDocument/2006/relationships/image" Target="../media/image9.png"/><Relationship Id="rId16" Type="http://schemas.openxmlformats.org/officeDocument/2006/relationships/slide" Target="slide30.xml"/><Relationship Id="rId20" Type="http://schemas.openxmlformats.org/officeDocument/2006/relationships/slide" Target="slide24.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image" Target="../media/image21.png"/><Relationship Id="rId5" Type="http://schemas.openxmlformats.org/officeDocument/2006/relationships/slide" Target="slide2.xml"/><Relationship Id="rId15" Type="http://schemas.openxmlformats.org/officeDocument/2006/relationships/slide" Target="slide28.xml"/><Relationship Id="rId23" Type="http://schemas.openxmlformats.org/officeDocument/2006/relationships/slide" Target="slide27.xml"/><Relationship Id="rId10" Type="http://schemas.openxmlformats.org/officeDocument/2006/relationships/slide" Target="slide8.xml"/><Relationship Id="rId19" Type="http://schemas.openxmlformats.org/officeDocument/2006/relationships/slide" Target="slide23.xml"/><Relationship Id="rId4" Type="http://schemas.openxmlformats.org/officeDocument/2006/relationships/slide" Target="slide21.xml"/><Relationship Id="rId9" Type="http://schemas.openxmlformats.org/officeDocument/2006/relationships/slide" Target="slide7.xml"/><Relationship Id="rId14" Type="http://schemas.openxmlformats.org/officeDocument/2006/relationships/slide" Target="slide9.xml"/><Relationship Id="rId22" Type="http://schemas.openxmlformats.org/officeDocument/2006/relationships/slide" Target="slide26.xml"/></Relationships>
</file>

<file path=ppt/slides/_rels/slide25.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16.xml"/><Relationship Id="rId18" Type="http://schemas.openxmlformats.org/officeDocument/2006/relationships/slide" Target="slide22.xml"/><Relationship Id="rId3" Type="http://schemas.openxmlformats.org/officeDocument/2006/relationships/slide" Target="slide21.xml"/><Relationship Id="rId21" Type="http://schemas.openxmlformats.org/officeDocument/2006/relationships/slide" Target="slide25.xml"/><Relationship Id="rId7" Type="http://schemas.openxmlformats.org/officeDocument/2006/relationships/slide" Target="slide74.xml"/><Relationship Id="rId12" Type="http://schemas.openxmlformats.org/officeDocument/2006/relationships/slide" Target="slide10.xml"/><Relationship Id="rId17" Type="http://schemas.openxmlformats.org/officeDocument/2006/relationships/slide" Target="slide41.xml"/><Relationship Id="rId2" Type="http://schemas.openxmlformats.org/officeDocument/2006/relationships/image" Target="../media/image9.png"/><Relationship Id="rId16" Type="http://schemas.openxmlformats.org/officeDocument/2006/relationships/slide" Target="slide30.xml"/><Relationship Id="rId20" Type="http://schemas.openxmlformats.org/officeDocument/2006/relationships/slide" Target="slide24.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image" Target="../media/image21.png"/><Relationship Id="rId5" Type="http://schemas.openxmlformats.org/officeDocument/2006/relationships/slide" Target="slide2.xml"/><Relationship Id="rId15" Type="http://schemas.openxmlformats.org/officeDocument/2006/relationships/slide" Target="slide28.xml"/><Relationship Id="rId23" Type="http://schemas.openxmlformats.org/officeDocument/2006/relationships/slide" Target="slide27.xml"/><Relationship Id="rId10" Type="http://schemas.openxmlformats.org/officeDocument/2006/relationships/slide" Target="slide8.xml"/><Relationship Id="rId19" Type="http://schemas.openxmlformats.org/officeDocument/2006/relationships/slide" Target="slide23.xml"/><Relationship Id="rId4" Type="http://schemas.openxmlformats.org/officeDocument/2006/relationships/chart" Target="../charts/chart29.xml"/><Relationship Id="rId9" Type="http://schemas.openxmlformats.org/officeDocument/2006/relationships/slide" Target="slide7.xml"/><Relationship Id="rId14" Type="http://schemas.openxmlformats.org/officeDocument/2006/relationships/slide" Target="slide9.xml"/><Relationship Id="rId22" Type="http://schemas.openxmlformats.org/officeDocument/2006/relationships/slide" Target="slide26.xml"/></Relationships>
</file>

<file path=ppt/slides/_rels/slide26.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16.xml"/><Relationship Id="rId18" Type="http://schemas.openxmlformats.org/officeDocument/2006/relationships/slide" Target="slide22.xml"/><Relationship Id="rId3" Type="http://schemas.openxmlformats.org/officeDocument/2006/relationships/chart" Target="../charts/chart30.xml"/><Relationship Id="rId21" Type="http://schemas.openxmlformats.org/officeDocument/2006/relationships/slide" Target="slide25.xml"/><Relationship Id="rId7" Type="http://schemas.openxmlformats.org/officeDocument/2006/relationships/slide" Target="slide74.xml"/><Relationship Id="rId12" Type="http://schemas.openxmlformats.org/officeDocument/2006/relationships/slide" Target="slide10.xml"/><Relationship Id="rId17" Type="http://schemas.openxmlformats.org/officeDocument/2006/relationships/slide" Target="slide41.xml"/><Relationship Id="rId2" Type="http://schemas.openxmlformats.org/officeDocument/2006/relationships/image" Target="../media/image9.png"/><Relationship Id="rId16" Type="http://schemas.openxmlformats.org/officeDocument/2006/relationships/slide" Target="slide30.xml"/><Relationship Id="rId20" Type="http://schemas.openxmlformats.org/officeDocument/2006/relationships/slide" Target="slide24.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image" Target="../media/image21.png"/><Relationship Id="rId5" Type="http://schemas.openxmlformats.org/officeDocument/2006/relationships/slide" Target="slide2.xml"/><Relationship Id="rId15" Type="http://schemas.openxmlformats.org/officeDocument/2006/relationships/slide" Target="slide28.xml"/><Relationship Id="rId23" Type="http://schemas.openxmlformats.org/officeDocument/2006/relationships/slide" Target="slide27.xml"/><Relationship Id="rId10" Type="http://schemas.openxmlformats.org/officeDocument/2006/relationships/slide" Target="slide8.xml"/><Relationship Id="rId19" Type="http://schemas.openxmlformats.org/officeDocument/2006/relationships/slide" Target="slide23.xml"/><Relationship Id="rId4" Type="http://schemas.openxmlformats.org/officeDocument/2006/relationships/slide" Target="slide21.xml"/><Relationship Id="rId9" Type="http://schemas.openxmlformats.org/officeDocument/2006/relationships/slide" Target="slide7.xml"/><Relationship Id="rId14" Type="http://schemas.openxmlformats.org/officeDocument/2006/relationships/slide" Target="slide9.xml"/><Relationship Id="rId22" Type="http://schemas.openxmlformats.org/officeDocument/2006/relationships/slide" Target="slide26.xml"/></Relationships>
</file>

<file path=ppt/slides/_rels/slide27.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9.xml"/><Relationship Id="rId18" Type="http://schemas.openxmlformats.org/officeDocument/2006/relationships/slide" Target="slide23.xml"/><Relationship Id="rId3" Type="http://schemas.openxmlformats.org/officeDocument/2006/relationships/slide" Target="slide21.xml"/><Relationship Id="rId21" Type="http://schemas.openxmlformats.org/officeDocument/2006/relationships/slide" Target="slide26.xml"/><Relationship Id="rId7" Type="http://schemas.openxmlformats.org/officeDocument/2006/relationships/image" Target="../media/image10.jpeg"/><Relationship Id="rId12" Type="http://schemas.openxmlformats.org/officeDocument/2006/relationships/slide" Target="slide16.xml"/><Relationship Id="rId17" Type="http://schemas.openxmlformats.org/officeDocument/2006/relationships/slide" Target="slide22.xml"/><Relationship Id="rId2" Type="http://schemas.openxmlformats.org/officeDocument/2006/relationships/image" Target="../media/image9.png"/><Relationship Id="rId16" Type="http://schemas.openxmlformats.org/officeDocument/2006/relationships/slide" Target="slide41.xml"/><Relationship Id="rId20" Type="http://schemas.openxmlformats.org/officeDocument/2006/relationships/slide" Target="slide25.xml"/><Relationship Id="rId1" Type="http://schemas.openxmlformats.org/officeDocument/2006/relationships/slideLayout" Target="../slideLayouts/slideLayout5.xml"/><Relationship Id="rId6" Type="http://schemas.openxmlformats.org/officeDocument/2006/relationships/slide" Target="slide74.xml"/><Relationship Id="rId11" Type="http://schemas.openxmlformats.org/officeDocument/2006/relationships/slide" Target="slide10.xml"/><Relationship Id="rId5" Type="http://schemas.openxmlformats.org/officeDocument/2006/relationships/slide" Target="slide3.xml"/><Relationship Id="rId15" Type="http://schemas.openxmlformats.org/officeDocument/2006/relationships/slide" Target="slide30.xml"/><Relationship Id="rId10" Type="http://schemas.openxmlformats.org/officeDocument/2006/relationships/image" Target="../media/image21.png"/><Relationship Id="rId19" Type="http://schemas.openxmlformats.org/officeDocument/2006/relationships/slide" Target="slide24.xml"/><Relationship Id="rId4" Type="http://schemas.openxmlformats.org/officeDocument/2006/relationships/slide" Target="slide2.xml"/><Relationship Id="rId9" Type="http://schemas.openxmlformats.org/officeDocument/2006/relationships/slide" Target="slide8.xml"/><Relationship Id="rId14" Type="http://schemas.openxmlformats.org/officeDocument/2006/relationships/slide" Target="slide28.xml"/><Relationship Id="rId22" Type="http://schemas.openxmlformats.org/officeDocument/2006/relationships/slide" Target="slide27.xml"/></Relationships>
</file>

<file path=ppt/slides/_rels/slide28.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image" Target="../media/image21.png"/><Relationship Id="rId18" Type="http://schemas.openxmlformats.org/officeDocument/2006/relationships/slide" Target="slide30.xml"/><Relationship Id="rId3" Type="http://schemas.openxmlformats.org/officeDocument/2006/relationships/image" Target="../media/image9.png"/><Relationship Id="rId7" Type="http://schemas.openxmlformats.org/officeDocument/2006/relationships/slide" Target="slide2.xml"/><Relationship Id="rId12" Type="http://schemas.openxmlformats.org/officeDocument/2006/relationships/slide" Target="slide8.xml"/><Relationship Id="rId17" Type="http://schemas.openxmlformats.org/officeDocument/2006/relationships/slide" Target="slide28.xml"/><Relationship Id="rId2" Type="http://schemas.openxmlformats.org/officeDocument/2006/relationships/chart" Target="../charts/chart31.xml"/><Relationship Id="rId16" Type="http://schemas.openxmlformats.org/officeDocument/2006/relationships/slide" Target="slide9.xml"/><Relationship Id="rId1" Type="http://schemas.openxmlformats.org/officeDocument/2006/relationships/slideLayout" Target="../slideLayouts/slideLayout5.xml"/><Relationship Id="rId6" Type="http://schemas.openxmlformats.org/officeDocument/2006/relationships/slide" Target="slide21.xml"/><Relationship Id="rId11" Type="http://schemas.openxmlformats.org/officeDocument/2006/relationships/slide" Target="slide7.xml"/><Relationship Id="rId5" Type="http://schemas.openxmlformats.org/officeDocument/2006/relationships/chart" Target="../charts/chart33.xml"/><Relationship Id="rId15" Type="http://schemas.openxmlformats.org/officeDocument/2006/relationships/slide" Target="slide16.xml"/><Relationship Id="rId10" Type="http://schemas.openxmlformats.org/officeDocument/2006/relationships/image" Target="../media/image10.jpeg"/><Relationship Id="rId19" Type="http://schemas.openxmlformats.org/officeDocument/2006/relationships/slide" Target="slide41.xml"/><Relationship Id="rId4" Type="http://schemas.openxmlformats.org/officeDocument/2006/relationships/chart" Target="../charts/chart32.xml"/><Relationship Id="rId9" Type="http://schemas.openxmlformats.org/officeDocument/2006/relationships/slide" Target="slide74.xml"/><Relationship Id="rId14" Type="http://schemas.openxmlformats.org/officeDocument/2006/relationships/slide" Target="slide10.xml"/></Relationships>
</file>

<file path=ppt/slides/_rels/slide29.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10.xml"/><Relationship Id="rId18" Type="http://schemas.openxmlformats.org/officeDocument/2006/relationships/slide" Target="slide41.xml"/><Relationship Id="rId26" Type="http://schemas.openxmlformats.org/officeDocument/2006/relationships/slide" Target="slide37.xml"/><Relationship Id="rId3" Type="http://schemas.openxmlformats.org/officeDocument/2006/relationships/slide" Target="slide21.xml"/><Relationship Id="rId21" Type="http://schemas.openxmlformats.org/officeDocument/2006/relationships/slide" Target="slide32.xml"/><Relationship Id="rId7" Type="http://schemas.openxmlformats.org/officeDocument/2006/relationships/slide" Target="slide3.xml"/><Relationship Id="rId12" Type="http://schemas.openxmlformats.org/officeDocument/2006/relationships/image" Target="../media/image21.png"/><Relationship Id="rId17" Type="http://schemas.openxmlformats.org/officeDocument/2006/relationships/slide" Target="slide30.xml"/><Relationship Id="rId25" Type="http://schemas.openxmlformats.org/officeDocument/2006/relationships/slide" Target="slide36.xml"/><Relationship Id="rId2" Type="http://schemas.openxmlformats.org/officeDocument/2006/relationships/image" Target="../media/image9.png"/><Relationship Id="rId16" Type="http://schemas.openxmlformats.org/officeDocument/2006/relationships/slide" Target="slide28.xml"/><Relationship Id="rId20" Type="http://schemas.openxmlformats.org/officeDocument/2006/relationships/slide" Target="slide31.xml"/><Relationship Id="rId29" Type="http://schemas.openxmlformats.org/officeDocument/2006/relationships/slide" Target="slide40.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8.xml"/><Relationship Id="rId24" Type="http://schemas.openxmlformats.org/officeDocument/2006/relationships/slide" Target="slide35.xml"/><Relationship Id="rId5" Type="http://schemas.openxmlformats.org/officeDocument/2006/relationships/image" Target="../media/image25.jpeg"/><Relationship Id="rId15" Type="http://schemas.openxmlformats.org/officeDocument/2006/relationships/slide" Target="slide9.xml"/><Relationship Id="rId23" Type="http://schemas.openxmlformats.org/officeDocument/2006/relationships/slide" Target="slide34.xml"/><Relationship Id="rId28" Type="http://schemas.openxmlformats.org/officeDocument/2006/relationships/slide" Target="slide39.xml"/><Relationship Id="rId10" Type="http://schemas.openxmlformats.org/officeDocument/2006/relationships/slide" Target="slide7.xml"/><Relationship Id="rId19" Type="http://schemas.openxmlformats.org/officeDocument/2006/relationships/slide" Target="slide29.xml"/><Relationship Id="rId4" Type="http://schemas.openxmlformats.org/officeDocument/2006/relationships/image" Target="../media/image24.jpeg"/><Relationship Id="rId9" Type="http://schemas.openxmlformats.org/officeDocument/2006/relationships/image" Target="../media/image10.jpeg"/><Relationship Id="rId14" Type="http://schemas.openxmlformats.org/officeDocument/2006/relationships/slide" Target="slide16.xml"/><Relationship Id="rId22" Type="http://schemas.openxmlformats.org/officeDocument/2006/relationships/slide" Target="slide33.xml"/><Relationship Id="rId27" Type="http://schemas.openxmlformats.org/officeDocument/2006/relationships/slide" Target="slide38.xml"/></Relationships>
</file>

<file path=ppt/slides/_rels/slide3.xml.rels><?xml version="1.0" encoding="UTF-8" standalone="yes"?>
<Relationships xmlns="http://schemas.openxmlformats.org/package/2006/relationships"><Relationship Id="rId8" Type="http://schemas.openxmlformats.org/officeDocument/2006/relationships/slide" Target="slide74.xml"/><Relationship Id="rId3" Type="http://schemas.openxmlformats.org/officeDocument/2006/relationships/slide" Target="slide4.xml"/><Relationship Id="rId7" Type="http://schemas.openxmlformats.org/officeDocument/2006/relationships/slide" Target="slide2.xml"/><Relationship Id="rId2" Type="http://schemas.openxmlformats.org/officeDocument/2006/relationships/slide" Target="slide3.xml"/><Relationship Id="rId1" Type="http://schemas.openxmlformats.org/officeDocument/2006/relationships/slideLayout" Target="../slideLayouts/slideLayout5.xml"/><Relationship Id="rId6" Type="http://schemas.openxmlformats.org/officeDocument/2006/relationships/slide" Target="slide5.xml"/><Relationship Id="rId5" Type="http://schemas.openxmlformats.org/officeDocument/2006/relationships/image" Target="../media/image9.png"/><Relationship Id="rId10" Type="http://schemas.openxmlformats.org/officeDocument/2006/relationships/slide" Target="slide7.xml"/><Relationship Id="rId4" Type="http://schemas.openxmlformats.org/officeDocument/2006/relationships/slide" Target="slide6.xml"/><Relationship Id="rId9" Type="http://schemas.openxmlformats.org/officeDocument/2006/relationships/image" Target="../media/image10.jpeg"/></Relationships>
</file>

<file path=ppt/slides/_rels/slide30.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10.xml"/><Relationship Id="rId18" Type="http://schemas.openxmlformats.org/officeDocument/2006/relationships/slide" Target="slide41.xml"/><Relationship Id="rId26" Type="http://schemas.openxmlformats.org/officeDocument/2006/relationships/slide" Target="slide37.xml"/><Relationship Id="rId3" Type="http://schemas.openxmlformats.org/officeDocument/2006/relationships/slide" Target="slide21.xml"/><Relationship Id="rId21" Type="http://schemas.openxmlformats.org/officeDocument/2006/relationships/slide" Target="slide32.xml"/><Relationship Id="rId7" Type="http://schemas.openxmlformats.org/officeDocument/2006/relationships/slide" Target="slide3.xml"/><Relationship Id="rId12" Type="http://schemas.openxmlformats.org/officeDocument/2006/relationships/image" Target="../media/image21.png"/><Relationship Id="rId17" Type="http://schemas.openxmlformats.org/officeDocument/2006/relationships/slide" Target="slide30.xml"/><Relationship Id="rId25" Type="http://schemas.openxmlformats.org/officeDocument/2006/relationships/slide" Target="slide36.xml"/><Relationship Id="rId2" Type="http://schemas.openxmlformats.org/officeDocument/2006/relationships/image" Target="../media/image9.png"/><Relationship Id="rId16" Type="http://schemas.openxmlformats.org/officeDocument/2006/relationships/slide" Target="slide28.xml"/><Relationship Id="rId20" Type="http://schemas.openxmlformats.org/officeDocument/2006/relationships/slide" Target="slide31.xml"/><Relationship Id="rId29" Type="http://schemas.openxmlformats.org/officeDocument/2006/relationships/slide" Target="slide40.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8.xml"/><Relationship Id="rId24" Type="http://schemas.openxmlformats.org/officeDocument/2006/relationships/slide" Target="slide35.xml"/><Relationship Id="rId5" Type="http://schemas.openxmlformats.org/officeDocument/2006/relationships/chart" Target="../charts/chart35.xml"/><Relationship Id="rId15" Type="http://schemas.openxmlformats.org/officeDocument/2006/relationships/slide" Target="slide9.xml"/><Relationship Id="rId23" Type="http://schemas.openxmlformats.org/officeDocument/2006/relationships/slide" Target="slide34.xml"/><Relationship Id="rId28" Type="http://schemas.openxmlformats.org/officeDocument/2006/relationships/slide" Target="slide39.xml"/><Relationship Id="rId10" Type="http://schemas.openxmlformats.org/officeDocument/2006/relationships/slide" Target="slide7.xml"/><Relationship Id="rId19" Type="http://schemas.openxmlformats.org/officeDocument/2006/relationships/slide" Target="slide29.xml"/><Relationship Id="rId4" Type="http://schemas.openxmlformats.org/officeDocument/2006/relationships/chart" Target="../charts/chart34.xml"/><Relationship Id="rId9" Type="http://schemas.openxmlformats.org/officeDocument/2006/relationships/image" Target="../media/image10.jpeg"/><Relationship Id="rId14" Type="http://schemas.openxmlformats.org/officeDocument/2006/relationships/slide" Target="slide16.xml"/><Relationship Id="rId22" Type="http://schemas.openxmlformats.org/officeDocument/2006/relationships/slide" Target="slide33.xml"/><Relationship Id="rId27" Type="http://schemas.openxmlformats.org/officeDocument/2006/relationships/slide" Target="slide38.xml"/></Relationships>
</file>

<file path=ppt/slides/_rels/slide31.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16.xml"/><Relationship Id="rId18" Type="http://schemas.openxmlformats.org/officeDocument/2006/relationships/slide" Target="slide29.xml"/><Relationship Id="rId26" Type="http://schemas.openxmlformats.org/officeDocument/2006/relationships/slide" Target="slide38.xml"/><Relationship Id="rId3" Type="http://schemas.openxmlformats.org/officeDocument/2006/relationships/slide" Target="slide21.xml"/><Relationship Id="rId21" Type="http://schemas.openxmlformats.org/officeDocument/2006/relationships/slide" Target="slide33.xml"/><Relationship Id="rId7" Type="http://schemas.openxmlformats.org/officeDocument/2006/relationships/slide" Target="slide74.xml"/><Relationship Id="rId12" Type="http://schemas.openxmlformats.org/officeDocument/2006/relationships/slide" Target="slide10.xml"/><Relationship Id="rId17" Type="http://schemas.openxmlformats.org/officeDocument/2006/relationships/slide" Target="slide41.xml"/><Relationship Id="rId25" Type="http://schemas.openxmlformats.org/officeDocument/2006/relationships/slide" Target="slide37.xml"/><Relationship Id="rId2" Type="http://schemas.openxmlformats.org/officeDocument/2006/relationships/image" Target="../media/image9.png"/><Relationship Id="rId16" Type="http://schemas.openxmlformats.org/officeDocument/2006/relationships/slide" Target="slide30.xml"/><Relationship Id="rId20" Type="http://schemas.openxmlformats.org/officeDocument/2006/relationships/slide" Target="slide32.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image" Target="../media/image21.png"/><Relationship Id="rId24" Type="http://schemas.openxmlformats.org/officeDocument/2006/relationships/slide" Target="slide36.xml"/><Relationship Id="rId5" Type="http://schemas.openxmlformats.org/officeDocument/2006/relationships/slide" Target="slide2.xml"/><Relationship Id="rId15" Type="http://schemas.openxmlformats.org/officeDocument/2006/relationships/slide" Target="slide28.xml"/><Relationship Id="rId23" Type="http://schemas.openxmlformats.org/officeDocument/2006/relationships/slide" Target="slide35.xml"/><Relationship Id="rId28" Type="http://schemas.openxmlformats.org/officeDocument/2006/relationships/slide" Target="slide40.xml"/><Relationship Id="rId10" Type="http://schemas.openxmlformats.org/officeDocument/2006/relationships/slide" Target="slide8.xml"/><Relationship Id="rId19" Type="http://schemas.openxmlformats.org/officeDocument/2006/relationships/slide" Target="slide31.xml"/><Relationship Id="rId4" Type="http://schemas.openxmlformats.org/officeDocument/2006/relationships/chart" Target="../charts/chart36.xml"/><Relationship Id="rId9" Type="http://schemas.openxmlformats.org/officeDocument/2006/relationships/slide" Target="slide7.xml"/><Relationship Id="rId14" Type="http://schemas.openxmlformats.org/officeDocument/2006/relationships/slide" Target="slide9.xml"/><Relationship Id="rId22" Type="http://schemas.openxmlformats.org/officeDocument/2006/relationships/slide" Target="slide34.xml"/><Relationship Id="rId27" Type="http://schemas.openxmlformats.org/officeDocument/2006/relationships/slide" Target="slide39.xml"/></Relationships>
</file>

<file path=ppt/slides/_rels/slide32.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10.xml"/><Relationship Id="rId18" Type="http://schemas.openxmlformats.org/officeDocument/2006/relationships/slide" Target="slide41.xml"/><Relationship Id="rId26" Type="http://schemas.openxmlformats.org/officeDocument/2006/relationships/slide" Target="slide37.xml"/><Relationship Id="rId3" Type="http://schemas.openxmlformats.org/officeDocument/2006/relationships/slide" Target="slide21.xml"/><Relationship Id="rId21" Type="http://schemas.openxmlformats.org/officeDocument/2006/relationships/slide" Target="slide32.xml"/><Relationship Id="rId7" Type="http://schemas.openxmlformats.org/officeDocument/2006/relationships/slide" Target="slide3.xml"/><Relationship Id="rId12" Type="http://schemas.openxmlformats.org/officeDocument/2006/relationships/image" Target="../media/image21.png"/><Relationship Id="rId17" Type="http://schemas.openxmlformats.org/officeDocument/2006/relationships/slide" Target="slide30.xml"/><Relationship Id="rId25" Type="http://schemas.openxmlformats.org/officeDocument/2006/relationships/slide" Target="slide36.xml"/><Relationship Id="rId2" Type="http://schemas.openxmlformats.org/officeDocument/2006/relationships/image" Target="../media/image9.png"/><Relationship Id="rId16" Type="http://schemas.openxmlformats.org/officeDocument/2006/relationships/slide" Target="slide28.xml"/><Relationship Id="rId20" Type="http://schemas.openxmlformats.org/officeDocument/2006/relationships/slide" Target="slide31.xml"/><Relationship Id="rId29" Type="http://schemas.openxmlformats.org/officeDocument/2006/relationships/slide" Target="slide40.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8.xml"/><Relationship Id="rId24" Type="http://schemas.openxmlformats.org/officeDocument/2006/relationships/slide" Target="slide35.xml"/><Relationship Id="rId5" Type="http://schemas.openxmlformats.org/officeDocument/2006/relationships/image" Target="../media/image25.jpeg"/><Relationship Id="rId15" Type="http://schemas.openxmlformats.org/officeDocument/2006/relationships/slide" Target="slide9.xml"/><Relationship Id="rId23" Type="http://schemas.openxmlformats.org/officeDocument/2006/relationships/slide" Target="slide34.xml"/><Relationship Id="rId28" Type="http://schemas.openxmlformats.org/officeDocument/2006/relationships/slide" Target="slide39.xml"/><Relationship Id="rId10" Type="http://schemas.openxmlformats.org/officeDocument/2006/relationships/slide" Target="slide7.xml"/><Relationship Id="rId19" Type="http://schemas.openxmlformats.org/officeDocument/2006/relationships/slide" Target="slide29.xml"/><Relationship Id="rId4" Type="http://schemas.openxmlformats.org/officeDocument/2006/relationships/image" Target="../media/image24.jpeg"/><Relationship Id="rId9" Type="http://schemas.openxmlformats.org/officeDocument/2006/relationships/image" Target="../media/image10.jpeg"/><Relationship Id="rId14" Type="http://schemas.openxmlformats.org/officeDocument/2006/relationships/slide" Target="slide16.xml"/><Relationship Id="rId22" Type="http://schemas.openxmlformats.org/officeDocument/2006/relationships/slide" Target="slide33.xml"/><Relationship Id="rId27" Type="http://schemas.openxmlformats.org/officeDocument/2006/relationships/slide" Target="slide38.xml"/></Relationships>
</file>

<file path=ppt/slides/_rels/slide33.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10.xml"/><Relationship Id="rId18" Type="http://schemas.openxmlformats.org/officeDocument/2006/relationships/slide" Target="slide41.xml"/><Relationship Id="rId26" Type="http://schemas.openxmlformats.org/officeDocument/2006/relationships/slide" Target="slide37.xml"/><Relationship Id="rId3" Type="http://schemas.openxmlformats.org/officeDocument/2006/relationships/slide" Target="slide21.xml"/><Relationship Id="rId21" Type="http://schemas.openxmlformats.org/officeDocument/2006/relationships/slide" Target="slide32.xml"/><Relationship Id="rId7" Type="http://schemas.openxmlformats.org/officeDocument/2006/relationships/slide" Target="slide3.xml"/><Relationship Id="rId12" Type="http://schemas.openxmlformats.org/officeDocument/2006/relationships/image" Target="../media/image21.png"/><Relationship Id="rId17" Type="http://schemas.openxmlformats.org/officeDocument/2006/relationships/slide" Target="slide30.xml"/><Relationship Id="rId25" Type="http://schemas.openxmlformats.org/officeDocument/2006/relationships/slide" Target="slide36.xml"/><Relationship Id="rId2" Type="http://schemas.openxmlformats.org/officeDocument/2006/relationships/image" Target="../media/image9.png"/><Relationship Id="rId16" Type="http://schemas.openxmlformats.org/officeDocument/2006/relationships/slide" Target="slide28.xml"/><Relationship Id="rId20" Type="http://schemas.openxmlformats.org/officeDocument/2006/relationships/slide" Target="slide31.xml"/><Relationship Id="rId29" Type="http://schemas.openxmlformats.org/officeDocument/2006/relationships/slide" Target="slide40.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8.xml"/><Relationship Id="rId24" Type="http://schemas.openxmlformats.org/officeDocument/2006/relationships/slide" Target="slide35.xml"/><Relationship Id="rId5" Type="http://schemas.openxmlformats.org/officeDocument/2006/relationships/chart" Target="../charts/chart38.xml"/><Relationship Id="rId15" Type="http://schemas.openxmlformats.org/officeDocument/2006/relationships/slide" Target="slide9.xml"/><Relationship Id="rId23" Type="http://schemas.openxmlformats.org/officeDocument/2006/relationships/slide" Target="slide34.xml"/><Relationship Id="rId28" Type="http://schemas.openxmlformats.org/officeDocument/2006/relationships/slide" Target="slide39.xml"/><Relationship Id="rId10" Type="http://schemas.openxmlformats.org/officeDocument/2006/relationships/slide" Target="slide7.xml"/><Relationship Id="rId19" Type="http://schemas.openxmlformats.org/officeDocument/2006/relationships/slide" Target="slide29.xml"/><Relationship Id="rId4" Type="http://schemas.openxmlformats.org/officeDocument/2006/relationships/chart" Target="../charts/chart37.xml"/><Relationship Id="rId9" Type="http://schemas.openxmlformats.org/officeDocument/2006/relationships/image" Target="../media/image10.jpeg"/><Relationship Id="rId14" Type="http://schemas.openxmlformats.org/officeDocument/2006/relationships/slide" Target="slide16.xml"/><Relationship Id="rId22" Type="http://schemas.openxmlformats.org/officeDocument/2006/relationships/slide" Target="slide33.xml"/><Relationship Id="rId27" Type="http://schemas.openxmlformats.org/officeDocument/2006/relationships/slide" Target="slide38.xml"/></Relationships>
</file>

<file path=ppt/slides/_rels/slide3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16.xml"/><Relationship Id="rId18" Type="http://schemas.openxmlformats.org/officeDocument/2006/relationships/slide" Target="slide29.xml"/><Relationship Id="rId26" Type="http://schemas.openxmlformats.org/officeDocument/2006/relationships/slide" Target="slide38.xml"/><Relationship Id="rId3" Type="http://schemas.openxmlformats.org/officeDocument/2006/relationships/slide" Target="slide21.xml"/><Relationship Id="rId21" Type="http://schemas.openxmlformats.org/officeDocument/2006/relationships/slide" Target="slide33.xml"/><Relationship Id="rId7" Type="http://schemas.openxmlformats.org/officeDocument/2006/relationships/slide" Target="slide74.xml"/><Relationship Id="rId12" Type="http://schemas.openxmlformats.org/officeDocument/2006/relationships/slide" Target="slide10.xml"/><Relationship Id="rId17" Type="http://schemas.openxmlformats.org/officeDocument/2006/relationships/slide" Target="slide41.xml"/><Relationship Id="rId25" Type="http://schemas.openxmlformats.org/officeDocument/2006/relationships/slide" Target="slide37.xml"/><Relationship Id="rId2" Type="http://schemas.openxmlformats.org/officeDocument/2006/relationships/image" Target="../media/image9.png"/><Relationship Id="rId16" Type="http://schemas.openxmlformats.org/officeDocument/2006/relationships/slide" Target="slide30.xml"/><Relationship Id="rId20" Type="http://schemas.openxmlformats.org/officeDocument/2006/relationships/slide" Target="slide32.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image" Target="../media/image21.png"/><Relationship Id="rId24" Type="http://schemas.openxmlformats.org/officeDocument/2006/relationships/slide" Target="slide36.xml"/><Relationship Id="rId5" Type="http://schemas.openxmlformats.org/officeDocument/2006/relationships/slide" Target="slide2.xml"/><Relationship Id="rId15" Type="http://schemas.openxmlformats.org/officeDocument/2006/relationships/slide" Target="slide28.xml"/><Relationship Id="rId23" Type="http://schemas.openxmlformats.org/officeDocument/2006/relationships/slide" Target="slide35.xml"/><Relationship Id="rId28" Type="http://schemas.openxmlformats.org/officeDocument/2006/relationships/slide" Target="slide40.xml"/><Relationship Id="rId10" Type="http://schemas.openxmlformats.org/officeDocument/2006/relationships/slide" Target="slide8.xml"/><Relationship Id="rId19" Type="http://schemas.openxmlformats.org/officeDocument/2006/relationships/slide" Target="slide31.xml"/><Relationship Id="rId4" Type="http://schemas.openxmlformats.org/officeDocument/2006/relationships/chart" Target="../charts/chart39.xml"/><Relationship Id="rId9" Type="http://schemas.openxmlformats.org/officeDocument/2006/relationships/slide" Target="slide7.xml"/><Relationship Id="rId14" Type="http://schemas.openxmlformats.org/officeDocument/2006/relationships/slide" Target="slide9.xml"/><Relationship Id="rId22" Type="http://schemas.openxmlformats.org/officeDocument/2006/relationships/slide" Target="slide34.xml"/><Relationship Id="rId27" Type="http://schemas.openxmlformats.org/officeDocument/2006/relationships/slide" Target="slide39.xml"/></Relationships>
</file>

<file path=ppt/slides/_rels/slide35.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10.xml"/><Relationship Id="rId18" Type="http://schemas.openxmlformats.org/officeDocument/2006/relationships/slide" Target="slide41.xml"/><Relationship Id="rId26" Type="http://schemas.openxmlformats.org/officeDocument/2006/relationships/slide" Target="slide37.xml"/><Relationship Id="rId3" Type="http://schemas.openxmlformats.org/officeDocument/2006/relationships/slide" Target="slide21.xml"/><Relationship Id="rId21" Type="http://schemas.openxmlformats.org/officeDocument/2006/relationships/slide" Target="slide32.xml"/><Relationship Id="rId7" Type="http://schemas.openxmlformats.org/officeDocument/2006/relationships/slide" Target="slide3.xml"/><Relationship Id="rId12" Type="http://schemas.openxmlformats.org/officeDocument/2006/relationships/image" Target="../media/image21.png"/><Relationship Id="rId17" Type="http://schemas.openxmlformats.org/officeDocument/2006/relationships/slide" Target="slide30.xml"/><Relationship Id="rId25" Type="http://schemas.openxmlformats.org/officeDocument/2006/relationships/slide" Target="slide36.xml"/><Relationship Id="rId2" Type="http://schemas.openxmlformats.org/officeDocument/2006/relationships/image" Target="../media/image9.png"/><Relationship Id="rId16" Type="http://schemas.openxmlformats.org/officeDocument/2006/relationships/slide" Target="slide28.xml"/><Relationship Id="rId20" Type="http://schemas.openxmlformats.org/officeDocument/2006/relationships/slide" Target="slide31.xml"/><Relationship Id="rId29" Type="http://schemas.openxmlformats.org/officeDocument/2006/relationships/slide" Target="slide40.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8.xml"/><Relationship Id="rId24" Type="http://schemas.openxmlformats.org/officeDocument/2006/relationships/slide" Target="slide35.xml"/><Relationship Id="rId5" Type="http://schemas.openxmlformats.org/officeDocument/2006/relationships/image" Target="../media/image25.jpeg"/><Relationship Id="rId15" Type="http://schemas.openxmlformats.org/officeDocument/2006/relationships/slide" Target="slide9.xml"/><Relationship Id="rId23" Type="http://schemas.openxmlformats.org/officeDocument/2006/relationships/slide" Target="slide34.xml"/><Relationship Id="rId28" Type="http://schemas.openxmlformats.org/officeDocument/2006/relationships/slide" Target="slide39.xml"/><Relationship Id="rId10" Type="http://schemas.openxmlformats.org/officeDocument/2006/relationships/slide" Target="slide7.xml"/><Relationship Id="rId19" Type="http://schemas.openxmlformats.org/officeDocument/2006/relationships/slide" Target="slide29.xml"/><Relationship Id="rId4" Type="http://schemas.openxmlformats.org/officeDocument/2006/relationships/image" Target="../media/image24.jpeg"/><Relationship Id="rId9" Type="http://schemas.openxmlformats.org/officeDocument/2006/relationships/image" Target="../media/image10.jpeg"/><Relationship Id="rId14" Type="http://schemas.openxmlformats.org/officeDocument/2006/relationships/slide" Target="slide16.xml"/><Relationship Id="rId22" Type="http://schemas.openxmlformats.org/officeDocument/2006/relationships/slide" Target="slide33.xml"/><Relationship Id="rId27" Type="http://schemas.openxmlformats.org/officeDocument/2006/relationships/slide" Target="slide38.xml"/></Relationships>
</file>

<file path=ppt/slides/_rels/slide36.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10.xml"/><Relationship Id="rId18" Type="http://schemas.openxmlformats.org/officeDocument/2006/relationships/slide" Target="slide41.xml"/><Relationship Id="rId26" Type="http://schemas.openxmlformats.org/officeDocument/2006/relationships/slide" Target="slide37.xml"/><Relationship Id="rId3" Type="http://schemas.openxmlformats.org/officeDocument/2006/relationships/slide" Target="slide21.xml"/><Relationship Id="rId21" Type="http://schemas.openxmlformats.org/officeDocument/2006/relationships/slide" Target="slide32.xml"/><Relationship Id="rId7" Type="http://schemas.openxmlformats.org/officeDocument/2006/relationships/slide" Target="slide3.xml"/><Relationship Id="rId12" Type="http://schemas.openxmlformats.org/officeDocument/2006/relationships/image" Target="../media/image21.png"/><Relationship Id="rId17" Type="http://schemas.openxmlformats.org/officeDocument/2006/relationships/slide" Target="slide30.xml"/><Relationship Id="rId25" Type="http://schemas.openxmlformats.org/officeDocument/2006/relationships/slide" Target="slide36.xml"/><Relationship Id="rId2" Type="http://schemas.openxmlformats.org/officeDocument/2006/relationships/image" Target="../media/image9.png"/><Relationship Id="rId16" Type="http://schemas.openxmlformats.org/officeDocument/2006/relationships/slide" Target="slide28.xml"/><Relationship Id="rId20" Type="http://schemas.openxmlformats.org/officeDocument/2006/relationships/slide" Target="slide31.xml"/><Relationship Id="rId29" Type="http://schemas.openxmlformats.org/officeDocument/2006/relationships/slide" Target="slide40.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8.xml"/><Relationship Id="rId24" Type="http://schemas.openxmlformats.org/officeDocument/2006/relationships/slide" Target="slide35.xml"/><Relationship Id="rId5" Type="http://schemas.openxmlformats.org/officeDocument/2006/relationships/chart" Target="../charts/chart41.xml"/><Relationship Id="rId15" Type="http://schemas.openxmlformats.org/officeDocument/2006/relationships/slide" Target="slide9.xml"/><Relationship Id="rId23" Type="http://schemas.openxmlformats.org/officeDocument/2006/relationships/slide" Target="slide34.xml"/><Relationship Id="rId28" Type="http://schemas.openxmlformats.org/officeDocument/2006/relationships/slide" Target="slide39.xml"/><Relationship Id="rId10" Type="http://schemas.openxmlformats.org/officeDocument/2006/relationships/slide" Target="slide7.xml"/><Relationship Id="rId19" Type="http://schemas.openxmlformats.org/officeDocument/2006/relationships/slide" Target="slide29.xml"/><Relationship Id="rId4" Type="http://schemas.openxmlformats.org/officeDocument/2006/relationships/chart" Target="../charts/chart40.xml"/><Relationship Id="rId9" Type="http://schemas.openxmlformats.org/officeDocument/2006/relationships/image" Target="../media/image10.jpeg"/><Relationship Id="rId14" Type="http://schemas.openxmlformats.org/officeDocument/2006/relationships/slide" Target="slide16.xml"/><Relationship Id="rId22" Type="http://schemas.openxmlformats.org/officeDocument/2006/relationships/slide" Target="slide33.xml"/><Relationship Id="rId27" Type="http://schemas.openxmlformats.org/officeDocument/2006/relationships/slide" Target="slide38.xml"/></Relationships>
</file>

<file path=ppt/slides/_rels/slide37.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9.xml"/><Relationship Id="rId18" Type="http://schemas.openxmlformats.org/officeDocument/2006/relationships/slide" Target="slide31.xml"/><Relationship Id="rId26" Type="http://schemas.openxmlformats.org/officeDocument/2006/relationships/slide" Target="slide39.xml"/><Relationship Id="rId3" Type="http://schemas.openxmlformats.org/officeDocument/2006/relationships/slide" Target="slide21.xml"/><Relationship Id="rId21" Type="http://schemas.openxmlformats.org/officeDocument/2006/relationships/slide" Target="slide34.xml"/><Relationship Id="rId7" Type="http://schemas.openxmlformats.org/officeDocument/2006/relationships/image" Target="../media/image10.jpeg"/><Relationship Id="rId12" Type="http://schemas.openxmlformats.org/officeDocument/2006/relationships/slide" Target="slide16.xml"/><Relationship Id="rId17" Type="http://schemas.openxmlformats.org/officeDocument/2006/relationships/slide" Target="slide29.xml"/><Relationship Id="rId25" Type="http://schemas.openxmlformats.org/officeDocument/2006/relationships/slide" Target="slide38.xml"/><Relationship Id="rId2" Type="http://schemas.openxmlformats.org/officeDocument/2006/relationships/image" Target="../media/image9.png"/><Relationship Id="rId16" Type="http://schemas.openxmlformats.org/officeDocument/2006/relationships/slide" Target="slide41.xml"/><Relationship Id="rId20" Type="http://schemas.openxmlformats.org/officeDocument/2006/relationships/slide" Target="slide33.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slide" Target="slide10.xml"/><Relationship Id="rId24" Type="http://schemas.openxmlformats.org/officeDocument/2006/relationships/slide" Target="slide37.xml"/><Relationship Id="rId5" Type="http://schemas.openxmlformats.org/officeDocument/2006/relationships/slide" Target="slide2.xml"/><Relationship Id="rId15" Type="http://schemas.openxmlformats.org/officeDocument/2006/relationships/slide" Target="slide30.xml"/><Relationship Id="rId23" Type="http://schemas.openxmlformats.org/officeDocument/2006/relationships/slide" Target="slide36.xml"/><Relationship Id="rId10" Type="http://schemas.openxmlformats.org/officeDocument/2006/relationships/image" Target="../media/image21.png"/><Relationship Id="rId19" Type="http://schemas.openxmlformats.org/officeDocument/2006/relationships/slide" Target="slide32.xml"/><Relationship Id="rId4" Type="http://schemas.openxmlformats.org/officeDocument/2006/relationships/chart" Target="../charts/chart42.xml"/><Relationship Id="rId9" Type="http://schemas.openxmlformats.org/officeDocument/2006/relationships/slide" Target="slide8.xml"/><Relationship Id="rId14" Type="http://schemas.openxmlformats.org/officeDocument/2006/relationships/slide" Target="slide28.xml"/><Relationship Id="rId22" Type="http://schemas.openxmlformats.org/officeDocument/2006/relationships/slide" Target="slide35.xml"/><Relationship Id="rId27" Type="http://schemas.openxmlformats.org/officeDocument/2006/relationships/slide" Target="slide40.xml"/></Relationships>
</file>

<file path=ppt/slides/_rels/slide38.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10.xml"/><Relationship Id="rId18" Type="http://schemas.openxmlformats.org/officeDocument/2006/relationships/slide" Target="slide41.xml"/><Relationship Id="rId26" Type="http://schemas.openxmlformats.org/officeDocument/2006/relationships/slide" Target="slide37.xml"/><Relationship Id="rId3" Type="http://schemas.openxmlformats.org/officeDocument/2006/relationships/slide" Target="slide21.xml"/><Relationship Id="rId21" Type="http://schemas.openxmlformats.org/officeDocument/2006/relationships/slide" Target="slide32.xml"/><Relationship Id="rId7" Type="http://schemas.openxmlformats.org/officeDocument/2006/relationships/slide" Target="slide3.xml"/><Relationship Id="rId12" Type="http://schemas.openxmlformats.org/officeDocument/2006/relationships/image" Target="../media/image21.png"/><Relationship Id="rId17" Type="http://schemas.openxmlformats.org/officeDocument/2006/relationships/slide" Target="slide30.xml"/><Relationship Id="rId25" Type="http://schemas.openxmlformats.org/officeDocument/2006/relationships/slide" Target="slide36.xml"/><Relationship Id="rId2" Type="http://schemas.openxmlformats.org/officeDocument/2006/relationships/image" Target="../media/image9.png"/><Relationship Id="rId16" Type="http://schemas.openxmlformats.org/officeDocument/2006/relationships/slide" Target="slide28.xml"/><Relationship Id="rId20" Type="http://schemas.openxmlformats.org/officeDocument/2006/relationships/slide" Target="slide31.xml"/><Relationship Id="rId29" Type="http://schemas.openxmlformats.org/officeDocument/2006/relationships/slide" Target="slide40.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8.xml"/><Relationship Id="rId24" Type="http://schemas.openxmlformats.org/officeDocument/2006/relationships/slide" Target="slide35.xml"/><Relationship Id="rId5" Type="http://schemas.openxmlformats.org/officeDocument/2006/relationships/image" Target="../media/image25.jpeg"/><Relationship Id="rId15" Type="http://schemas.openxmlformats.org/officeDocument/2006/relationships/slide" Target="slide9.xml"/><Relationship Id="rId23" Type="http://schemas.openxmlformats.org/officeDocument/2006/relationships/slide" Target="slide34.xml"/><Relationship Id="rId28" Type="http://schemas.openxmlformats.org/officeDocument/2006/relationships/slide" Target="slide39.xml"/><Relationship Id="rId10" Type="http://schemas.openxmlformats.org/officeDocument/2006/relationships/slide" Target="slide7.xml"/><Relationship Id="rId19" Type="http://schemas.openxmlformats.org/officeDocument/2006/relationships/slide" Target="slide29.xml"/><Relationship Id="rId4" Type="http://schemas.openxmlformats.org/officeDocument/2006/relationships/image" Target="../media/image24.jpeg"/><Relationship Id="rId9" Type="http://schemas.openxmlformats.org/officeDocument/2006/relationships/image" Target="../media/image10.jpeg"/><Relationship Id="rId14" Type="http://schemas.openxmlformats.org/officeDocument/2006/relationships/slide" Target="slide16.xml"/><Relationship Id="rId22" Type="http://schemas.openxmlformats.org/officeDocument/2006/relationships/slide" Target="slide33.xml"/><Relationship Id="rId27" Type="http://schemas.openxmlformats.org/officeDocument/2006/relationships/slide" Target="slide38.xml"/></Relationships>
</file>

<file path=ppt/slides/_rels/slide39.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10.xml"/><Relationship Id="rId18" Type="http://schemas.openxmlformats.org/officeDocument/2006/relationships/slide" Target="slide41.xml"/><Relationship Id="rId26" Type="http://schemas.openxmlformats.org/officeDocument/2006/relationships/slide" Target="slide37.xml"/><Relationship Id="rId3" Type="http://schemas.openxmlformats.org/officeDocument/2006/relationships/slide" Target="slide21.xml"/><Relationship Id="rId21" Type="http://schemas.openxmlformats.org/officeDocument/2006/relationships/slide" Target="slide32.xml"/><Relationship Id="rId7" Type="http://schemas.openxmlformats.org/officeDocument/2006/relationships/slide" Target="slide3.xml"/><Relationship Id="rId12" Type="http://schemas.openxmlformats.org/officeDocument/2006/relationships/image" Target="../media/image21.png"/><Relationship Id="rId17" Type="http://schemas.openxmlformats.org/officeDocument/2006/relationships/slide" Target="slide30.xml"/><Relationship Id="rId25" Type="http://schemas.openxmlformats.org/officeDocument/2006/relationships/slide" Target="slide36.xml"/><Relationship Id="rId2" Type="http://schemas.openxmlformats.org/officeDocument/2006/relationships/image" Target="../media/image9.png"/><Relationship Id="rId16" Type="http://schemas.openxmlformats.org/officeDocument/2006/relationships/slide" Target="slide28.xml"/><Relationship Id="rId20" Type="http://schemas.openxmlformats.org/officeDocument/2006/relationships/slide" Target="slide31.xml"/><Relationship Id="rId29" Type="http://schemas.openxmlformats.org/officeDocument/2006/relationships/slide" Target="slide40.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8.xml"/><Relationship Id="rId24" Type="http://schemas.openxmlformats.org/officeDocument/2006/relationships/slide" Target="slide35.xml"/><Relationship Id="rId5" Type="http://schemas.openxmlformats.org/officeDocument/2006/relationships/chart" Target="../charts/chart44.xml"/><Relationship Id="rId15" Type="http://schemas.openxmlformats.org/officeDocument/2006/relationships/slide" Target="slide9.xml"/><Relationship Id="rId23" Type="http://schemas.openxmlformats.org/officeDocument/2006/relationships/slide" Target="slide34.xml"/><Relationship Id="rId28" Type="http://schemas.openxmlformats.org/officeDocument/2006/relationships/slide" Target="slide39.xml"/><Relationship Id="rId10" Type="http://schemas.openxmlformats.org/officeDocument/2006/relationships/slide" Target="slide7.xml"/><Relationship Id="rId19" Type="http://schemas.openxmlformats.org/officeDocument/2006/relationships/slide" Target="slide29.xml"/><Relationship Id="rId4" Type="http://schemas.openxmlformats.org/officeDocument/2006/relationships/chart" Target="../charts/chart43.xml"/><Relationship Id="rId9" Type="http://schemas.openxmlformats.org/officeDocument/2006/relationships/image" Target="../media/image10.jpeg"/><Relationship Id="rId14" Type="http://schemas.openxmlformats.org/officeDocument/2006/relationships/slide" Target="slide16.xml"/><Relationship Id="rId22" Type="http://schemas.openxmlformats.org/officeDocument/2006/relationships/slide" Target="slide33.xml"/><Relationship Id="rId27" Type="http://schemas.openxmlformats.org/officeDocument/2006/relationships/slide" Target="slide38.xml"/></Relationships>
</file>

<file path=ppt/slides/_rels/slide4.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9.png"/><Relationship Id="rId7" Type="http://schemas.openxmlformats.org/officeDocument/2006/relationships/slide" Target="slide5.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slide" Target="slide6.xml"/><Relationship Id="rId11" Type="http://schemas.openxmlformats.org/officeDocument/2006/relationships/slide" Target="slide7.xml"/><Relationship Id="rId5" Type="http://schemas.openxmlformats.org/officeDocument/2006/relationships/slide" Target="slide4.xml"/><Relationship Id="rId10" Type="http://schemas.openxmlformats.org/officeDocument/2006/relationships/image" Target="../media/image10.jpeg"/><Relationship Id="rId4" Type="http://schemas.openxmlformats.org/officeDocument/2006/relationships/slide" Target="slide3.xml"/><Relationship Id="rId9" Type="http://schemas.openxmlformats.org/officeDocument/2006/relationships/slide" Target="slide74.xml"/></Relationships>
</file>

<file path=ppt/slides/_rels/slide40.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16.xml"/><Relationship Id="rId18" Type="http://schemas.openxmlformats.org/officeDocument/2006/relationships/slide" Target="slide29.xml"/><Relationship Id="rId26" Type="http://schemas.openxmlformats.org/officeDocument/2006/relationships/slide" Target="slide38.xml"/><Relationship Id="rId3" Type="http://schemas.openxmlformats.org/officeDocument/2006/relationships/slide" Target="slide21.xml"/><Relationship Id="rId21" Type="http://schemas.openxmlformats.org/officeDocument/2006/relationships/slide" Target="slide33.xml"/><Relationship Id="rId7" Type="http://schemas.openxmlformats.org/officeDocument/2006/relationships/slide" Target="slide74.xml"/><Relationship Id="rId12" Type="http://schemas.openxmlformats.org/officeDocument/2006/relationships/slide" Target="slide10.xml"/><Relationship Id="rId17" Type="http://schemas.openxmlformats.org/officeDocument/2006/relationships/slide" Target="slide41.xml"/><Relationship Id="rId25" Type="http://schemas.openxmlformats.org/officeDocument/2006/relationships/slide" Target="slide37.xml"/><Relationship Id="rId2" Type="http://schemas.openxmlformats.org/officeDocument/2006/relationships/image" Target="../media/image9.png"/><Relationship Id="rId16" Type="http://schemas.openxmlformats.org/officeDocument/2006/relationships/slide" Target="slide30.xml"/><Relationship Id="rId20" Type="http://schemas.openxmlformats.org/officeDocument/2006/relationships/slide" Target="slide32.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image" Target="../media/image21.png"/><Relationship Id="rId24" Type="http://schemas.openxmlformats.org/officeDocument/2006/relationships/slide" Target="slide36.xml"/><Relationship Id="rId5" Type="http://schemas.openxmlformats.org/officeDocument/2006/relationships/slide" Target="slide2.xml"/><Relationship Id="rId15" Type="http://schemas.openxmlformats.org/officeDocument/2006/relationships/slide" Target="slide28.xml"/><Relationship Id="rId23" Type="http://schemas.openxmlformats.org/officeDocument/2006/relationships/slide" Target="slide35.xml"/><Relationship Id="rId28" Type="http://schemas.openxmlformats.org/officeDocument/2006/relationships/slide" Target="slide40.xml"/><Relationship Id="rId10" Type="http://schemas.openxmlformats.org/officeDocument/2006/relationships/slide" Target="slide8.xml"/><Relationship Id="rId19" Type="http://schemas.openxmlformats.org/officeDocument/2006/relationships/slide" Target="slide31.xml"/><Relationship Id="rId4" Type="http://schemas.openxmlformats.org/officeDocument/2006/relationships/chart" Target="../charts/chart45.xml"/><Relationship Id="rId9" Type="http://schemas.openxmlformats.org/officeDocument/2006/relationships/slide" Target="slide7.xml"/><Relationship Id="rId14" Type="http://schemas.openxmlformats.org/officeDocument/2006/relationships/slide" Target="slide9.xml"/><Relationship Id="rId22" Type="http://schemas.openxmlformats.org/officeDocument/2006/relationships/slide" Target="slide34.xml"/><Relationship Id="rId27" Type="http://schemas.openxmlformats.org/officeDocument/2006/relationships/slide" Target="slide39.xml"/></Relationships>
</file>

<file path=ppt/slides/_rels/slide41.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16.xml"/><Relationship Id="rId3" Type="http://schemas.openxmlformats.org/officeDocument/2006/relationships/slide" Target="slide21.xml"/><Relationship Id="rId7" Type="http://schemas.openxmlformats.org/officeDocument/2006/relationships/slide" Target="slide74.xml"/><Relationship Id="rId12" Type="http://schemas.openxmlformats.org/officeDocument/2006/relationships/slide" Target="slide10.xml"/><Relationship Id="rId17" Type="http://schemas.openxmlformats.org/officeDocument/2006/relationships/slide" Target="slide41.xml"/><Relationship Id="rId2" Type="http://schemas.openxmlformats.org/officeDocument/2006/relationships/image" Target="../media/image9.png"/><Relationship Id="rId16" Type="http://schemas.openxmlformats.org/officeDocument/2006/relationships/slide" Target="slide30.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image" Target="../media/image21.png"/><Relationship Id="rId5" Type="http://schemas.openxmlformats.org/officeDocument/2006/relationships/slide" Target="slide2.xml"/><Relationship Id="rId15" Type="http://schemas.openxmlformats.org/officeDocument/2006/relationships/slide" Target="slide28.xml"/><Relationship Id="rId10" Type="http://schemas.openxmlformats.org/officeDocument/2006/relationships/slide" Target="slide8.xml"/><Relationship Id="rId4" Type="http://schemas.openxmlformats.org/officeDocument/2006/relationships/chart" Target="../charts/chart46.xml"/><Relationship Id="rId9" Type="http://schemas.openxmlformats.org/officeDocument/2006/relationships/slide" Target="slide7.xml"/><Relationship Id="rId14" Type="http://schemas.openxmlformats.org/officeDocument/2006/relationships/slide" Target="slide9.xml"/></Relationships>
</file>

<file path=ppt/slides/_rels/slide42.xml.rels><?xml version="1.0" encoding="UTF-8" standalone="yes"?>
<Relationships xmlns="http://schemas.openxmlformats.org/package/2006/relationships"><Relationship Id="rId8" Type="http://schemas.openxmlformats.org/officeDocument/2006/relationships/slide" Target="slide42.xml"/><Relationship Id="rId13" Type="http://schemas.openxmlformats.org/officeDocument/2006/relationships/slide" Target="slide62.xml"/><Relationship Id="rId18" Type="http://schemas.openxmlformats.org/officeDocument/2006/relationships/image" Target="../media/image10.jpeg"/><Relationship Id="rId3" Type="http://schemas.openxmlformats.org/officeDocument/2006/relationships/chart" Target="../charts/chart47.xml"/><Relationship Id="rId7" Type="http://schemas.openxmlformats.org/officeDocument/2006/relationships/chart" Target="../charts/chart50.xml"/><Relationship Id="rId12" Type="http://schemas.openxmlformats.org/officeDocument/2006/relationships/slide" Target="slide61.xml"/><Relationship Id="rId17" Type="http://schemas.openxmlformats.org/officeDocument/2006/relationships/slide" Target="slide74.xml"/><Relationship Id="rId2" Type="http://schemas.openxmlformats.org/officeDocument/2006/relationships/image" Target="../media/image26.png"/><Relationship Id="rId16" Type="http://schemas.openxmlformats.org/officeDocument/2006/relationships/slide" Target="slide3.xml"/><Relationship Id="rId1" Type="http://schemas.openxmlformats.org/officeDocument/2006/relationships/slideLayout" Target="../slideLayouts/slideLayout5.xml"/><Relationship Id="rId6" Type="http://schemas.openxmlformats.org/officeDocument/2006/relationships/chart" Target="../charts/chart49.xml"/><Relationship Id="rId11" Type="http://schemas.openxmlformats.org/officeDocument/2006/relationships/slide" Target="slide54.xml"/><Relationship Id="rId5" Type="http://schemas.openxmlformats.org/officeDocument/2006/relationships/chart" Target="../charts/chart48.xml"/><Relationship Id="rId15" Type="http://schemas.openxmlformats.org/officeDocument/2006/relationships/slide" Target="slide2.xml"/><Relationship Id="rId10" Type="http://schemas.openxmlformats.org/officeDocument/2006/relationships/slide" Target="slide49.xml"/><Relationship Id="rId19" Type="http://schemas.openxmlformats.org/officeDocument/2006/relationships/slide" Target="slide7.xml"/><Relationship Id="rId4" Type="http://schemas.openxmlformats.org/officeDocument/2006/relationships/image" Target="../media/image9.png"/><Relationship Id="rId9" Type="http://schemas.openxmlformats.org/officeDocument/2006/relationships/slide" Target="slide43.xml"/><Relationship Id="rId14" Type="http://schemas.openxmlformats.org/officeDocument/2006/relationships/image" Target="../media/image27.png"/></Relationships>
</file>

<file path=ppt/slides/_rels/slide43.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54.xml"/><Relationship Id="rId18" Type="http://schemas.openxmlformats.org/officeDocument/2006/relationships/slide" Target="slide46.xml"/><Relationship Id="rId3" Type="http://schemas.openxmlformats.org/officeDocument/2006/relationships/chart" Target="../charts/chart51.xml"/><Relationship Id="rId21" Type="http://schemas.openxmlformats.org/officeDocument/2006/relationships/image" Target="../media/image27.png"/><Relationship Id="rId7" Type="http://schemas.openxmlformats.org/officeDocument/2006/relationships/slide" Target="slide74.xml"/><Relationship Id="rId12" Type="http://schemas.openxmlformats.org/officeDocument/2006/relationships/slide" Target="slide49.xml"/><Relationship Id="rId17" Type="http://schemas.openxmlformats.org/officeDocument/2006/relationships/slide" Target="slide45.xml"/><Relationship Id="rId2" Type="http://schemas.openxmlformats.org/officeDocument/2006/relationships/image" Target="../media/image9.png"/><Relationship Id="rId16" Type="http://schemas.openxmlformats.org/officeDocument/2006/relationships/slide" Target="slide44.xml"/><Relationship Id="rId20" Type="http://schemas.openxmlformats.org/officeDocument/2006/relationships/slide" Target="slide48.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slide" Target="slide43.xml"/><Relationship Id="rId5" Type="http://schemas.openxmlformats.org/officeDocument/2006/relationships/slide" Target="slide2.xml"/><Relationship Id="rId15" Type="http://schemas.openxmlformats.org/officeDocument/2006/relationships/slide" Target="slide62.xml"/><Relationship Id="rId10" Type="http://schemas.openxmlformats.org/officeDocument/2006/relationships/slide" Target="slide42.xml"/><Relationship Id="rId19" Type="http://schemas.openxmlformats.org/officeDocument/2006/relationships/slide" Target="slide47.xml"/><Relationship Id="rId4" Type="http://schemas.openxmlformats.org/officeDocument/2006/relationships/chart" Target="../charts/chart52.xml"/><Relationship Id="rId9" Type="http://schemas.openxmlformats.org/officeDocument/2006/relationships/slide" Target="slide7.xml"/><Relationship Id="rId14" Type="http://schemas.openxmlformats.org/officeDocument/2006/relationships/slide" Target="slide61.xml"/></Relationships>
</file>

<file path=ppt/slides/_rels/slide44.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61.xml"/><Relationship Id="rId18" Type="http://schemas.openxmlformats.org/officeDocument/2006/relationships/slide" Target="slide47.xml"/><Relationship Id="rId3" Type="http://schemas.openxmlformats.org/officeDocument/2006/relationships/slide" Target="slide21.xml"/><Relationship Id="rId7" Type="http://schemas.openxmlformats.org/officeDocument/2006/relationships/image" Target="../media/image10.jpeg"/><Relationship Id="rId12" Type="http://schemas.openxmlformats.org/officeDocument/2006/relationships/slide" Target="slide54.xml"/><Relationship Id="rId17" Type="http://schemas.openxmlformats.org/officeDocument/2006/relationships/slide" Target="slide46.xml"/><Relationship Id="rId2" Type="http://schemas.openxmlformats.org/officeDocument/2006/relationships/image" Target="../media/image9.png"/><Relationship Id="rId16" Type="http://schemas.openxmlformats.org/officeDocument/2006/relationships/slide" Target="slide45.xml"/><Relationship Id="rId20" Type="http://schemas.openxmlformats.org/officeDocument/2006/relationships/image" Target="../media/image27.png"/><Relationship Id="rId1" Type="http://schemas.openxmlformats.org/officeDocument/2006/relationships/slideLayout" Target="../slideLayouts/slideLayout5.xml"/><Relationship Id="rId6" Type="http://schemas.openxmlformats.org/officeDocument/2006/relationships/slide" Target="slide74.xml"/><Relationship Id="rId11" Type="http://schemas.openxmlformats.org/officeDocument/2006/relationships/slide" Target="slide49.xml"/><Relationship Id="rId5" Type="http://schemas.openxmlformats.org/officeDocument/2006/relationships/slide" Target="slide3.xml"/><Relationship Id="rId15" Type="http://schemas.openxmlformats.org/officeDocument/2006/relationships/slide" Target="slide44.xml"/><Relationship Id="rId10" Type="http://schemas.openxmlformats.org/officeDocument/2006/relationships/slide" Target="slide43.xml"/><Relationship Id="rId19" Type="http://schemas.openxmlformats.org/officeDocument/2006/relationships/slide" Target="slide48.xml"/><Relationship Id="rId4" Type="http://schemas.openxmlformats.org/officeDocument/2006/relationships/slide" Target="slide2.xml"/><Relationship Id="rId9" Type="http://schemas.openxmlformats.org/officeDocument/2006/relationships/slide" Target="slide42.xml"/><Relationship Id="rId14" Type="http://schemas.openxmlformats.org/officeDocument/2006/relationships/slide" Target="slide62.xml"/></Relationships>
</file>

<file path=ppt/slides/_rels/slide45.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61.xml"/><Relationship Id="rId18" Type="http://schemas.openxmlformats.org/officeDocument/2006/relationships/slide" Target="slide47.xml"/><Relationship Id="rId3" Type="http://schemas.openxmlformats.org/officeDocument/2006/relationships/slide" Target="slide21.xml"/><Relationship Id="rId21" Type="http://schemas.openxmlformats.org/officeDocument/2006/relationships/chart" Target="../charts/chart53.xml"/><Relationship Id="rId7" Type="http://schemas.openxmlformats.org/officeDocument/2006/relationships/image" Target="../media/image10.jpeg"/><Relationship Id="rId12" Type="http://schemas.openxmlformats.org/officeDocument/2006/relationships/slide" Target="slide54.xml"/><Relationship Id="rId17" Type="http://schemas.openxmlformats.org/officeDocument/2006/relationships/slide" Target="slide46.xml"/><Relationship Id="rId2" Type="http://schemas.openxmlformats.org/officeDocument/2006/relationships/image" Target="../media/image9.png"/><Relationship Id="rId16" Type="http://schemas.openxmlformats.org/officeDocument/2006/relationships/slide" Target="slide45.xml"/><Relationship Id="rId20" Type="http://schemas.openxmlformats.org/officeDocument/2006/relationships/image" Target="../media/image27.png"/><Relationship Id="rId1" Type="http://schemas.openxmlformats.org/officeDocument/2006/relationships/slideLayout" Target="../slideLayouts/slideLayout5.xml"/><Relationship Id="rId6" Type="http://schemas.openxmlformats.org/officeDocument/2006/relationships/slide" Target="slide74.xml"/><Relationship Id="rId11" Type="http://schemas.openxmlformats.org/officeDocument/2006/relationships/slide" Target="slide49.xml"/><Relationship Id="rId5" Type="http://schemas.openxmlformats.org/officeDocument/2006/relationships/slide" Target="slide3.xml"/><Relationship Id="rId15" Type="http://schemas.openxmlformats.org/officeDocument/2006/relationships/slide" Target="slide44.xml"/><Relationship Id="rId10" Type="http://schemas.openxmlformats.org/officeDocument/2006/relationships/slide" Target="slide43.xml"/><Relationship Id="rId19" Type="http://schemas.openxmlformats.org/officeDocument/2006/relationships/slide" Target="slide48.xml"/><Relationship Id="rId4" Type="http://schemas.openxmlformats.org/officeDocument/2006/relationships/slide" Target="slide2.xml"/><Relationship Id="rId9" Type="http://schemas.openxmlformats.org/officeDocument/2006/relationships/slide" Target="slide42.xml"/><Relationship Id="rId14" Type="http://schemas.openxmlformats.org/officeDocument/2006/relationships/slide" Target="slide62.xml"/></Relationships>
</file>

<file path=ppt/slides/_rels/slide46.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7.xml"/><Relationship Id="rId18" Type="http://schemas.openxmlformats.org/officeDocument/2006/relationships/slide" Target="slide61.xml"/><Relationship Id="rId3" Type="http://schemas.openxmlformats.org/officeDocument/2006/relationships/diagramData" Target="../diagrams/data3.xml"/><Relationship Id="rId21" Type="http://schemas.openxmlformats.org/officeDocument/2006/relationships/slide" Target="slide45.xml"/><Relationship Id="rId7" Type="http://schemas.microsoft.com/office/2007/relationships/diagramDrawing" Target="../diagrams/drawing3.xml"/><Relationship Id="rId12" Type="http://schemas.openxmlformats.org/officeDocument/2006/relationships/image" Target="../media/image10.jpeg"/><Relationship Id="rId17" Type="http://schemas.openxmlformats.org/officeDocument/2006/relationships/slide" Target="slide54.xml"/><Relationship Id="rId25" Type="http://schemas.openxmlformats.org/officeDocument/2006/relationships/image" Target="../media/image27.png"/><Relationship Id="rId2" Type="http://schemas.openxmlformats.org/officeDocument/2006/relationships/image" Target="../media/image9.png"/><Relationship Id="rId16" Type="http://schemas.openxmlformats.org/officeDocument/2006/relationships/slide" Target="slide49.xml"/><Relationship Id="rId20" Type="http://schemas.openxmlformats.org/officeDocument/2006/relationships/slide" Target="slide44.xml"/><Relationship Id="rId1" Type="http://schemas.openxmlformats.org/officeDocument/2006/relationships/slideLayout" Target="../slideLayouts/slideLayout5.xml"/><Relationship Id="rId6" Type="http://schemas.openxmlformats.org/officeDocument/2006/relationships/diagramColors" Target="../diagrams/colors3.xml"/><Relationship Id="rId11" Type="http://schemas.openxmlformats.org/officeDocument/2006/relationships/slide" Target="slide74.xml"/><Relationship Id="rId24" Type="http://schemas.openxmlformats.org/officeDocument/2006/relationships/slide" Target="slide48.xml"/><Relationship Id="rId5" Type="http://schemas.openxmlformats.org/officeDocument/2006/relationships/diagramQuickStyle" Target="../diagrams/quickStyle3.xml"/><Relationship Id="rId15" Type="http://schemas.openxmlformats.org/officeDocument/2006/relationships/slide" Target="slide43.xml"/><Relationship Id="rId23" Type="http://schemas.openxmlformats.org/officeDocument/2006/relationships/slide" Target="slide47.xml"/><Relationship Id="rId10" Type="http://schemas.openxmlformats.org/officeDocument/2006/relationships/slide" Target="slide3.xml"/><Relationship Id="rId19" Type="http://schemas.openxmlformats.org/officeDocument/2006/relationships/slide" Target="slide62.xml"/><Relationship Id="rId4" Type="http://schemas.openxmlformats.org/officeDocument/2006/relationships/diagramLayout" Target="../diagrams/layout3.xml"/><Relationship Id="rId9" Type="http://schemas.openxmlformats.org/officeDocument/2006/relationships/slide" Target="slide2.xml"/><Relationship Id="rId14" Type="http://schemas.openxmlformats.org/officeDocument/2006/relationships/slide" Target="slide42.xml"/><Relationship Id="rId22" Type="http://schemas.openxmlformats.org/officeDocument/2006/relationships/slide" Target="slide46.xml"/></Relationships>
</file>

<file path=ppt/slides/_rels/slide47.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7.xml"/><Relationship Id="rId18" Type="http://schemas.openxmlformats.org/officeDocument/2006/relationships/slide" Target="slide61.xml"/><Relationship Id="rId3" Type="http://schemas.openxmlformats.org/officeDocument/2006/relationships/diagramLayout" Target="../diagrams/layout4.xml"/><Relationship Id="rId21" Type="http://schemas.openxmlformats.org/officeDocument/2006/relationships/slide" Target="slide45.xml"/><Relationship Id="rId7" Type="http://schemas.openxmlformats.org/officeDocument/2006/relationships/image" Target="../media/image9.png"/><Relationship Id="rId12" Type="http://schemas.openxmlformats.org/officeDocument/2006/relationships/image" Target="../media/image10.jpeg"/><Relationship Id="rId17" Type="http://schemas.openxmlformats.org/officeDocument/2006/relationships/slide" Target="slide54.xml"/><Relationship Id="rId25" Type="http://schemas.openxmlformats.org/officeDocument/2006/relationships/image" Target="../media/image27.png"/><Relationship Id="rId2" Type="http://schemas.openxmlformats.org/officeDocument/2006/relationships/diagramData" Target="../diagrams/data4.xml"/><Relationship Id="rId16" Type="http://schemas.openxmlformats.org/officeDocument/2006/relationships/slide" Target="slide49.xml"/><Relationship Id="rId20" Type="http://schemas.openxmlformats.org/officeDocument/2006/relationships/slide" Target="slide44.xml"/><Relationship Id="rId1" Type="http://schemas.openxmlformats.org/officeDocument/2006/relationships/slideLayout" Target="../slideLayouts/slideLayout5.xml"/><Relationship Id="rId6" Type="http://schemas.microsoft.com/office/2007/relationships/diagramDrawing" Target="../diagrams/drawing4.xml"/><Relationship Id="rId11" Type="http://schemas.openxmlformats.org/officeDocument/2006/relationships/slide" Target="slide74.xml"/><Relationship Id="rId24" Type="http://schemas.openxmlformats.org/officeDocument/2006/relationships/slide" Target="slide48.xml"/><Relationship Id="rId5" Type="http://schemas.openxmlformats.org/officeDocument/2006/relationships/diagramColors" Target="../diagrams/colors4.xml"/><Relationship Id="rId15" Type="http://schemas.openxmlformats.org/officeDocument/2006/relationships/slide" Target="slide43.xml"/><Relationship Id="rId23" Type="http://schemas.openxmlformats.org/officeDocument/2006/relationships/slide" Target="slide47.xml"/><Relationship Id="rId10" Type="http://schemas.openxmlformats.org/officeDocument/2006/relationships/slide" Target="slide3.xml"/><Relationship Id="rId19" Type="http://schemas.openxmlformats.org/officeDocument/2006/relationships/slide" Target="slide62.xml"/><Relationship Id="rId4" Type="http://schemas.openxmlformats.org/officeDocument/2006/relationships/diagramQuickStyle" Target="../diagrams/quickStyle4.xml"/><Relationship Id="rId9" Type="http://schemas.openxmlformats.org/officeDocument/2006/relationships/slide" Target="slide2.xml"/><Relationship Id="rId14" Type="http://schemas.openxmlformats.org/officeDocument/2006/relationships/slide" Target="slide42.xml"/><Relationship Id="rId22" Type="http://schemas.openxmlformats.org/officeDocument/2006/relationships/slide" Target="slide46.xml"/></Relationships>
</file>

<file path=ppt/slides/_rels/slide48.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49.xml"/><Relationship Id="rId18" Type="http://schemas.openxmlformats.org/officeDocument/2006/relationships/slide" Target="slide45.xml"/><Relationship Id="rId3" Type="http://schemas.openxmlformats.org/officeDocument/2006/relationships/chart" Target="../charts/chart54.xml"/><Relationship Id="rId21" Type="http://schemas.openxmlformats.org/officeDocument/2006/relationships/slide" Target="slide48.xml"/><Relationship Id="rId7" Type="http://schemas.openxmlformats.org/officeDocument/2006/relationships/slide" Target="slide3.xml"/><Relationship Id="rId12" Type="http://schemas.openxmlformats.org/officeDocument/2006/relationships/slide" Target="slide43.xml"/><Relationship Id="rId17" Type="http://schemas.openxmlformats.org/officeDocument/2006/relationships/slide" Target="slide44.xml"/><Relationship Id="rId2" Type="http://schemas.openxmlformats.org/officeDocument/2006/relationships/image" Target="../media/image9.png"/><Relationship Id="rId16" Type="http://schemas.openxmlformats.org/officeDocument/2006/relationships/slide" Target="slide62.xml"/><Relationship Id="rId20" Type="http://schemas.openxmlformats.org/officeDocument/2006/relationships/slide" Target="slide47.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42.xml"/><Relationship Id="rId5" Type="http://schemas.openxmlformats.org/officeDocument/2006/relationships/slide" Target="slide21.xml"/><Relationship Id="rId15" Type="http://schemas.openxmlformats.org/officeDocument/2006/relationships/slide" Target="slide61.xml"/><Relationship Id="rId10" Type="http://schemas.openxmlformats.org/officeDocument/2006/relationships/slide" Target="slide7.xml"/><Relationship Id="rId19" Type="http://schemas.openxmlformats.org/officeDocument/2006/relationships/slide" Target="slide46.xml"/><Relationship Id="rId4" Type="http://schemas.openxmlformats.org/officeDocument/2006/relationships/image" Target="../media/image22.png"/><Relationship Id="rId9" Type="http://schemas.openxmlformats.org/officeDocument/2006/relationships/image" Target="../media/image10.jpeg"/><Relationship Id="rId14" Type="http://schemas.openxmlformats.org/officeDocument/2006/relationships/slide" Target="slide54.xml"/><Relationship Id="rId22" Type="http://schemas.openxmlformats.org/officeDocument/2006/relationships/image" Target="../media/image27.png"/></Relationships>
</file>

<file path=ppt/slides/_rels/slide49.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49.xml"/><Relationship Id="rId18" Type="http://schemas.openxmlformats.org/officeDocument/2006/relationships/slide" Target="slide51.xml"/><Relationship Id="rId3" Type="http://schemas.openxmlformats.org/officeDocument/2006/relationships/chart" Target="../charts/chart55.xml"/><Relationship Id="rId21" Type="http://schemas.openxmlformats.org/officeDocument/2006/relationships/image" Target="../media/image27.png"/><Relationship Id="rId7" Type="http://schemas.openxmlformats.org/officeDocument/2006/relationships/slide" Target="slide3.xml"/><Relationship Id="rId12" Type="http://schemas.openxmlformats.org/officeDocument/2006/relationships/slide" Target="slide43.xml"/><Relationship Id="rId17" Type="http://schemas.openxmlformats.org/officeDocument/2006/relationships/slide" Target="slide50.xml"/><Relationship Id="rId2" Type="http://schemas.openxmlformats.org/officeDocument/2006/relationships/image" Target="../media/image9.png"/><Relationship Id="rId16" Type="http://schemas.openxmlformats.org/officeDocument/2006/relationships/slide" Target="slide62.xml"/><Relationship Id="rId20" Type="http://schemas.openxmlformats.org/officeDocument/2006/relationships/slide" Target="slide53.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42.xml"/><Relationship Id="rId5" Type="http://schemas.openxmlformats.org/officeDocument/2006/relationships/slide" Target="slide21.xml"/><Relationship Id="rId15" Type="http://schemas.openxmlformats.org/officeDocument/2006/relationships/slide" Target="slide61.xml"/><Relationship Id="rId10" Type="http://schemas.openxmlformats.org/officeDocument/2006/relationships/slide" Target="slide7.xml"/><Relationship Id="rId19" Type="http://schemas.openxmlformats.org/officeDocument/2006/relationships/slide" Target="slide52.xml"/><Relationship Id="rId4" Type="http://schemas.openxmlformats.org/officeDocument/2006/relationships/image" Target="../media/image23.png"/><Relationship Id="rId9" Type="http://schemas.openxmlformats.org/officeDocument/2006/relationships/image" Target="../media/image10.jpeg"/><Relationship Id="rId14" Type="http://schemas.openxmlformats.org/officeDocument/2006/relationships/slide" Target="slide54.xml"/></Relationships>
</file>

<file path=ppt/slides/_rels/slide5.xml.rels><?xml version="1.0" encoding="UTF-8" standalone="yes"?>
<Relationships xmlns="http://schemas.openxmlformats.org/package/2006/relationships"><Relationship Id="rId8" Type="http://schemas.openxmlformats.org/officeDocument/2006/relationships/slide" Target="slide74.xml"/><Relationship Id="rId3" Type="http://schemas.openxmlformats.org/officeDocument/2006/relationships/slide" Target="slide3.xml"/><Relationship Id="rId7" Type="http://schemas.openxmlformats.org/officeDocument/2006/relationships/slide" Target="slide2.xml"/><Relationship Id="rId2" Type="http://schemas.openxmlformats.org/officeDocument/2006/relationships/image" Target="../media/image9.png"/><Relationship Id="rId1" Type="http://schemas.openxmlformats.org/officeDocument/2006/relationships/slideLayout" Target="../slideLayouts/slideLayout5.xml"/><Relationship Id="rId6" Type="http://schemas.openxmlformats.org/officeDocument/2006/relationships/slide" Target="slide5.xml"/><Relationship Id="rId5" Type="http://schemas.openxmlformats.org/officeDocument/2006/relationships/slide" Target="slide6.xml"/><Relationship Id="rId10" Type="http://schemas.openxmlformats.org/officeDocument/2006/relationships/slide" Target="slide7.xml"/><Relationship Id="rId4" Type="http://schemas.openxmlformats.org/officeDocument/2006/relationships/slide" Target="slide4.xml"/><Relationship Id="rId9" Type="http://schemas.openxmlformats.org/officeDocument/2006/relationships/image" Target="../media/image10.jpeg"/></Relationships>
</file>

<file path=ppt/slides/_rels/slide50.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49.xml"/><Relationship Id="rId18" Type="http://schemas.openxmlformats.org/officeDocument/2006/relationships/slide" Target="slide51.xml"/><Relationship Id="rId3" Type="http://schemas.openxmlformats.org/officeDocument/2006/relationships/chart" Target="../charts/chart56.xml"/><Relationship Id="rId21" Type="http://schemas.openxmlformats.org/officeDocument/2006/relationships/image" Target="../media/image27.png"/><Relationship Id="rId7" Type="http://schemas.openxmlformats.org/officeDocument/2006/relationships/slide" Target="slide3.xml"/><Relationship Id="rId12" Type="http://schemas.openxmlformats.org/officeDocument/2006/relationships/slide" Target="slide43.xml"/><Relationship Id="rId17" Type="http://schemas.openxmlformats.org/officeDocument/2006/relationships/slide" Target="slide50.xml"/><Relationship Id="rId2" Type="http://schemas.openxmlformats.org/officeDocument/2006/relationships/image" Target="../media/image9.png"/><Relationship Id="rId16" Type="http://schemas.openxmlformats.org/officeDocument/2006/relationships/slide" Target="slide62.xml"/><Relationship Id="rId20" Type="http://schemas.openxmlformats.org/officeDocument/2006/relationships/slide" Target="slide53.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42.xml"/><Relationship Id="rId5" Type="http://schemas.openxmlformats.org/officeDocument/2006/relationships/slide" Target="slide21.xml"/><Relationship Id="rId15" Type="http://schemas.openxmlformats.org/officeDocument/2006/relationships/slide" Target="slide61.xml"/><Relationship Id="rId10" Type="http://schemas.openxmlformats.org/officeDocument/2006/relationships/slide" Target="slide7.xml"/><Relationship Id="rId19" Type="http://schemas.openxmlformats.org/officeDocument/2006/relationships/slide" Target="slide52.xml"/><Relationship Id="rId4" Type="http://schemas.openxmlformats.org/officeDocument/2006/relationships/image" Target="../media/image23.png"/><Relationship Id="rId9" Type="http://schemas.openxmlformats.org/officeDocument/2006/relationships/image" Target="../media/image10.jpeg"/><Relationship Id="rId14" Type="http://schemas.openxmlformats.org/officeDocument/2006/relationships/slide" Target="slide54.xml"/></Relationships>
</file>

<file path=ppt/slides/_rels/slide51.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49.xml"/><Relationship Id="rId18" Type="http://schemas.openxmlformats.org/officeDocument/2006/relationships/slide" Target="slide51.xml"/><Relationship Id="rId3" Type="http://schemas.openxmlformats.org/officeDocument/2006/relationships/chart" Target="../charts/chart57.xml"/><Relationship Id="rId21" Type="http://schemas.openxmlformats.org/officeDocument/2006/relationships/image" Target="../media/image27.png"/><Relationship Id="rId7" Type="http://schemas.openxmlformats.org/officeDocument/2006/relationships/slide" Target="slide3.xml"/><Relationship Id="rId12" Type="http://schemas.openxmlformats.org/officeDocument/2006/relationships/slide" Target="slide43.xml"/><Relationship Id="rId17" Type="http://schemas.openxmlformats.org/officeDocument/2006/relationships/slide" Target="slide50.xml"/><Relationship Id="rId2" Type="http://schemas.openxmlformats.org/officeDocument/2006/relationships/image" Target="../media/image9.png"/><Relationship Id="rId16" Type="http://schemas.openxmlformats.org/officeDocument/2006/relationships/slide" Target="slide62.xml"/><Relationship Id="rId20" Type="http://schemas.openxmlformats.org/officeDocument/2006/relationships/slide" Target="slide53.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42.xml"/><Relationship Id="rId5" Type="http://schemas.openxmlformats.org/officeDocument/2006/relationships/slide" Target="slide21.xml"/><Relationship Id="rId15" Type="http://schemas.openxmlformats.org/officeDocument/2006/relationships/slide" Target="slide61.xml"/><Relationship Id="rId10" Type="http://schemas.openxmlformats.org/officeDocument/2006/relationships/slide" Target="slide7.xml"/><Relationship Id="rId19" Type="http://schemas.openxmlformats.org/officeDocument/2006/relationships/slide" Target="slide52.xml"/><Relationship Id="rId4" Type="http://schemas.openxmlformats.org/officeDocument/2006/relationships/image" Target="../media/image23.png"/><Relationship Id="rId9" Type="http://schemas.openxmlformats.org/officeDocument/2006/relationships/image" Target="../media/image10.jpeg"/><Relationship Id="rId14" Type="http://schemas.openxmlformats.org/officeDocument/2006/relationships/slide" Target="slide54.xml"/></Relationships>
</file>

<file path=ppt/slides/_rels/slide52.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49.xml"/><Relationship Id="rId18" Type="http://schemas.openxmlformats.org/officeDocument/2006/relationships/slide" Target="slide51.xml"/><Relationship Id="rId3" Type="http://schemas.openxmlformats.org/officeDocument/2006/relationships/chart" Target="../charts/chart58.xml"/><Relationship Id="rId21" Type="http://schemas.openxmlformats.org/officeDocument/2006/relationships/image" Target="../media/image27.png"/><Relationship Id="rId7" Type="http://schemas.openxmlformats.org/officeDocument/2006/relationships/slide" Target="slide3.xml"/><Relationship Id="rId12" Type="http://schemas.openxmlformats.org/officeDocument/2006/relationships/slide" Target="slide43.xml"/><Relationship Id="rId17" Type="http://schemas.openxmlformats.org/officeDocument/2006/relationships/slide" Target="slide50.xml"/><Relationship Id="rId2" Type="http://schemas.openxmlformats.org/officeDocument/2006/relationships/image" Target="../media/image9.png"/><Relationship Id="rId16" Type="http://schemas.openxmlformats.org/officeDocument/2006/relationships/slide" Target="slide62.xml"/><Relationship Id="rId20" Type="http://schemas.openxmlformats.org/officeDocument/2006/relationships/slide" Target="slide53.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42.xml"/><Relationship Id="rId5" Type="http://schemas.openxmlformats.org/officeDocument/2006/relationships/slide" Target="slide21.xml"/><Relationship Id="rId15" Type="http://schemas.openxmlformats.org/officeDocument/2006/relationships/slide" Target="slide61.xml"/><Relationship Id="rId10" Type="http://schemas.openxmlformats.org/officeDocument/2006/relationships/slide" Target="slide7.xml"/><Relationship Id="rId19" Type="http://schemas.openxmlformats.org/officeDocument/2006/relationships/slide" Target="slide52.xml"/><Relationship Id="rId4" Type="http://schemas.openxmlformats.org/officeDocument/2006/relationships/image" Target="../media/image23.png"/><Relationship Id="rId9" Type="http://schemas.openxmlformats.org/officeDocument/2006/relationships/image" Target="../media/image10.jpeg"/><Relationship Id="rId14" Type="http://schemas.openxmlformats.org/officeDocument/2006/relationships/slide" Target="slide54.xml"/></Relationships>
</file>

<file path=ppt/slides/_rels/slide53.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49.xml"/><Relationship Id="rId18" Type="http://schemas.openxmlformats.org/officeDocument/2006/relationships/slide" Target="slide51.xml"/><Relationship Id="rId3" Type="http://schemas.openxmlformats.org/officeDocument/2006/relationships/chart" Target="../charts/chart59.xml"/><Relationship Id="rId21" Type="http://schemas.openxmlformats.org/officeDocument/2006/relationships/image" Target="../media/image27.png"/><Relationship Id="rId7" Type="http://schemas.openxmlformats.org/officeDocument/2006/relationships/slide" Target="slide3.xml"/><Relationship Id="rId12" Type="http://schemas.openxmlformats.org/officeDocument/2006/relationships/slide" Target="slide43.xml"/><Relationship Id="rId17" Type="http://schemas.openxmlformats.org/officeDocument/2006/relationships/slide" Target="slide50.xml"/><Relationship Id="rId2" Type="http://schemas.openxmlformats.org/officeDocument/2006/relationships/image" Target="../media/image9.png"/><Relationship Id="rId16" Type="http://schemas.openxmlformats.org/officeDocument/2006/relationships/slide" Target="slide62.xml"/><Relationship Id="rId20" Type="http://schemas.openxmlformats.org/officeDocument/2006/relationships/slide" Target="slide53.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42.xml"/><Relationship Id="rId5" Type="http://schemas.openxmlformats.org/officeDocument/2006/relationships/slide" Target="slide21.xml"/><Relationship Id="rId15" Type="http://schemas.openxmlformats.org/officeDocument/2006/relationships/slide" Target="slide61.xml"/><Relationship Id="rId10" Type="http://schemas.openxmlformats.org/officeDocument/2006/relationships/slide" Target="slide7.xml"/><Relationship Id="rId19" Type="http://schemas.openxmlformats.org/officeDocument/2006/relationships/slide" Target="slide52.xml"/><Relationship Id="rId4" Type="http://schemas.openxmlformats.org/officeDocument/2006/relationships/image" Target="../media/image23.png"/><Relationship Id="rId9" Type="http://schemas.openxmlformats.org/officeDocument/2006/relationships/image" Target="../media/image10.jpeg"/><Relationship Id="rId14" Type="http://schemas.openxmlformats.org/officeDocument/2006/relationships/slide" Target="slide54.xml"/></Relationships>
</file>

<file path=ppt/slides/_rels/slide54.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42.xml"/><Relationship Id="rId18" Type="http://schemas.openxmlformats.org/officeDocument/2006/relationships/slide" Target="slide62.xml"/><Relationship Id="rId3" Type="http://schemas.openxmlformats.org/officeDocument/2006/relationships/chart" Target="../charts/chart60.xml"/><Relationship Id="rId21" Type="http://schemas.openxmlformats.org/officeDocument/2006/relationships/slide" Target="slide57.xml"/><Relationship Id="rId7" Type="http://schemas.openxmlformats.org/officeDocument/2006/relationships/slide" Target="slide21.xml"/><Relationship Id="rId12" Type="http://schemas.openxmlformats.org/officeDocument/2006/relationships/slide" Target="slide7.xml"/><Relationship Id="rId17" Type="http://schemas.openxmlformats.org/officeDocument/2006/relationships/slide" Target="slide61.xml"/><Relationship Id="rId2" Type="http://schemas.openxmlformats.org/officeDocument/2006/relationships/image" Target="../media/image9.png"/><Relationship Id="rId16" Type="http://schemas.openxmlformats.org/officeDocument/2006/relationships/slide" Target="slide54.xml"/><Relationship Id="rId20" Type="http://schemas.openxmlformats.org/officeDocument/2006/relationships/slide" Target="slide56.xml"/><Relationship Id="rId1" Type="http://schemas.openxmlformats.org/officeDocument/2006/relationships/slideLayout" Target="../slideLayouts/slideLayout5.xml"/><Relationship Id="rId6" Type="http://schemas.openxmlformats.org/officeDocument/2006/relationships/chart" Target="../charts/chart63.xml"/><Relationship Id="rId11" Type="http://schemas.openxmlformats.org/officeDocument/2006/relationships/image" Target="../media/image10.jpeg"/><Relationship Id="rId24" Type="http://schemas.openxmlformats.org/officeDocument/2006/relationships/image" Target="../media/image27.png"/><Relationship Id="rId5" Type="http://schemas.openxmlformats.org/officeDocument/2006/relationships/chart" Target="../charts/chart62.xml"/><Relationship Id="rId15" Type="http://schemas.openxmlformats.org/officeDocument/2006/relationships/slide" Target="slide49.xml"/><Relationship Id="rId23" Type="http://schemas.openxmlformats.org/officeDocument/2006/relationships/slide" Target="slide60.xml"/><Relationship Id="rId10" Type="http://schemas.openxmlformats.org/officeDocument/2006/relationships/slide" Target="slide74.xml"/><Relationship Id="rId19" Type="http://schemas.openxmlformats.org/officeDocument/2006/relationships/slide" Target="slide55.xml"/><Relationship Id="rId4" Type="http://schemas.openxmlformats.org/officeDocument/2006/relationships/chart" Target="../charts/chart61.xml"/><Relationship Id="rId9" Type="http://schemas.openxmlformats.org/officeDocument/2006/relationships/slide" Target="slide3.xml"/><Relationship Id="rId14" Type="http://schemas.openxmlformats.org/officeDocument/2006/relationships/slide" Target="slide43.xml"/><Relationship Id="rId22" Type="http://schemas.openxmlformats.org/officeDocument/2006/relationships/slide" Target="slide58.xml"/></Relationships>
</file>

<file path=ppt/slides/_rels/slide55.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42.xml"/><Relationship Id="rId18" Type="http://schemas.openxmlformats.org/officeDocument/2006/relationships/slide" Target="slide62.xml"/><Relationship Id="rId3" Type="http://schemas.openxmlformats.org/officeDocument/2006/relationships/chart" Target="../charts/chart64.xml"/><Relationship Id="rId21" Type="http://schemas.openxmlformats.org/officeDocument/2006/relationships/slide" Target="slide57.xml"/><Relationship Id="rId7" Type="http://schemas.openxmlformats.org/officeDocument/2006/relationships/slide" Target="slide21.xml"/><Relationship Id="rId12" Type="http://schemas.openxmlformats.org/officeDocument/2006/relationships/slide" Target="slide7.xml"/><Relationship Id="rId17" Type="http://schemas.openxmlformats.org/officeDocument/2006/relationships/slide" Target="slide61.xml"/><Relationship Id="rId2" Type="http://schemas.openxmlformats.org/officeDocument/2006/relationships/image" Target="../media/image9.png"/><Relationship Id="rId16" Type="http://schemas.openxmlformats.org/officeDocument/2006/relationships/slide" Target="slide54.xml"/><Relationship Id="rId20" Type="http://schemas.openxmlformats.org/officeDocument/2006/relationships/slide" Target="slide56.xml"/><Relationship Id="rId1" Type="http://schemas.openxmlformats.org/officeDocument/2006/relationships/slideLayout" Target="../slideLayouts/slideLayout5.xml"/><Relationship Id="rId6" Type="http://schemas.openxmlformats.org/officeDocument/2006/relationships/chart" Target="../charts/chart67.xml"/><Relationship Id="rId11" Type="http://schemas.openxmlformats.org/officeDocument/2006/relationships/image" Target="../media/image10.jpeg"/><Relationship Id="rId24" Type="http://schemas.openxmlformats.org/officeDocument/2006/relationships/image" Target="../media/image27.png"/><Relationship Id="rId5" Type="http://schemas.openxmlformats.org/officeDocument/2006/relationships/chart" Target="../charts/chart66.xml"/><Relationship Id="rId15" Type="http://schemas.openxmlformats.org/officeDocument/2006/relationships/slide" Target="slide49.xml"/><Relationship Id="rId23" Type="http://schemas.openxmlformats.org/officeDocument/2006/relationships/slide" Target="slide60.xml"/><Relationship Id="rId10" Type="http://schemas.openxmlformats.org/officeDocument/2006/relationships/slide" Target="slide74.xml"/><Relationship Id="rId19" Type="http://schemas.openxmlformats.org/officeDocument/2006/relationships/slide" Target="slide55.xml"/><Relationship Id="rId4" Type="http://schemas.openxmlformats.org/officeDocument/2006/relationships/chart" Target="../charts/chart65.xml"/><Relationship Id="rId9" Type="http://schemas.openxmlformats.org/officeDocument/2006/relationships/slide" Target="slide3.xml"/><Relationship Id="rId14" Type="http://schemas.openxmlformats.org/officeDocument/2006/relationships/slide" Target="slide43.xml"/><Relationship Id="rId22" Type="http://schemas.openxmlformats.org/officeDocument/2006/relationships/slide" Target="slide58.xml"/></Relationships>
</file>

<file path=ppt/slides/_rels/slide56.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43.xml"/><Relationship Id="rId18" Type="http://schemas.openxmlformats.org/officeDocument/2006/relationships/slide" Target="slide55.xml"/><Relationship Id="rId3" Type="http://schemas.openxmlformats.org/officeDocument/2006/relationships/chart" Target="../charts/chart68.xml"/><Relationship Id="rId21" Type="http://schemas.openxmlformats.org/officeDocument/2006/relationships/slide" Target="slide58.xml"/><Relationship Id="rId7" Type="http://schemas.openxmlformats.org/officeDocument/2006/relationships/slide" Target="slide21.xml"/><Relationship Id="rId12" Type="http://schemas.openxmlformats.org/officeDocument/2006/relationships/slide" Target="slide42.xml"/><Relationship Id="rId17" Type="http://schemas.openxmlformats.org/officeDocument/2006/relationships/slide" Target="slide62.xml"/><Relationship Id="rId2" Type="http://schemas.openxmlformats.org/officeDocument/2006/relationships/image" Target="../media/image9.png"/><Relationship Id="rId16" Type="http://schemas.openxmlformats.org/officeDocument/2006/relationships/slide" Target="slide61.xml"/><Relationship Id="rId20" Type="http://schemas.openxmlformats.org/officeDocument/2006/relationships/slide" Target="slide57.xml"/><Relationship Id="rId1" Type="http://schemas.openxmlformats.org/officeDocument/2006/relationships/slideLayout" Target="../slideLayouts/slideLayout5.xml"/><Relationship Id="rId6" Type="http://schemas.openxmlformats.org/officeDocument/2006/relationships/chart" Target="../charts/chart71.xml"/><Relationship Id="rId11" Type="http://schemas.openxmlformats.org/officeDocument/2006/relationships/slide" Target="slide7.xml"/><Relationship Id="rId5" Type="http://schemas.openxmlformats.org/officeDocument/2006/relationships/chart" Target="../charts/chart70.xml"/><Relationship Id="rId15" Type="http://schemas.openxmlformats.org/officeDocument/2006/relationships/slide" Target="slide54.xml"/><Relationship Id="rId23" Type="http://schemas.openxmlformats.org/officeDocument/2006/relationships/image" Target="../media/image27.png"/><Relationship Id="rId10" Type="http://schemas.openxmlformats.org/officeDocument/2006/relationships/image" Target="../media/image10.jpeg"/><Relationship Id="rId19" Type="http://schemas.openxmlformats.org/officeDocument/2006/relationships/slide" Target="slide56.xml"/><Relationship Id="rId4" Type="http://schemas.openxmlformats.org/officeDocument/2006/relationships/chart" Target="../charts/chart69.xml"/><Relationship Id="rId9" Type="http://schemas.openxmlformats.org/officeDocument/2006/relationships/slide" Target="slide3.xml"/><Relationship Id="rId14" Type="http://schemas.openxmlformats.org/officeDocument/2006/relationships/slide" Target="slide49.xml"/><Relationship Id="rId22" Type="http://schemas.openxmlformats.org/officeDocument/2006/relationships/slide" Target="slide60.xml"/></Relationships>
</file>

<file path=ppt/slides/_rels/slide57.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54.xml"/><Relationship Id="rId18" Type="http://schemas.openxmlformats.org/officeDocument/2006/relationships/slide" Target="slide57.xml"/><Relationship Id="rId3" Type="http://schemas.openxmlformats.org/officeDocument/2006/relationships/chart" Target="../charts/chart72.xml"/><Relationship Id="rId21" Type="http://schemas.openxmlformats.org/officeDocument/2006/relationships/image" Target="../media/image27.png"/><Relationship Id="rId7" Type="http://schemas.openxmlformats.org/officeDocument/2006/relationships/slide" Target="slide74.xml"/><Relationship Id="rId12" Type="http://schemas.openxmlformats.org/officeDocument/2006/relationships/slide" Target="slide49.xml"/><Relationship Id="rId17" Type="http://schemas.openxmlformats.org/officeDocument/2006/relationships/slide" Target="slide56.xml"/><Relationship Id="rId2" Type="http://schemas.openxmlformats.org/officeDocument/2006/relationships/image" Target="../media/image9.png"/><Relationship Id="rId16" Type="http://schemas.openxmlformats.org/officeDocument/2006/relationships/slide" Target="slide55.xml"/><Relationship Id="rId20" Type="http://schemas.openxmlformats.org/officeDocument/2006/relationships/slide" Target="slide60.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slide" Target="slide43.xml"/><Relationship Id="rId5" Type="http://schemas.openxmlformats.org/officeDocument/2006/relationships/slide" Target="slide2.xml"/><Relationship Id="rId15" Type="http://schemas.openxmlformats.org/officeDocument/2006/relationships/slide" Target="slide62.xml"/><Relationship Id="rId10" Type="http://schemas.openxmlformats.org/officeDocument/2006/relationships/slide" Target="slide42.xml"/><Relationship Id="rId19" Type="http://schemas.openxmlformats.org/officeDocument/2006/relationships/slide" Target="slide58.xml"/><Relationship Id="rId4" Type="http://schemas.openxmlformats.org/officeDocument/2006/relationships/slide" Target="slide21.xml"/><Relationship Id="rId9" Type="http://schemas.openxmlformats.org/officeDocument/2006/relationships/slide" Target="slide7.xml"/><Relationship Id="rId14" Type="http://schemas.openxmlformats.org/officeDocument/2006/relationships/slide" Target="slide61.xml"/></Relationships>
</file>

<file path=ppt/slides/_rels/slide58.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54.xml"/><Relationship Id="rId18" Type="http://schemas.openxmlformats.org/officeDocument/2006/relationships/slide" Target="slide57.xml"/><Relationship Id="rId3" Type="http://schemas.openxmlformats.org/officeDocument/2006/relationships/chart" Target="../charts/chart73.xml"/><Relationship Id="rId21" Type="http://schemas.openxmlformats.org/officeDocument/2006/relationships/image" Target="../media/image27.png"/><Relationship Id="rId7" Type="http://schemas.openxmlformats.org/officeDocument/2006/relationships/slide" Target="slide74.xml"/><Relationship Id="rId12" Type="http://schemas.openxmlformats.org/officeDocument/2006/relationships/slide" Target="slide49.xml"/><Relationship Id="rId17" Type="http://schemas.openxmlformats.org/officeDocument/2006/relationships/slide" Target="slide56.xml"/><Relationship Id="rId2" Type="http://schemas.openxmlformats.org/officeDocument/2006/relationships/image" Target="../media/image9.png"/><Relationship Id="rId16" Type="http://schemas.openxmlformats.org/officeDocument/2006/relationships/slide" Target="slide55.xml"/><Relationship Id="rId20" Type="http://schemas.openxmlformats.org/officeDocument/2006/relationships/slide" Target="slide60.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slide" Target="slide43.xml"/><Relationship Id="rId5" Type="http://schemas.openxmlformats.org/officeDocument/2006/relationships/slide" Target="slide2.xml"/><Relationship Id="rId15" Type="http://schemas.openxmlformats.org/officeDocument/2006/relationships/slide" Target="slide62.xml"/><Relationship Id="rId10" Type="http://schemas.openxmlformats.org/officeDocument/2006/relationships/slide" Target="slide42.xml"/><Relationship Id="rId19" Type="http://schemas.openxmlformats.org/officeDocument/2006/relationships/slide" Target="slide58.xml"/><Relationship Id="rId4" Type="http://schemas.openxmlformats.org/officeDocument/2006/relationships/slide" Target="slide21.xml"/><Relationship Id="rId9" Type="http://schemas.openxmlformats.org/officeDocument/2006/relationships/slide" Target="slide7.xml"/><Relationship Id="rId14" Type="http://schemas.openxmlformats.org/officeDocument/2006/relationships/slide" Target="slide61.xml"/></Relationships>
</file>

<file path=ppt/slides/_rels/slide59.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54.xml"/><Relationship Id="rId18" Type="http://schemas.openxmlformats.org/officeDocument/2006/relationships/slide" Target="slide57.xml"/><Relationship Id="rId3" Type="http://schemas.openxmlformats.org/officeDocument/2006/relationships/chart" Target="../charts/chart74.xml"/><Relationship Id="rId21" Type="http://schemas.openxmlformats.org/officeDocument/2006/relationships/image" Target="../media/image27.png"/><Relationship Id="rId7" Type="http://schemas.openxmlformats.org/officeDocument/2006/relationships/slide" Target="slide74.xml"/><Relationship Id="rId12" Type="http://schemas.openxmlformats.org/officeDocument/2006/relationships/slide" Target="slide49.xml"/><Relationship Id="rId17" Type="http://schemas.openxmlformats.org/officeDocument/2006/relationships/slide" Target="slide56.xml"/><Relationship Id="rId2" Type="http://schemas.openxmlformats.org/officeDocument/2006/relationships/image" Target="../media/image9.png"/><Relationship Id="rId16" Type="http://schemas.openxmlformats.org/officeDocument/2006/relationships/slide" Target="slide55.xml"/><Relationship Id="rId20" Type="http://schemas.openxmlformats.org/officeDocument/2006/relationships/slide" Target="slide60.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slide" Target="slide43.xml"/><Relationship Id="rId5" Type="http://schemas.openxmlformats.org/officeDocument/2006/relationships/slide" Target="slide2.xml"/><Relationship Id="rId15" Type="http://schemas.openxmlformats.org/officeDocument/2006/relationships/slide" Target="slide62.xml"/><Relationship Id="rId10" Type="http://schemas.openxmlformats.org/officeDocument/2006/relationships/slide" Target="slide42.xml"/><Relationship Id="rId19" Type="http://schemas.openxmlformats.org/officeDocument/2006/relationships/slide" Target="slide58.xml"/><Relationship Id="rId4" Type="http://schemas.openxmlformats.org/officeDocument/2006/relationships/slide" Target="slide21.xml"/><Relationship Id="rId9" Type="http://schemas.openxmlformats.org/officeDocument/2006/relationships/slide" Target="slide7.xml"/><Relationship Id="rId14" Type="http://schemas.openxmlformats.org/officeDocument/2006/relationships/slide" Target="slide61.xml"/></Relationships>
</file>

<file path=ppt/slides/_rels/slide6.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74.xml"/><Relationship Id="rId3" Type="http://schemas.openxmlformats.org/officeDocument/2006/relationships/hyperlink" Target="../1217-3-Tramites&amp;Servicios_Ciudadanos.pdf" TargetMode="External"/><Relationship Id="rId7" Type="http://schemas.openxmlformats.org/officeDocument/2006/relationships/slide" Target="slide4.xml"/><Relationship Id="rId12" Type="http://schemas.openxmlformats.org/officeDocument/2006/relationships/slide" Target="slide2.xml"/><Relationship Id="rId2" Type="http://schemas.openxmlformats.org/officeDocument/2006/relationships/image" Target="../media/image14.png"/><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image" Target="../media/image16.png"/><Relationship Id="rId5" Type="http://schemas.openxmlformats.org/officeDocument/2006/relationships/image" Target="../media/image9.png"/><Relationship Id="rId15" Type="http://schemas.openxmlformats.org/officeDocument/2006/relationships/slide" Target="slide7.xml"/><Relationship Id="rId10" Type="http://schemas.openxmlformats.org/officeDocument/2006/relationships/image" Target="../media/image15.png"/><Relationship Id="rId4" Type="http://schemas.openxmlformats.org/officeDocument/2006/relationships/hyperlink" Target="../1217-3-Tramites&amp;Servicios%20Empresas.pdf" TargetMode="External"/><Relationship Id="rId9" Type="http://schemas.openxmlformats.org/officeDocument/2006/relationships/slide" Target="slide5.xml"/><Relationship Id="rId14" Type="http://schemas.openxmlformats.org/officeDocument/2006/relationships/image" Target="../media/image10.jpeg"/></Relationships>
</file>

<file path=ppt/slides/_rels/slide60.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61.xml"/><Relationship Id="rId18" Type="http://schemas.openxmlformats.org/officeDocument/2006/relationships/slide" Target="slide58.xml"/><Relationship Id="rId3" Type="http://schemas.openxmlformats.org/officeDocument/2006/relationships/slide" Target="slide21.xml"/><Relationship Id="rId7" Type="http://schemas.openxmlformats.org/officeDocument/2006/relationships/image" Target="../media/image10.jpeg"/><Relationship Id="rId12" Type="http://schemas.openxmlformats.org/officeDocument/2006/relationships/slide" Target="slide54.xml"/><Relationship Id="rId17" Type="http://schemas.openxmlformats.org/officeDocument/2006/relationships/slide" Target="slide57.xml"/><Relationship Id="rId2" Type="http://schemas.openxmlformats.org/officeDocument/2006/relationships/image" Target="../media/image9.png"/><Relationship Id="rId16" Type="http://schemas.openxmlformats.org/officeDocument/2006/relationships/slide" Target="slide56.xml"/><Relationship Id="rId20" Type="http://schemas.openxmlformats.org/officeDocument/2006/relationships/image" Target="../media/image27.png"/><Relationship Id="rId1" Type="http://schemas.openxmlformats.org/officeDocument/2006/relationships/slideLayout" Target="../slideLayouts/slideLayout5.xml"/><Relationship Id="rId6" Type="http://schemas.openxmlformats.org/officeDocument/2006/relationships/slide" Target="slide74.xml"/><Relationship Id="rId11" Type="http://schemas.openxmlformats.org/officeDocument/2006/relationships/slide" Target="slide49.xml"/><Relationship Id="rId5" Type="http://schemas.openxmlformats.org/officeDocument/2006/relationships/slide" Target="slide3.xml"/><Relationship Id="rId15" Type="http://schemas.openxmlformats.org/officeDocument/2006/relationships/slide" Target="slide55.xml"/><Relationship Id="rId10" Type="http://schemas.openxmlformats.org/officeDocument/2006/relationships/slide" Target="slide43.xml"/><Relationship Id="rId19" Type="http://schemas.openxmlformats.org/officeDocument/2006/relationships/slide" Target="slide60.xml"/><Relationship Id="rId4" Type="http://schemas.openxmlformats.org/officeDocument/2006/relationships/slide" Target="slide2.xml"/><Relationship Id="rId9" Type="http://schemas.openxmlformats.org/officeDocument/2006/relationships/slide" Target="slide42.xml"/><Relationship Id="rId14" Type="http://schemas.openxmlformats.org/officeDocument/2006/relationships/slide" Target="slide62.xml"/></Relationships>
</file>

<file path=ppt/slides/_rels/slide61.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43.xml"/><Relationship Id="rId18" Type="http://schemas.openxmlformats.org/officeDocument/2006/relationships/image" Target="../media/image27.png"/><Relationship Id="rId3" Type="http://schemas.openxmlformats.org/officeDocument/2006/relationships/chart" Target="../charts/chart75.xml"/><Relationship Id="rId7" Type="http://schemas.openxmlformats.org/officeDocument/2006/relationships/slide" Target="slide2.xml"/><Relationship Id="rId12" Type="http://schemas.openxmlformats.org/officeDocument/2006/relationships/slide" Target="slide42.xml"/><Relationship Id="rId17" Type="http://schemas.openxmlformats.org/officeDocument/2006/relationships/slide" Target="slide62.xml"/><Relationship Id="rId2" Type="http://schemas.openxmlformats.org/officeDocument/2006/relationships/image" Target="../media/image9.png"/><Relationship Id="rId16" Type="http://schemas.openxmlformats.org/officeDocument/2006/relationships/slide" Target="slide61.xml"/><Relationship Id="rId1" Type="http://schemas.openxmlformats.org/officeDocument/2006/relationships/slideLayout" Target="../slideLayouts/slideLayout5.xml"/><Relationship Id="rId6" Type="http://schemas.openxmlformats.org/officeDocument/2006/relationships/chart" Target="../charts/chart77.xml"/><Relationship Id="rId11" Type="http://schemas.openxmlformats.org/officeDocument/2006/relationships/slide" Target="slide7.xml"/><Relationship Id="rId5" Type="http://schemas.openxmlformats.org/officeDocument/2006/relationships/slide" Target="slide21.xml"/><Relationship Id="rId15" Type="http://schemas.openxmlformats.org/officeDocument/2006/relationships/slide" Target="slide54.xml"/><Relationship Id="rId10" Type="http://schemas.openxmlformats.org/officeDocument/2006/relationships/image" Target="../media/image10.jpeg"/><Relationship Id="rId4" Type="http://schemas.openxmlformats.org/officeDocument/2006/relationships/chart" Target="../charts/chart76.xml"/><Relationship Id="rId9" Type="http://schemas.openxmlformats.org/officeDocument/2006/relationships/slide" Target="slide74.xml"/><Relationship Id="rId14" Type="http://schemas.openxmlformats.org/officeDocument/2006/relationships/slide" Target="slide49.xml"/></Relationships>
</file>

<file path=ppt/slides/_rels/slide62.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49.xml"/><Relationship Id="rId18" Type="http://schemas.openxmlformats.org/officeDocument/2006/relationships/slide" Target="slide70.xml"/><Relationship Id="rId26" Type="http://schemas.openxmlformats.org/officeDocument/2006/relationships/slide" Target="slide67.xml"/><Relationship Id="rId3" Type="http://schemas.openxmlformats.org/officeDocument/2006/relationships/slide" Target="slide21.xml"/><Relationship Id="rId21" Type="http://schemas.openxmlformats.org/officeDocument/2006/relationships/slide" Target="slide73.xml"/><Relationship Id="rId7" Type="http://schemas.openxmlformats.org/officeDocument/2006/relationships/slide" Target="slide3.xml"/><Relationship Id="rId12" Type="http://schemas.openxmlformats.org/officeDocument/2006/relationships/slide" Target="slide43.xml"/><Relationship Id="rId17" Type="http://schemas.openxmlformats.org/officeDocument/2006/relationships/slide" Target="slide69.xml"/><Relationship Id="rId25" Type="http://schemas.openxmlformats.org/officeDocument/2006/relationships/slide" Target="slide66.xml"/><Relationship Id="rId2" Type="http://schemas.openxmlformats.org/officeDocument/2006/relationships/image" Target="../media/image9.png"/><Relationship Id="rId16" Type="http://schemas.openxmlformats.org/officeDocument/2006/relationships/slide" Target="slide62.xml"/><Relationship Id="rId20" Type="http://schemas.openxmlformats.org/officeDocument/2006/relationships/slide" Target="slide72.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42.xml"/><Relationship Id="rId24" Type="http://schemas.openxmlformats.org/officeDocument/2006/relationships/slide" Target="slide65.xml"/><Relationship Id="rId5" Type="http://schemas.openxmlformats.org/officeDocument/2006/relationships/image" Target="../media/image25.jpeg"/><Relationship Id="rId15" Type="http://schemas.openxmlformats.org/officeDocument/2006/relationships/slide" Target="slide61.xml"/><Relationship Id="rId23" Type="http://schemas.openxmlformats.org/officeDocument/2006/relationships/slide" Target="slide64.xml"/><Relationship Id="rId28" Type="http://schemas.openxmlformats.org/officeDocument/2006/relationships/image" Target="../media/image27.png"/><Relationship Id="rId10" Type="http://schemas.openxmlformats.org/officeDocument/2006/relationships/slide" Target="slide7.xml"/><Relationship Id="rId19" Type="http://schemas.openxmlformats.org/officeDocument/2006/relationships/slide" Target="slide71.xml"/><Relationship Id="rId4" Type="http://schemas.openxmlformats.org/officeDocument/2006/relationships/image" Target="../media/image24.jpeg"/><Relationship Id="rId9" Type="http://schemas.openxmlformats.org/officeDocument/2006/relationships/image" Target="../media/image10.jpeg"/><Relationship Id="rId14" Type="http://schemas.openxmlformats.org/officeDocument/2006/relationships/slide" Target="slide54.xml"/><Relationship Id="rId22" Type="http://schemas.openxmlformats.org/officeDocument/2006/relationships/slide" Target="slide63.xml"/><Relationship Id="rId27" Type="http://schemas.openxmlformats.org/officeDocument/2006/relationships/slide" Target="slide68.xml"/></Relationships>
</file>

<file path=ppt/slides/_rels/slide63.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49.xml"/><Relationship Id="rId18" Type="http://schemas.openxmlformats.org/officeDocument/2006/relationships/slide" Target="slide70.xml"/><Relationship Id="rId26" Type="http://schemas.openxmlformats.org/officeDocument/2006/relationships/slide" Target="slide67.xml"/><Relationship Id="rId3" Type="http://schemas.openxmlformats.org/officeDocument/2006/relationships/slide" Target="slide21.xml"/><Relationship Id="rId21" Type="http://schemas.openxmlformats.org/officeDocument/2006/relationships/slide" Target="slide73.xml"/><Relationship Id="rId7" Type="http://schemas.openxmlformats.org/officeDocument/2006/relationships/slide" Target="slide3.xml"/><Relationship Id="rId12" Type="http://schemas.openxmlformats.org/officeDocument/2006/relationships/slide" Target="slide43.xml"/><Relationship Id="rId17" Type="http://schemas.openxmlformats.org/officeDocument/2006/relationships/slide" Target="slide69.xml"/><Relationship Id="rId25" Type="http://schemas.openxmlformats.org/officeDocument/2006/relationships/slide" Target="slide66.xml"/><Relationship Id="rId2" Type="http://schemas.openxmlformats.org/officeDocument/2006/relationships/image" Target="../media/image9.png"/><Relationship Id="rId16" Type="http://schemas.openxmlformats.org/officeDocument/2006/relationships/slide" Target="slide62.xml"/><Relationship Id="rId20" Type="http://schemas.openxmlformats.org/officeDocument/2006/relationships/slide" Target="slide72.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42.xml"/><Relationship Id="rId24" Type="http://schemas.openxmlformats.org/officeDocument/2006/relationships/slide" Target="slide65.xml"/><Relationship Id="rId5" Type="http://schemas.openxmlformats.org/officeDocument/2006/relationships/chart" Target="../charts/chart79.xml"/><Relationship Id="rId15" Type="http://schemas.openxmlformats.org/officeDocument/2006/relationships/slide" Target="slide61.xml"/><Relationship Id="rId23" Type="http://schemas.openxmlformats.org/officeDocument/2006/relationships/slide" Target="slide64.xml"/><Relationship Id="rId28" Type="http://schemas.openxmlformats.org/officeDocument/2006/relationships/image" Target="../media/image27.png"/><Relationship Id="rId10" Type="http://schemas.openxmlformats.org/officeDocument/2006/relationships/slide" Target="slide7.xml"/><Relationship Id="rId19" Type="http://schemas.openxmlformats.org/officeDocument/2006/relationships/slide" Target="slide71.xml"/><Relationship Id="rId4" Type="http://schemas.openxmlformats.org/officeDocument/2006/relationships/chart" Target="../charts/chart78.xml"/><Relationship Id="rId9" Type="http://schemas.openxmlformats.org/officeDocument/2006/relationships/image" Target="../media/image10.jpeg"/><Relationship Id="rId14" Type="http://schemas.openxmlformats.org/officeDocument/2006/relationships/slide" Target="slide54.xml"/><Relationship Id="rId22" Type="http://schemas.openxmlformats.org/officeDocument/2006/relationships/slide" Target="slide63.xml"/><Relationship Id="rId27" Type="http://schemas.openxmlformats.org/officeDocument/2006/relationships/slide" Target="slide68.xml"/></Relationships>
</file>

<file path=ppt/slides/_rels/slide6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54.xml"/><Relationship Id="rId18" Type="http://schemas.openxmlformats.org/officeDocument/2006/relationships/slide" Target="slide71.xml"/><Relationship Id="rId26" Type="http://schemas.openxmlformats.org/officeDocument/2006/relationships/slide" Target="slide68.xml"/><Relationship Id="rId3" Type="http://schemas.openxmlformats.org/officeDocument/2006/relationships/slide" Target="slide21.xml"/><Relationship Id="rId21" Type="http://schemas.openxmlformats.org/officeDocument/2006/relationships/slide" Target="slide63.xml"/><Relationship Id="rId7" Type="http://schemas.openxmlformats.org/officeDocument/2006/relationships/slide" Target="slide74.xml"/><Relationship Id="rId12" Type="http://schemas.openxmlformats.org/officeDocument/2006/relationships/slide" Target="slide49.xml"/><Relationship Id="rId17" Type="http://schemas.openxmlformats.org/officeDocument/2006/relationships/slide" Target="slide70.xml"/><Relationship Id="rId25" Type="http://schemas.openxmlformats.org/officeDocument/2006/relationships/slide" Target="slide67.xml"/><Relationship Id="rId2" Type="http://schemas.openxmlformats.org/officeDocument/2006/relationships/image" Target="../media/image9.png"/><Relationship Id="rId16" Type="http://schemas.openxmlformats.org/officeDocument/2006/relationships/slide" Target="slide69.xml"/><Relationship Id="rId20" Type="http://schemas.openxmlformats.org/officeDocument/2006/relationships/slide" Target="slide73.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slide" Target="slide43.xml"/><Relationship Id="rId24" Type="http://schemas.openxmlformats.org/officeDocument/2006/relationships/slide" Target="slide66.xml"/><Relationship Id="rId5" Type="http://schemas.openxmlformats.org/officeDocument/2006/relationships/slide" Target="slide2.xml"/><Relationship Id="rId15" Type="http://schemas.openxmlformats.org/officeDocument/2006/relationships/slide" Target="slide62.xml"/><Relationship Id="rId23" Type="http://schemas.openxmlformats.org/officeDocument/2006/relationships/slide" Target="slide65.xml"/><Relationship Id="rId10" Type="http://schemas.openxmlformats.org/officeDocument/2006/relationships/slide" Target="slide42.xml"/><Relationship Id="rId19" Type="http://schemas.openxmlformats.org/officeDocument/2006/relationships/slide" Target="slide72.xml"/><Relationship Id="rId4" Type="http://schemas.openxmlformats.org/officeDocument/2006/relationships/chart" Target="../charts/chart80.xml"/><Relationship Id="rId9" Type="http://schemas.openxmlformats.org/officeDocument/2006/relationships/slide" Target="slide7.xml"/><Relationship Id="rId14" Type="http://schemas.openxmlformats.org/officeDocument/2006/relationships/slide" Target="slide61.xml"/><Relationship Id="rId22" Type="http://schemas.openxmlformats.org/officeDocument/2006/relationships/slide" Target="slide64.xml"/><Relationship Id="rId27" Type="http://schemas.openxmlformats.org/officeDocument/2006/relationships/image" Target="../media/image27.png"/></Relationships>
</file>

<file path=ppt/slides/_rels/slide65.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49.xml"/><Relationship Id="rId18" Type="http://schemas.openxmlformats.org/officeDocument/2006/relationships/slide" Target="slide70.xml"/><Relationship Id="rId26" Type="http://schemas.openxmlformats.org/officeDocument/2006/relationships/slide" Target="slide67.xml"/><Relationship Id="rId3" Type="http://schemas.openxmlformats.org/officeDocument/2006/relationships/slide" Target="slide21.xml"/><Relationship Id="rId21" Type="http://schemas.openxmlformats.org/officeDocument/2006/relationships/slide" Target="slide73.xml"/><Relationship Id="rId7" Type="http://schemas.openxmlformats.org/officeDocument/2006/relationships/slide" Target="slide3.xml"/><Relationship Id="rId12" Type="http://schemas.openxmlformats.org/officeDocument/2006/relationships/slide" Target="slide43.xml"/><Relationship Id="rId17" Type="http://schemas.openxmlformats.org/officeDocument/2006/relationships/slide" Target="slide69.xml"/><Relationship Id="rId25" Type="http://schemas.openxmlformats.org/officeDocument/2006/relationships/slide" Target="slide66.xml"/><Relationship Id="rId2" Type="http://schemas.openxmlformats.org/officeDocument/2006/relationships/image" Target="../media/image9.png"/><Relationship Id="rId16" Type="http://schemas.openxmlformats.org/officeDocument/2006/relationships/slide" Target="slide62.xml"/><Relationship Id="rId20" Type="http://schemas.openxmlformats.org/officeDocument/2006/relationships/slide" Target="slide72.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42.xml"/><Relationship Id="rId24" Type="http://schemas.openxmlformats.org/officeDocument/2006/relationships/slide" Target="slide65.xml"/><Relationship Id="rId5" Type="http://schemas.openxmlformats.org/officeDocument/2006/relationships/image" Target="../media/image25.jpeg"/><Relationship Id="rId15" Type="http://schemas.openxmlformats.org/officeDocument/2006/relationships/slide" Target="slide61.xml"/><Relationship Id="rId23" Type="http://schemas.openxmlformats.org/officeDocument/2006/relationships/slide" Target="slide64.xml"/><Relationship Id="rId28" Type="http://schemas.openxmlformats.org/officeDocument/2006/relationships/image" Target="../media/image27.png"/><Relationship Id="rId10" Type="http://schemas.openxmlformats.org/officeDocument/2006/relationships/slide" Target="slide7.xml"/><Relationship Id="rId19" Type="http://schemas.openxmlformats.org/officeDocument/2006/relationships/slide" Target="slide71.xml"/><Relationship Id="rId4" Type="http://schemas.openxmlformats.org/officeDocument/2006/relationships/image" Target="../media/image24.jpeg"/><Relationship Id="rId9" Type="http://schemas.openxmlformats.org/officeDocument/2006/relationships/image" Target="../media/image10.jpeg"/><Relationship Id="rId14" Type="http://schemas.openxmlformats.org/officeDocument/2006/relationships/slide" Target="slide54.xml"/><Relationship Id="rId22" Type="http://schemas.openxmlformats.org/officeDocument/2006/relationships/slide" Target="slide63.xml"/><Relationship Id="rId27" Type="http://schemas.openxmlformats.org/officeDocument/2006/relationships/slide" Target="slide68.xml"/></Relationships>
</file>

<file path=ppt/slides/_rels/slide66.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49.xml"/><Relationship Id="rId18" Type="http://schemas.openxmlformats.org/officeDocument/2006/relationships/slide" Target="slide70.xml"/><Relationship Id="rId26" Type="http://schemas.openxmlformats.org/officeDocument/2006/relationships/slide" Target="slide67.xml"/><Relationship Id="rId3" Type="http://schemas.openxmlformats.org/officeDocument/2006/relationships/slide" Target="slide21.xml"/><Relationship Id="rId21" Type="http://schemas.openxmlformats.org/officeDocument/2006/relationships/slide" Target="slide73.xml"/><Relationship Id="rId7" Type="http://schemas.openxmlformats.org/officeDocument/2006/relationships/slide" Target="slide3.xml"/><Relationship Id="rId12" Type="http://schemas.openxmlformats.org/officeDocument/2006/relationships/slide" Target="slide43.xml"/><Relationship Id="rId17" Type="http://schemas.openxmlformats.org/officeDocument/2006/relationships/slide" Target="slide69.xml"/><Relationship Id="rId25" Type="http://schemas.openxmlformats.org/officeDocument/2006/relationships/slide" Target="slide66.xml"/><Relationship Id="rId2" Type="http://schemas.openxmlformats.org/officeDocument/2006/relationships/image" Target="../media/image9.png"/><Relationship Id="rId16" Type="http://schemas.openxmlformats.org/officeDocument/2006/relationships/slide" Target="slide62.xml"/><Relationship Id="rId20" Type="http://schemas.openxmlformats.org/officeDocument/2006/relationships/slide" Target="slide72.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42.xml"/><Relationship Id="rId24" Type="http://schemas.openxmlformats.org/officeDocument/2006/relationships/slide" Target="slide65.xml"/><Relationship Id="rId5" Type="http://schemas.openxmlformats.org/officeDocument/2006/relationships/chart" Target="../charts/chart82.xml"/><Relationship Id="rId15" Type="http://schemas.openxmlformats.org/officeDocument/2006/relationships/slide" Target="slide61.xml"/><Relationship Id="rId23" Type="http://schemas.openxmlformats.org/officeDocument/2006/relationships/slide" Target="slide64.xml"/><Relationship Id="rId28" Type="http://schemas.openxmlformats.org/officeDocument/2006/relationships/image" Target="../media/image27.png"/><Relationship Id="rId10" Type="http://schemas.openxmlformats.org/officeDocument/2006/relationships/slide" Target="slide7.xml"/><Relationship Id="rId19" Type="http://schemas.openxmlformats.org/officeDocument/2006/relationships/slide" Target="slide71.xml"/><Relationship Id="rId4" Type="http://schemas.openxmlformats.org/officeDocument/2006/relationships/chart" Target="../charts/chart81.xml"/><Relationship Id="rId9" Type="http://schemas.openxmlformats.org/officeDocument/2006/relationships/image" Target="../media/image10.jpeg"/><Relationship Id="rId14" Type="http://schemas.openxmlformats.org/officeDocument/2006/relationships/slide" Target="slide54.xml"/><Relationship Id="rId22" Type="http://schemas.openxmlformats.org/officeDocument/2006/relationships/slide" Target="slide63.xml"/><Relationship Id="rId27" Type="http://schemas.openxmlformats.org/officeDocument/2006/relationships/slide" Target="slide68.xml"/></Relationships>
</file>

<file path=ppt/slides/_rels/slide67.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54.xml"/><Relationship Id="rId18" Type="http://schemas.openxmlformats.org/officeDocument/2006/relationships/slide" Target="slide71.xml"/><Relationship Id="rId26" Type="http://schemas.openxmlformats.org/officeDocument/2006/relationships/slide" Target="slide68.xml"/><Relationship Id="rId3" Type="http://schemas.openxmlformats.org/officeDocument/2006/relationships/slide" Target="slide21.xml"/><Relationship Id="rId21" Type="http://schemas.openxmlformats.org/officeDocument/2006/relationships/slide" Target="slide63.xml"/><Relationship Id="rId7" Type="http://schemas.openxmlformats.org/officeDocument/2006/relationships/slide" Target="slide74.xml"/><Relationship Id="rId12" Type="http://schemas.openxmlformats.org/officeDocument/2006/relationships/slide" Target="slide49.xml"/><Relationship Id="rId17" Type="http://schemas.openxmlformats.org/officeDocument/2006/relationships/slide" Target="slide70.xml"/><Relationship Id="rId25" Type="http://schemas.openxmlformats.org/officeDocument/2006/relationships/slide" Target="slide67.xml"/><Relationship Id="rId2" Type="http://schemas.openxmlformats.org/officeDocument/2006/relationships/image" Target="../media/image9.png"/><Relationship Id="rId16" Type="http://schemas.openxmlformats.org/officeDocument/2006/relationships/slide" Target="slide69.xml"/><Relationship Id="rId20" Type="http://schemas.openxmlformats.org/officeDocument/2006/relationships/slide" Target="slide73.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slide" Target="slide43.xml"/><Relationship Id="rId24" Type="http://schemas.openxmlformats.org/officeDocument/2006/relationships/slide" Target="slide66.xml"/><Relationship Id="rId5" Type="http://schemas.openxmlformats.org/officeDocument/2006/relationships/slide" Target="slide2.xml"/><Relationship Id="rId15" Type="http://schemas.openxmlformats.org/officeDocument/2006/relationships/slide" Target="slide62.xml"/><Relationship Id="rId23" Type="http://schemas.openxmlformats.org/officeDocument/2006/relationships/slide" Target="slide65.xml"/><Relationship Id="rId10" Type="http://schemas.openxmlformats.org/officeDocument/2006/relationships/slide" Target="slide42.xml"/><Relationship Id="rId19" Type="http://schemas.openxmlformats.org/officeDocument/2006/relationships/slide" Target="slide72.xml"/><Relationship Id="rId4" Type="http://schemas.openxmlformats.org/officeDocument/2006/relationships/chart" Target="../charts/chart83.xml"/><Relationship Id="rId9" Type="http://schemas.openxmlformats.org/officeDocument/2006/relationships/slide" Target="slide7.xml"/><Relationship Id="rId14" Type="http://schemas.openxmlformats.org/officeDocument/2006/relationships/slide" Target="slide61.xml"/><Relationship Id="rId22" Type="http://schemas.openxmlformats.org/officeDocument/2006/relationships/slide" Target="slide64.xml"/><Relationship Id="rId27" Type="http://schemas.openxmlformats.org/officeDocument/2006/relationships/image" Target="../media/image27.png"/></Relationships>
</file>

<file path=ppt/slides/_rels/slide68.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49.xml"/><Relationship Id="rId18" Type="http://schemas.openxmlformats.org/officeDocument/2006/relationships/slide" Target="slide70.xml"/><Relationship Id="rId26" Type="http://schemas.openxmlformats.org/officeDocument/2006/relationships/slide" Target="slide67.xml"/><Relationship Id="rId3" Type="http://schemas.openxmlformats.org/officeDocument/2006/relationships/slide" Target="slide21.xml"/><Relationship Id="rId21" Type="http://schemas.openxmlformats.org/officeDocument/2006/relationships/slide" Target="slide73.xml"/><Relationship Id="rId7" Type="http://schemas.openxmlformats.org/officeDocument/2006/relationships/slide" Target="slide3.xml"/><Relationship Id="rId12" Type="http://schemas.openxmlformats.org/officeDocument/2006/relationships/slide" Target="slide43.xml"/><Relationship Id="rId17" Type="http://schemas.openxmlformats.org/officeDocument/2006/relationships/slide" Target="slide69.xml"/><Relationship Id="rId25" Type="http://schemas.openxmlformats.org/officeDocument/2006/relationships/slide" Target="slide66.xml"/><Relationship Id="rId2" Type="http://schemas.openxmlformats.org/officeDocument/2006/relationships/image" Target="../media/image9.png"/><Relationship Id="rId16" Type="http://schemas.openxmlformats.org/officeDocument/2006/relationships/slide" Target="slide62.xml"/><Relationship Id="rId20" Type="http://schemas.openxmlformats.org/officeDocument/2006/relationships/slide" Target="slide72.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42.xml"/><Relationship Id="rId24" Type="http://schemas.openxmlformats.org/officeDocument/2006/relationships/slide" Target="slide65.xml"/><Relationship Id="rId5" Type="http://schemas.openxmlformats.org/officeDocument/2006/relationships/image" Target="../media/image25.jpeg"/><Relationship Id="rId15" Type="http://schemas.openxmlformats.org/officeDocument/2006/relationships/slide" Target="slide61.xml"/><Relationship Id="rId23" Type="http://schemas.openxmlformats.org/officeDocument/2006/relationships/slide" Target="slide64.xml"/><Relationship Id="rId28" Type="http://schemas.openxmlformats.org/officeDocument/2006/relationships/image" Target="../media/image27.png"/><Relationship Id="rId10" Type="http://schemas.openxmlformats.org/officeDocument/2006/relationships/slide" Target="slide7.xml"/><Relationship Id="rId19" Type="http://schemas.openxmlformats.org/officeDocument/2006/relationships/slide" Target="slide71.xml"/><Relationship Id="rId4" Type="http://schemas.openxmlformats.org/officeDocument/2006/relationships/image" Target="../media/image24.jpeg"/><Relationship Id="rId9" Type="http://schemas.openxmlformats.org/officeDocument/2006/relationships/image" Target="../media/image10.jpeg"/><Relationship Id="rId14" Type="http://schemas.openxmlformats.org/officeDocument/2006/relationships/slide" Target="slide54.xml"/><Relationship Id="rId22" Type="http://schemas.openxmlformats.org/officeDocument/2006/relationships/slide" Target="slide63.xml"/><Relationship Id="rId27" Type="http://schemas.openxmlformats.org/officeDocument/2006/relationships/slide" Target="slide68.xml"/></Relationships>
</file>

<file path=ppt/slides/_rels/slide69.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49.xml"/><Relationship Id="rId18" Type="http://schemas.openxmlformats.org/officeDocument/2006/relationships/slide" Target="slide70.xml"/><Relationship Id="rId26" Type="http://schemas.openxmlformats.org/officeDocument/2006/relationships/slide" Target="slide67.xml"/><Relationship Id="rId3" Type="http://schemas.openxmlformats.org/officeDocument/2006/relationships/slide" Target="slide21.xml"/><Relationship Id="rId21" Type="http://schemas.openxmlformats.org/officeDocument/2006/relationships/slide" Target="slide73.xml"/><Relationship Id="rId7" Type="http://schemas.openxmlformats.org/officeDocument/2006/relationships/slide" Target="slide3.xml"/><Relationship Id="rId12" Type="http://schemas.openxmlformats.org/officeDocument/2006/relationships/slide" Target="slide43.xml"/><Relationship Id="rId17" Type="http://schemas.openxmlformats.org/officeDocument/2006/relationships/slide" Target="slide69.xml"/><Relationship Id="rId25" Type="http://schemas.openxmlformats.org/officeDocument/2006/relationships/slide" Target="slide66.xml"/><Relationship Id="rId2" Type="http://schemas.openxmlformats.org/officeDocument/2006/relationships/image" Target="../media/image9.png"/><Relationship Id="rId16" Type="http://schemas.openxmlformats.org/officeDocument/2006/relationships/slide" Target="slide62.xml"/><Relationship Id="rId20" Type="http://schemas.openxmlformats.org/officeDocument/2006/relationships/slide" Target="slide72.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42.xml"/><Relationship Id="rId24" Type="http://schemas.openxmlformats.org/officeDocument/2006/relationships/slide" Target="slide65.xml"/><Relationship Id="rId5" Type="http://schemas.openxmlformats.org/officeDocument/2006/relationships/chart" Target="../charts/chart85.xml"/><Relationship Id="rId15" Type="http://schemas.openxmlformats.org/officeDocument/2006/relationships/slide" Target="slide61.xml"/><Relationship Id="rId23" Type="http://schemas.openxmlformats.org/officeDocument/2006/relationships/slide" Target="slide64.xml"/><Relationship Id="rId28" Type="http://schemas.openxmlformats.org/officeDocument/2006/relationships/image" Target="../media/image27.png"/><Relationship Id="rId10" Type="http://schemas.openxmlformats.org/officeDocument/2006/relationships/slide" Target="slide7.xml"/><Relationship Id="rId19" Type="http://schemas.openxmlformats.org/officeDocument/2006/relationships/slide" Target="slide71.xml"/><Relationship Id="rId4" Type="http://schemas.openxmlformats.org/officeDocument/2006/relationships/chart" Target="../charts/chart84.xml"/><Relationship Id="rId9" Type="http://schemas.openxmlformats.org/officeDocument/2006/relationships/image" Target="../media/image10.jpeg"/><Relationship Id="rId14" Type="http://schemas.openxmlformats.org/officeDocument/2006/relationships/slide" Target="slide54.xml"/><Relationship Id="rId22" Type="http://schemas.openxmlformats.org/officeDocument/2006/relationships/slide" Target="slide63.xml"/><Relationship Id="rId27" Type="http://schemas.openxmlformats.org/officeDocument/2006/relationships/slide" Target="slide68.xml"/></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slide" Target="slide7.xml"/><Relationship Id="rId3" Type="http://schemas.openxmlformats.org/officeDocument/2006/relationships/slide" Target="slide1.xml"/><Relationship Id="rId7" Type="http://schemas.openxmlformats.org/officeDocument/2006/relationships/slide" Target="slide42.xml"/><Relationship Id="rId12" Type="http://schemas.openxmlformats.org/officeDocument/2006/relationships/slide" Target="slide74.xml"/><Relationship Id="rId2" Type="http://schemas.openxmlformats.org/officeDocument/2006/relationships/image" Target="../media/image17.jpeg"/><Relationship Id="rId1" Type="http://schemas.openxmlformats.org/officeDocument/2006/relationships/slideLayout" Target="../slideLayouts/slideLayout6.xml"/><Relationship Id="rId6" Type="http://schemas.openxmlformats.org/officeDocument/2006/relationships/image" Target="../media/image15.png"/><Relationship Id="rId11" Type="http://schemas.openxmlformats.org/officeDocument/2006/relationships/slide" Target="slide3.xml"/><Relationship Id="rId5" Type="http://schemas.openxmlformats.org/officeDocument/2006/relationships/slide" Target="slide8.xml"/><Relationship Id="rId10" Type="http://schemas.openxmlformats.org/officeDocument/2006/relationships/slide" Target="slide2.xml"/><Relationship Id="rId4" Type="http://schemas.openxmlformats.org/officeDocument/2006/relationships/image" Target="../media/image18.png"/><Relationship Id="rId9" Type="http://schemas.openxmlformats.org/officeDocument/2006/relationships/image" Target="../media/image10.jpeg"/></Relationships>
</file>

<file path=ppt/slides/_rels/slide70.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54.xml"/><Relationship Id="rId18" Type="http://schemas.openxmlformats.org/officeDocument/2006/relationships/slide" Target="slide71.xml"/><Relationship Id="rId26" Type="http://schemas.openxmlformats.org/officeDocument/2006/relationships/slide" Target="slide68.xml"/><Relationship Id="rId3" Type="http://schemas.openxmlformats.org/officeDocument/2006/relationships/slide" Target="slide21.xml"/><Relationship Id="rId21" Type="http://schemas.openxmlformats.org/officeDocument/2006/relationships/slide" Target="slide63.xml"/><Relationship Id="rId7" Type="http://schemas.openxmlformats.org/officeDocument/2006/relationships/slide" Target="slide74.xml"/><Relationship Id="rId12" Type="http://schemas.openxmlformats.org/officeDocument/2006/relationships/slide" Target="slide49.xml"/><Relationship Id="rId17" Type="http://schemas.openxmlformats.org/officeDocument/2006/relationships/slide" Target="slide70.xml"/><Relationship Id="rId25" Type="http://schemas.openxmlformats.org/officeDocument/2006/relationships/slide" Target="slide67.xml"/><Relationship Id="rId2" Type="http://schemas.openxmlformats.org/officeDocument/2006/relationships/image" Target="../media/image9.png"/><Relationship Id="rId16" Type="http://schemas.openxmlformats.org/officeDocument/2006/relationships/slide" Target="slide69.xml"/><Relationship Id="rId20" Type="http://schemas.openxmlformats.org/officeDocument/2006/relationships/slide" Target="slide73.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slide" Target="slide43.xml"/><Relationship Id="rId24" Type="http://schemas.openxmlformats.org/officeDocument/2006/relationships/slide" Target="slide66.xml"/><Relationship Id="rId5" Type="http://schemas.openxmlformats.org/officeDocument/2006/relationships/slide" Target="slide2.xml"/><Relationship Id="rId15" Type="http://schemas.openxmlformats.org/officeDocument/2006/relationships/slide" Target="slide62.xml"/><Relationship Id="rId23" Type="http://schemas.openxmlformats.org/officeDocument/2006/relationships/slide" Target="slide65.xml"/><Relationship Id="rId10" Type="http://schemas.openxmlformats.org/officeDocument/2006/relationships/slide" Target="slide42.xml"/><Relationship Id="rId19" Type="http://schemas.openxmlformats.org/officeDocument/2006/relationships/slide" Target="slide72.xml"/><Relationship Id="rId4" Type="http://schemas.openxmlformats.org/officeDocument/2006/relationships/chart" Target="../charts/chart86.xml"/><Relationship Id="rId9" Type="http://schemas.openxmlformats.org/officeDocument/2006/relationships/slide" Target="slide7.xml"/><Relationship Id="rId14" Type="http://schemas.openxmlformats.org/officeDocument/2006/relationships/slide" Target="slide61.xml"/><Relationship Id="rId22" Type="http://schemas.openxmlformats.org/officeDocument/2006/relationships/slide" Target="slide64.xml"/><Relationship Id="rId27" Type="http://schemas.openxmlformats.org/officeDocument/2006/relationships/image" Target="../media/image27.png"/></Relationships>
</file>

<file path=ppt/slides/_rels/slide71.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49.xml"/><Relationship Id="rId18" Type="http://schemas.openxmlformats.org/officeDocument/2006/relationships/slide" Target="slide70.xml"/><Relationship Id="rId26" Type="http://schemas.openxmlformats.org/officeDocument/2006/relationships/slide" Target="slide67.xml"/><Relationship Id="rId3" Type="http://schemas.openxmlformats.org/officeDocument/2006/relationships/slide" Target="slide21.xml"/><Relationship Id="rId21" Type="http://schemas.openxmlformats.org/officeDocument/2006/relationships/slide" Target="slide73.xml"/><Relationship Id="rId7" Type="http://schemas.openxmlformats.org/officeDocument/2006/relationships/slide" Target="slide3.xml"/><Relationship Id="rId12" Type="http://schemas.openxmlformats.org/officeDocument/2006/relationships/slide" Target="slide43.xml"/><Relationship Id="rId17" Type="http://schemas.openxmlformats.org/officeDocument/2006/relationships/slide" Target="slide69.xml"/><Relationship Id="rId25" Type="http://schemas.openxmlformats.org/officeDocument/2006/relationships/slide" Target="slide66.xml"/><Relationship Id="rId2" Type="http://schemas.openxmlformats.org/officeDocument/2006/relationships/image" Target="../media/image9.png"/><Relationship Id="rId16" Type="http://schemas.openxmlformats.org/officeDocument/2006/relationships/slide" Target="slide62.xml"/><Relationship Id="rId20" Type="http://schemas.openxmlformats.org/officeDocument/2006/relationships/slide" Target="slide72.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42.xml"/><Relationship Id="rId24" Type="http://schemas.openxmlformats.org/officeDocument/2006/relationships/slide" Target="slide65.xml"/><Relationship Id="rId5" Type="http://schemas.openxmlformats.org/officeDocument/2006/relationships/image" Target="../media/image25.jpeg"/><Relationship Id="rId15" Type="http://schemas.openxmlformats.org/officeDocument/2006/relationships/slide" Target="slide61.xml"/><Relationship Id="rId23" Type="http://schemas.openxmlformats.org/officeDocument/2006/relationships/slide" Target="slide64.xml"/><Relationship Id="rId28" Type="http://schemas.openxmlformats.org/officeDocument/2006/relationships/image" Target="../media/image27.png"/><Relationship Id="rId10" Type="http://schemas.openxmlformats.org/officeDocument/2006/relationships/slide" Target="slide7.xml"/><Relationship Id="rId19" Type="http://schemas.openxmlformats.org/officeDocument/2006/relationships/slide" Target="slide71.xml"/><Relationship Id="rId4" Type="http://schemas.openxmlformats.org/officeDocument/2006/relationships/image" Target="../media/image24.jpeg"/><Relationship Id="rId9" Type="http://schemas.openxmlformats.org/officeDocument/2006/relationships/image" Target="../media/image10.jpeg"/><Relationship Id="rId14" Type="http://schemas.openxmlformats.org/officeDocument/2006/relationships/slide" Target="slide54.xml"/><Relationship Id="rId22" Type="http://schemas.openxmlformats.org/officeDocument/2006/relationships/slide" Target="slide63.xml"/><Relationship Id="rId27" Type="http://schemas.openxmlformats.org/officeDocument/2006/relationships/slide" Target="slide68.xml"/></Relationships>
</file>

<file path=ppt/slides/_rels/slide72.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49.xml"/><Relationship Id="rId18" Type="http://schemas.openxmlformats.org/officeDocument/2006/relationships/slide" Target="slide70.xml"/><Relationship Id="rId26" Type="http://schemas.openxmlformats.org/officeDocument/2006/relationships/slide" Target="slide67.xml"/><Relationship Id="rId3" Type="http://schemas.openxmlformats.org/officeDocument/2006/relationships/slide" Target="slide21.xml"/><Relationship Id="rId21" Type="http://schemas.openxmlformats.org/officeDocument/2006/relationships/slide" Target="slide73.xml"/><Relationship Id="rId7" Type="http://schemas.openxmlformats.org/officeDocument/2006/relationships/slide" Target="slide3.xml"/><Relationship Id="rId12" Type="http://schemas.openxmlformats.org/officeDocument/2006/relationships/slide" Target="slide43.xml"/><Relationship Id="rId17" Type="http://schemas.openxmlformats.org/officeDocument/2006/relationships/slide" Target="slide69.xml"/><Relationship Id="rId25" Type="http://schemas.openxmlformats.org/officeDocument/2006/relationships/slide" Target="slide66.xml"/><Relationship Id="rId2" Type="http://schemas.openxmlformats.org/officeDocument/2006/relationships/image" Target="../media/image9.png"/><Relationship Id="rId16" Type="http://schemas.openxmlformats.org/officeDocument/2006/relationships/slide" Target="slide62.xml"/><Relationship Id="rId20" Type="http://schemas.openxmlformats.org/officeDocument/2006/relationships/slide" Target="slide72.xml"/><Relationship Id="rId1" Type="http://schemas.openxmlformats.org/officeDocument/2006/relationships/slideLayout" Target="../slideLayouts/slideLayout5.xml"/><Relationship Id="rId6" Type="http://schemas.openxmlformats.org/officeDocument/2006/relationships/slide" Target="slide2.xml"/><Relationship Id="rId11" Type="http://schemas.openxmlformats.org/officeDocument/2006/relationships/slide" Target="slide42.xml"/><Relationship Id="rId24" Type="http://schemas.openxmlformats.org/officeDocument/2006/relationships/slide" Target="slide65.xml"/><Relationship Id="rId5" Type="http://schemas.openxmlformats.org/officeDocument/2006/relationships/chart" Target="../charts/chart88.xml"/><Relationship Id="rId15" Type="http://schemas.openxmlformats.org/officeDocument/2006/relationships/slide" Target="slide61.xml"/><Relationship Id="rId23" Type="http://schemas.openxmlformats.org/officeDocument/2006/relationships/slide" Target="slide64.xml"/><Relationship Id="rId28" Type="http://schemas.openxmlformats.org/officeDocument/2006/relationships/image" Target="../media/image27.png"/><Relationship Id="rId10" Type="http://schemas.openxmlformats.org/officeDocument/2006/relationships/slide" Target="slide7.xml"/><Relationship Id="rId19" Type="http://schemas.openxmlformats.org/officeDocument/2006/relationships/slide" Target="slide71.xml"/><Relationship Id="rId4" Type="http://schemas.openxmlformats.org/officeDocument/2006/relationships/chart" Target="../charts/chart87.xml"/><Relationship Id="rId9" Type="http://schemas.openxmlformats.org/officeDocument/2006/relationships/image" Target="../media/image10.jpeg"/><Relationship Id="rId14" Type="http://schemas.openxmlformats.org/officeDocument/2006/relationships/slide" Target="slide54.xml"/><Relationship Id="rId22" Type="http://schemas.openxmlformats.org/officeDocument/2006/relationships/slide" Target="slide63.xml"/><Relationship Id="rId27" Type="http://schemas.openxmlformats.org/officeDocument/2006/relationships/slide" Target="slide68.xml"/></Relationships>
</file>

<file path=ppt/slides/_rels/slide73.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54.xml"/><Relationship Id="rId18" Type="http://schemas.openxmlformats.org/officeDocument/2006/relationships/slide" Target="slide71.xml"/><Relationship Id="rId26" Type="http://schemas.openxmlformats.org/officeDocument/2006/relationships/slide" Target="slide68.xml"/><Relationship Id="rId3" Type="http://schemas.openxmlformats.org/officeDocument/2006/relationships/slide" Target="slide21.xml"/><Relationship Id="rId21" Type="http://schemas.openxmlformats.org/officeDocument/2006/relationships/slide" Target="slide63.xml"/><Relationship Id="rId7" Type="http://schemas.openxmlformats.org/officeDocument/2006/relationships/slide" Target="slide74.xml"/><Relationship Id="rId12" Type="http://schemas.openxmlformats.org/officeDocument/2006/relationships/slide" Target="slide49.xml"/><Relationship Id="rId17" Type="http://schemas.openxmlformats.org/officeDocument/2006/relationships/slide" Target="slide70.xml"/><Relationship Id="rId25" Type="http://schemas.openxmlformats.org/officeDocument/2006/relationships/slide" Target="slide67.xml"/><Relationship Id="rId2" Type="http://schemas.openxmlformats.org/officeDocument/2006/relationships/image" Target="../media/image9.png"/><Relationship Id="rId16" Type="http://schemas.openxmlformats.org/officeDocument/2006/relationships/slide" Target="slide69.xml"/><Relationship Id="rId20" Type="http://schemas.openxmlformats.org/officeDocument/2006/relationships/slide" Target="slide73.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slide" Target="slide43.xml"/><Relationship Id="rId24" Type="http://schemas.openxmlformats.org/officeDocument/2006/relationships/slide" Target="slide66.xml"/><Relationship Id="rId5" Type="http://schemas.openxmlformats.org/officeDocument/2006/relationships/slide" Target="slide2.xml"/><Relationship Id="rId15" Type="http://schemas.openxmlformats.org/officeDocument/2006/relationships/slide" Target="slide62.xml"/><Relationship Id="rId23" Type="http://schemas.openxmlformats.org/officeDocument/2006/relationships/slide" Target="slide65.xml"/><Relationship Id="rId10" Type="http://schemas.openxmlformats.org/officeDocument/2006/relationships/slide" Target="slide42.xml"/><Relationship Id="rId19" Type="http://schemas.openxmlformats.org/officeDocument/2006/relationships/slide" Target="slide72.xml"/><Relationship Id="rId4" Type="http://schemas.openxmlformats.org/officeDocument/2006/relationships/chart" Target="../charts/chart89.xml"/><Relationship Id="rId9" Type="http://schemas.openxmlformats.org/officeDocument/2006/relationships/slide" Target="slide7.xml"/><Relationship Id="rId14" Type="http://schemas.openxmlformats.org/officeDocument/2006/relationships/slide" Target="slide61.xml"/><Relationship Id="rId22" Type="http://schemas.openxmlformats.org/officeDocument/2006/relationships/slide" Target="slide64.xml"/><Relationship Id="rId27" Type="http://schemas.openxmlformats.org/officeDocument/2006/relationships/image" Target="../media/image27.png"/></Relationships>
</file>

<file path=ppt/slides/_rels/slide74.xml.rels><?xml version="1.0" encoding="UTF-8" standalone="yes"?>
<Relationships xmlns="http://schemas.openxmlformats.org/package/2006/relationships"><Relationship Id="rId8" Type="http://schemas.openxmlformats.org/officeDocument/2006/relationships/slide" Target="slide76.xml"/><Relationship Id="rId3" Type="http://schemas.openxmlformats.org/officeDocument/2006/relationships/slide" Target="slide3.xml"/><Relationship Id="rId7" Type="http://schemas.openxmlformats.org/officeDocument/2006/relationships/slide" Target="slide75.xml"/><Relationship Id="rId2" Type="http://schemas.openxmlformats.org/officeDocument/2006/relationships/slide" Target="slide2.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10.jpeg"/><Relationship Id="rId4" Type="http://schemas.openxmlformats.org/officeDocument/2006/relationships/slide" Target="slide74.xml"/></Relationships>
</file>

<file path=ppt/slides/_rels/slide75.xml.rels><?xml version="1.0" encoding="UTF-8" standalone="yes"?>
<Relationships xmlns="http://schemas.openxmlformats.org/package/2006/relationships"><Relationship Id="rId8" Type="http://schemas.openxmlformats.org/officeDocument/2006/relationships/slide" Target="slide76.xml"/><Relationship Id="rId3" Type="http://schemas.openxmlformats.org/officeDocument/2006/relationships/slide" Target="slide3.xml"/><Relationship Id="rId7" Type="http://schemas.openxmlformats.org/officeDocument/2006/relationships/slide" Target="slide75.xml"/><Relationship Id="rId2" Type="http://schemas.openxmlformats.org/officeDocument/2006/relationships/slide" Target="slide2.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10.jpeg"/><Relationship Id="rId4" Type="http://schemas.openxmlformats.org/officeDocument/2006/relationships/slide" Target="slide74.xml"/></Relationships>
</file>

<file path=ppt/slides/_rels/slide76.xml.rels><?xml version="1.0" encoding="UTF-8" standalone="yes"?>
<Relationships xmlns="http://schemas.openxmlformats.org/package/2006/relationships"><Relationship Id="rId8" Type="http://schemas.openxmlformats.org/officeDocument/2006/relationships/slide" Target="slide76.xml"/><Relationship Id="rId3" Type="http://schemas.openxmlformats.org/officeDocument/2006/relationships/slide" Target="slide3.xml"/><Relationship Id="rId7" Type="http://schemas.openxmlformats.org/officeDocument/2006/relationships/slide" Target="slide75.xml"/><Relationship Id="rId2" Type="http://schemas.openxmlformats.org/officeDocument/2006/relationships/slide" Target="slide2.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10.jpeg"/><Relationship Id="rId4" Type="http://schemas.openxmlformats.org/officeDocument/2006/relationships/slide" Target="slide74.xml"/></Relationships>
</file>

<file path=ppt/slides/_rels/slide8.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9.xml"/><Relationship Id="rId18" Type="http://schemas.openxmlformats.org/officeDocument/2006/relationships/slide" Target="slide3.xml"/><Relationship Id="rId3" Type="http://schemas.openxmlformats.org/officeDocument/2006/relationships/image" Target="../media/image9.png"/><Relationship Id="rId21" Type="http://schemas.openxmlformats.org/officeDocument/2006/relationships/slide" Target="slide7.xml"/><Relationship Id="rId7" Type="http://schemas.openxmlformats.org/officeDocument/2006/relationships/chart" Target="../charts/chart4.xml"/><Relationship Id="rId12" Type="http://schemas.openxmlformats.org/officeDocument/2006/relationships/slide" Target="slide21.xml"/><Relationship Id="rId17" Type="http://schemas.openxmlformats.org/officeDocument/2006/relationships/slide" Target="slide2.xml"/><Relationship Id="rId2" Type="http://schemas.openxmlformats.org/officeDocument/2006/relationships/image" Target="../media/image20.jpeg"/><Relationship Id="rId16" Type="http://schemas.openxmlformats.org/officeDocument/2006/relationships/slide" Target="slide41.xml"/><Relationship Id="rId20" Type="http://schemas.openxmlformats.org/officeDocument/2006/relationships/image" Target="../media/image10.jpeg"/><Relationship Id="rId1" Type="http://schemas.openxmlformats.org/officeDocument/2006/relationships/slideLayout" Target="../slideLayouts/slideLayout5.xml"/><Relationship Id="rId6" Type="http://schemas.openxmlformats.org/officeDocument/2006/relationships/chart" Target="../charts/chart3.xml"/><Relationship Id="rId11" Type="http://schemas.openxmlformats.org/officeDocument/2006/relationships/slide" Target="slide16.xml"/><Relationship Id="rId5" Type="http://schemas.openxmlformats.org/officeDocument/2006/relationships/chart" Target="../charts/chart2.xml"/><Relationship Id="rId15" Type="http://schemas.openxmlformats.org/officeDocument/2006/relationships/slide" Target="slide30.xml"/><Relationship Id="rId10" Type="http://schemas.openxmlformats.org/officeDocument/2006/relationships/slide" Target="slide10.xml"/><Relationship Id="rId19" Type="http://schemas.openxmlformats.org/officeDocument/2006/relationships/slide" Target="slide74.xml"/><Relationship Id="rId4" Type="http://schemas.openxmlformats.org/officeDocument/2006/relationships/chart" Target="../charts/chart1.xml"/><Relationship Id="rId9" Type="http://schemas.openxmlformats.org/officeDocument/2006/relationships/image" Target="../media/image21.png"/><Relationship Id="rId14" Type="http://schemas.openxmlformats.org/officeDocument/2006/relationships/slide" Target="slide28.xml"/></Relationships>
</file>

<file path=ppt/slides/_rels/slide9.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slide" Target="slide16.xml"/><Relationship Id="rId18" Type="http://schemas.openxmlformats.org/officeDocument/2006/relationships/slide" Target="slide41.xml"/><Relationship Id="rId3" Type="http://schemas.openxmlformats.org/officeDocument/2006/relationships/chart" Target="../charts/chart5.xml"/><Relationship Id="rId7" Type="http://schemas.openxmlformats.org/officeDocument/2006/relationships/slide" Target="slide74.xml"/><Relationship Id="rId12" Type="http://schemas.openxmlformats.org/officeDocument/2006/relationships/slide" Target="slide10.xml"/><Relationship Id="rId17" Type="http://schemas.openxmlformats.org/officeDocument/2006/relationships/slide" Target="slide30.xml"/><Relationship Id="rId2" Type="http://schemas.openxmlformats.org/officeDocument/2006/relationships/image" Target="../media/image9.png"/><Relationship Id="rId16" Type="http://schemas.openxmlformats.org/officeDocument/2006/relationships/slide" Target="slide28.xml"/><Relationship Id="rId1" Type="http://schemas.openxmlformats.org/officeDocument/2006/relationships/slideLayout" Target="../slideLayouts/slideLayout5.xml"/><Relationship Id="rId6" Type="http://schemas.openxmlformats.org/officeDocument/2006/relationships/slide" Target="slide3.xml"/><Relationship Id="rId11" Type="http://schemas.openxmlformats.org/officeDocument/2006/relationships/image" Target="../media/image21.png"/><Relationship Id="rId5" Type="http://schemas.openxmlformats.org/officeDocument/2006/relationships/slide" Target="slide2.xml"/><Relationship Id="rId15" Type="http://schemas.openxmlformats.org/officeDocument/2006/relationships/slide" Target="slide9.xml"/><Relationship Id="rId10" Type="http://schemas.openxmlformats.org/officeDocument/2006/relationships/slide" Target="slide8.xml"/><Relationship Id="rId4" Type="http://schemas.openxmlformats.org/officeDocument/2006/relationships/chart" Target="../charts/chart6.xml"/><Relationship Id="rId9" Type="http://schemas.openxmlformats.org/officeDocument/2006/relationships/slide" Target="slide7.xml"/><Relationship Id="rId14" Type="http://schemas.openxmlformats.org/officeDocument/2006/relationships/slide" Target="slide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17 Grupo"/>
          <p:cNvGrpSpPr/>
          <p:nvPr/>
        </p:nvGrpSpPr>
        <p:grpSpPr>
          <a:xfrm>
            <a:off x="-36512" y="2707094"/>
            <a:ext cx="5328592" cy="1446550"/>
            <a:chOff x="-36512" y="2459742"/>
            <a:chExt cx="5328592" cy="1446550"/>
          </a:xfrm>
        </p:grpSpPr>
        <p:sp>
          <p:nvSpPr>
            <p:cNvPr id="12" name="11 CuadroTexto"/>
            <p:cNvSpPr txBox="1"/>
            <p:nvPr/>
          </p:nvSpPr>
          <p:spPr>
            <a:xfrm>
              <a:off x="-36512" y="2459742"/>
              <a:ext cx="5328592" cy="1446550"/>
            </a:xfrm>
            <a:prstGeom prst="rect">
              <a:avLst/>
            </a:prstGeom>
            <a:noFill/>
          </p:spPr>
          <p:txBody>
            <a:bodyPr wrap="square" rtlCol="0">
              <a:spAutoFit/>
            </a:bodyPr>
            <a:lstStyle/>
            <a:p>
              <a:pPr algn="ctr"/>
              <a:r>
                <a:rPr lang="es-CO" sz="2800" b="1" dirty="0" smtClean="0">
                  <a:solidFill>
                    <a:schemeClr val="bg1">
                      <a:lumMod val="50000"/>
                    </a:schemeClr>
                  </a:solidFill>
                </a:rPr>
                <a:t>Estudio de Percepción de Iniciativa</a:t>
              </a:r>
            </a:p>
            <a:p>
              <a:pPr algn="ctr"/>
              <a:r>
                <a:rPr lang="es-CO" sz="4000" b="1" dirty="0" smtClean="0">
                  <a:solidFill>
                    <a:srgbClr val="7030A0"/>
                  </a:solidFill>
                  <a:effectLst>
                    <a:outerShdw blurRad="38100" dist="38100" dir="2700000" algn="tl">
                      <a:srgbClr val="000000">
                        <a:alpha val="43137"/>
                      </a:srgbClr>
                    </a:outerShdw>
                  </a:effectLst>
                </a:rPr>
                <a:t>TRAMITES &amp; SERVICIOS</a:t>
              </a:r>
            </a:p>
            <a:p>
              <a:pPr algn="ctr"/>
              <a:r>
                <a:rPr lang="es-CO" sz="2000" b="1" dirty="0" smtClean="0">
                  <a:solidFill>
                    <a:schemeClr val="bg1">
                      <a:lumMod val="50000"/>
                    </a:schemeClr>
                  </a:solidFill>
                  <a:effectLst>
                    <a:outerShdw blurRad="38100" dist="38100" dir="2700000" algn="tl">
                      <a:srgbClr val="000000">
                        <a:alpha val="43137"/>
                      </a:srgbClr>
                    </a:outerShdw>
                  </a:effectLst>
                </a:rPr>
                <a:t>Ciudadanos, Empresas Año 2014</a:t>
              </a:r>
              <a:endParaRPr lang="es-CO" sz="2000" dirty="0">
                <a:solidFill>
                  <a:schemeClr val="bg1">
                    <a:lumMod val="50000"/>
                  </a:schemeClr>
                </a:solidFill>
                <a:effectLst>
                  <a:outerShdw blurRad="38100" dist="38100" dir="2700000" algn="tl">
                    <a:srgbClr val="000000">
                      <a:alpha val="43137"/>
                    </a:srgbClr>
                  </a:outerShdw>
                </a:effectLst>
              </a:endParaRPr>
            </a:p>
          </p:txBody>
        </p:sp>
        <p:cxnSp>
          <p:nvCxnSpPr>
            <p:cNvPr id="14" name="13 Conector recto"/>
            <p:cNvCxnSpPr/>
            <p:nvPr/>
          </p:nvCxnSpPr>
          <p:spPr>
            <a:xfrm>
              <a:off x="107504" y="2929508"/>
              <a:ext cx="5112568" cy="0"/>
            </a:xfrm>
            <a:prstGeom prst="line">
              <a:avLst/>
            </a:prstGeom>
            <a:ln/>
          </p:spPr>
          <p:style>
            <a:lnRef idx="3">
              <a:schemeClr val="accent4"/>
            </a:lnRef>
            <a:fillRef idx="0">
              <a:schemeClr val="accent4"/>
            </a:fillRef>
            <a:effectRef idx="2">
              <a:schemeClr val="accent4"/>
            </a:effectRef>
            <a:fontRef idx="minor">
              <a:schemeClr val="tx1"/>
            </a:fontRef>
          </p:style>
        </p:cxnSp>
        <p:cxnSp>
          <p:nvCxnSpPr>
            <p:cNvPr id="23" name="22 Conector recto"/>
            <p:cNvCxnSpPr/>
            <p:nvPr/>
          </p:nvCxnSpPr>
          <p:spPr>
            <a:xfrm>
              <a:off x="219801" y="3505572"/>
              <a:ext cx="4887975" cy="0"/>
            </a:xfrm>
            <a:prstGeom prst="line">
              <a:avLst/>
            </a:prstGeom>
            <a:ln/>
          </p:spPr>
          <p:style>
            <a:lnRef idx="3">
              <a:schemeClr val="accent4"/>
            </a:lnRef>
            <a:fillRef idx="0">
              <a:schemeClr val="accent4"/>
            </a:fillRef>
            <a:effectRef idx="2">
              <a:schemeClr val="accent4"/>
            </a:effectRef>
            <a:fontRef idx="minor">
              <a:schemeClr val="tx1"/>
            </a:fontRef>
          </p:style>
        </p:cxnSp>
      </p:grpSp>
      <p:sp>
        <p:nvSpPr>
          <p:cNvPr id="17" name="16 Rectángulo"/>
          <p:cNvSpPr/>
          <p:nvPr/>
        </p:nvSpPr>
        <p:spPr>
          <a:xfrm>
            <a:off x="539552" y="5080456"/>
            <a:ext cx="4335354" cy="369332"/>
          </a:xfrm>
          <a:prstGeom prst="rect">
            <a:avLst/>
          </a:prstGeom>
        </p:spPr>
        <p:txBody>
          <a:bodyPr wrap="none">
            <a:spAutoFit/>
          </a:bodyPr>
          <a:lstStyle/>
          <a:p>
            <a:pPr algn="ctr"/>
            <a:r>
              <a:rPr lang="es-CO" dirty="0" smtClean="0">
                <a:solidFill>
                  <a:schemeClr val="bg1">
                    <a:lumMod val="50000"/>
                  </a:schemeClr>
                </a:solidFill>
                <a:effectLst>
                  <a:outerShdw blurRad="38100" dist="38100" dir="2700000" algn="tl">
                    <a:srgbClr val="000000">
                      <a:alpha val="43137"/>
                    </a:srgbClr>
                  </a:outerShdw>
                </a:effectLst>
              </a:rPr>
              <a:t>En el marco del contrato No </a:t>
            </a:r>
            <a:r>
              <a:rPr lang="es-CO" dirty="0" err="1" smtClean="0">
                <a:solidFill>
                  <a:schemeClr val="bg1">
                    <a:lumMod val="50000"/>
                  </a:schemeClr>
                </a:solidFill>
                <a:effectLst>
                  <a:outerShdw blurRad="38100" dist="38100" dir="2700000" algn="tl">
                    <a:srgbClr val="000000">
                      <a:alpha val="43137"/>
                    </a:srgbClr>
                  </a:outerShdw>
                </a:effectLst>
              </a:rPr>
              <a:t>xxxxxx</a:t>
            </a:r>
            <a:r>
              <a:rPr lang="es-CO" dirty="0" smtClean="0">
                <a:solidFill>
                  <a:schemeClr val="bg1">
                    <a:lumMod val="50000"/>
                  </a:schemeClr>
                </a:solidFill>
                <a:effectLst>
                  <a:outerShdw blurRad="38100" dist="38100" dir="2700000" algn="tl">
                    <a:srgbClr val="000000">
                      <a:alpha val="43137"/>
                    </a:srgbClr>
                  </a:outerShdw>
                </a:effectLst>
              </a:rPr>
              <a:t> de 2014</a:t>
            </a:r>
            <a:endParaRPr lang="es-CO" dirty="0">
              <a:solidFill>
                <a:schemeClr val="bg1">
                  <a:lumMod val="50000"/>
                </a:schemeClr>
              </a:solidFill>
              <a:effectLst>
                <a:outerShdw blurRad="38100" dist="38100" dir="2700000" algn="tl">
                  <a:srgbClr val="000000">
                    <a:alpha val="43137"/>
                  </a:srgbClr>
                </a:outerShdw>
              </a:effectLst>
            </a:endParaRPr>
          </a:p>
        </p:txBody>
      </p:sp>
      <p:pic>
        <p:nvPicPr>
          <p:cNvPr id="1041" name="Picture 17" descr="300 x 300. India Results"/>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1803" y="1425898"/>
            <a:ext cx="1071562" cy="1071562"/>
          </a:xfrm>
          <a:prstGeom prst="rect">
            <a:avLst/>
          </a:prstGeom>
          <a:noFill/>
          <a:extLst>
            <a:ext uri="{909E8E84-426E-40DD-AFC4-6F175D3DCCD1}">
              <a14:hiddenFill xmlns:a14="http://schemas.microsoft.com/office/drawing/2010/main">
                <a:solidFill>
                  <a:srgbClr val="FFFFFF"/>
                </a:solidFill>
              </a14:hiddenFill>
            </a:ext>
          </a:extLst>
        </p:spPr>
      </p:pic>
      <p:sp>
        <p:nvSpPr>
          <p:cNvPr id="28" name="27 Rectángulo"/>
          <p:cNvSpPr/>
          <p:nvPr/>
        </p:nvSpPr>
        <p:spPr>
          <a:xfrm>
            <a:off x="990302" y="2013912"/>
            <a:ext cx="2789610" cy="461665"/>
          </a:xfrm>
          <a:prstGeom prst="rect">
            <a:avLst/>
          </a:prstGeom>
        </p:spPr>
        <p:txBody>
          <a:bodyPr wrap="none">
            <a:spAutoFit/>
          </a:bodyPr>
          <a:lstStyle/>
          <a:p>
            <a:pPr algn="ctr"/>
            <a:r>
              <a:rPr lang="es-CO" sz="2000" dirty="0" smtClean="0">
                <a:solidFill>
                  <a:schemeClr val="bg1">
                    <a:lumMod val="50000"/>
                  </a:schemeClr>
                </a:solidFill>
                <a:effectLst>
                  <a:outerShdw blurRad="38100" dist="38100" dir="2700000" algn="tl">
                    <a:srgbClr val="000000">
                      <a:alpha val="43137"/>
                    </a:srgbClr>
                  </a:outerShdw>
                </a:effectLst>
              </a:rPr>
              <a:t>Informe de </a:t>
            </a:r>
            <a:r>
              <a:rPr lang="es-CO" sz="2400" b="1" dirty="0" smtClean="0">
                <a:solidFill>
                  <a:schemeClr val="bg1">
                    <a:lumMod val="50000"/>
                  </a:schemeClr>
                </a:solidFill>
                <a:effectLst>
                  <a:outerShdw blurRad="38100" dist="38100" dir="2700000" algn="tl">
                    <a:srgbClr val="000000">
                      <a:alpha val="43137"/>
                    </a:srgbClr>
                  </a:outerShdw>
                </a:effectLst>
              </a:rPr>
              <a:t>Resultados</a:t>
            </a:r>
            <a:endParaRPr lang="es-CO" sz="2400" b="1" dirty="0">
              <a:solidFill>
                <a:schemeClr val="bg1">
                  <a:lumMod val="50000"/>
                </a:schemeClr>
              </a:solidFill>
              <a:effectLst>
                <a:outerShdw blurRad="38100" dist="38100" dir="2700000" algn="tl">
                  <a:srgbClr val="000000">
                    <a:alpha val="43137"/>
                  </a:srgbClr>
                </a:outerShdw>
              </a:effectLst>
            </a:endParaRPr>
          </a:p>
        </p:txBody>
      </p:sp>
      <p:sp>
        <p:nvSpPr>
          <p:cNvPr id="19" name="18 CuadroTexto">
            <a:hlinkClick r:id="rId4" action="ppaction://hlinksldjump"/>
          </p:cNvPr>
          <p:cNvSpPr txBox="1"/>
          <p:nvPr/>
        </p:nvSpPr>
        <p:spPr>
          <a:xfrm>
            <a:off x="6075958" y="3361556"/>
            <a:ext cx="1376362" cy="954107"/>
          </a:xfrm>
          <a:prstGeom prst="rect">
            <a:avLst/>
          </a:prstGeom>
          <a:noFill/>
        </p:spPr>
        <p:txBody>
          <a:bodyPr wrap="square" rtlCol="0">
            <a:spAutoFit/>
          </a:bodyPr>
          <a:lstStyle/>
          <a:p>
            <a:pPr algn="ctr"/>
            <a:r>
              <a:rPr lang="es-CO" sz="2800" b="1" dirty="0" smtClean="0">
                <a:solidFill>
                  <a:schemeClr val="bg1"/>
                </a:solidFill>
                <a:effectLst>
                  <a:outerShdw blurRad="38100" dist="38100" dir="2700000" algn="tl">
                    <a:srgbClr val="000000">
                      <a:alpha val="43137"/>
                    </a:srgbClr>
                  </a:outerShdw>
                </a:effectLst>
              </a:rPr>
              <a:t>Ver Informe</a:t>
            </a:r>
            <a:endParaRPr lang="es-CO" sz="2800" b="1" dirty="0">
              <a:solidFill>
                <a:schemeClr val="bg1"/>
              </a:solidFill>
              <a:effectLst>
                <a:outerShdw blurRad="38100" dist="38100" dir="2700000" algn="tl">
                  <a:srgbClr val="000000">
                    <a:alpha val="43137"/>
                  </a:srgbClr>
                </a:outerShdw>
              </a:effectLst>
            </a:endParaRPr>
          </a:p>
        </p:txBody>
      </p:sp>
      <p:pic>
        <p:nvPicPr>
          <p:cNvPr id="30" name="Picture 2" descr="http://58533534ea9b6562bf3c-029f06cbf668e558ffb5306597309f00.r0.cf1.rackcdn.com/2012/10/Like.jpg"/>
          <p:cNvPicPr>
            <a:picLocks noChangeAspect="1" noChangeArrowheads="1"/>
          </p:cNvPicPr>
          <p:nvPr/>
        </p:nvPicPr>
        <p:blipFill>
          <a:blip r:embed="rId5">
            <a:clrChange>
              <a:clrFrom>
                <a:srgbClr val="FFFFFF"/>
              </a:clrFrom>
              <a:clrTo>
                <a:srgbClr val="FFFFFF">
                  <a:alpha val="0"/>
                </a:srgbClr>
              </a:clrTo>
            </a:clrChange>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5816582" y="3665590"/>
            <a:ext cx="267586" cy="34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3 Marcador de número de diapositiva"/>
          <p:cNvSpPr>
            <a:spLocks noGrp="1"/>
          </p:cNvSpPr>
          <p:nvPr>
            <p:ph type="sldNum" sz="quarter" idx="12"/>
          </p:nvPr>
        </p:nvSpPr>
        <p:spPr>
          <a:xfrm>
            <a:off x="7037032" y="5401058"/>
            <a:ext cx="2133600" cy="304271"/>
          </a:xfrm>
        </p:spPr>
        <p:txBody>
          <a:bodyPr/>
          <a:lstStyle/>
          <a:p>
            <a:fld id="{62F6D429-5B7F-4D92-8A61-2D03DF31274D}" type="slidenum">
              <a:rPr lang="es-CO" smtClean="0"/>
              <a:pPr/>
              <a:t>1</a:t>
            </a:fld>
            <a:endParaRPr lang="es-CO"/>
          </a:p>
        </p:txBody>
      </p:sp>
      <p:pic>
        <p:nvPicPr>
          <p:cNvPr id="1026" name="Picture 2" descr="Realizamos tus Tramites "/>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87745" y="1417340"/>
            <a:ext cx="1289754" cy="1289754"/>
          </a:xfrm>
          <a:prstGeom prst="ellipse">
            <a:avLst/>
          </a:prstGeom>
          <a:ln w="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028" name="Picture 4" descr="https://barcelona.consulado.gov.co/sites/default/files/styles/news_slide_lista/public/news/main_image/110912_sede-fp_9_1.jpg?itok=y_rXWvc1">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88702" y="2087188"/>
            <a:ext cx="1440161" cy="1400491"/>
          </a:xfrm>
          <a:prstGeom prst="ellipse">
            <a:avLst/>
          </a:prstGeom>
          <a:ln w="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99568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10</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6" name="25 Gráfico"/>
          <p:cNvGraphicFramePr/>
          <p:nvPr>
            <p:extLst>
              <p:ext uri="{D42A27DB-BD31-4B8C-83A1-F6EECF244321}">
                <p14:modId xmlns:p14="http://schemas.microsoft.com/office/powerpoint/2010/main" val="1155086897"/>
              </p:ext>
            </p:extLst>
          </p:nvPr>
        </p:nvGraphicFramePr>
        <p:xfrm>
          <a:off x="6047785" y="1519029"/>
          <a:ext cx="1548551" cy="359279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 name="30 Gráfico"/>
          <p:cNvGraphicFramePr/>
          <p:nvPr>
            <p:extLst>
              <p:ext uri="{D42A27DB-BD31-4B8C-83A1-F6EECF244321}">
                <p14:modId xmlns:p14="http://schemas.microsoft.com/office/powerpoint/2010/main" val="1118470478"/>
              </p:ext>
            </p:extLst>
          </p:nvPr>
        </p:nvGraphicFramePr>
        <p:xfrm>
          <a:off x="7596336" y="1525478"/>
          <a:ext cx="1548551" cy="3592795"/>
        </p:xfrm>
        <a:graphic>
          <a:graphicData uri="http://schemas.openxmlformats.org/drawingml/2006/chart">
            <c:chart xmlns:c="http://schemas.openxmlformats.org/drawingml/2006/chart" xmlns:r="http://schemas.openxmlformats.org/officeDocument/2006/relationships" r:id="rId4"/>
          </a:graphicData>
        </a:graphic>
      </p:graphicFrame>
      <p:sp>
        <p:nvSpPr>
          <p:cNvPr id="18" name="17 Rectángulo"/>
          <p:cNvSpPr/>
          <p:nvPr/>
        </p:nvSpPr>
        <p:spPr>
          <a:xfrm>
            <a:off x="-18377" y="4967218"/>
            <a:ext cx="8230714" cy="338554"/>
          </a:xfrm>
          <a:prstGeom prst="rect">
            <a:avLst/>
          </a:prstGeom>
        </p:spPr>
        <p:txBody>
          <a:bodyPr wrap="square">
            <a:spAutoFit/>
          </a:bodyPr>
          <a:lstStyle/>
          <a:p>
            <a:r>
              <a:rPr lang="es-CO" sz="800" b="1" dirty="0">
                <a:solidFill>
                  <a:schemeClr val="bg1">
                    <a:lumMod val="50000"/>
                  </a:schemeClr>
                </a:solidFill>
              </a:rPr>
              <a:t>P</a:t>
            </a:r>
            <a:r>
              <a:rPr lang="es-CO" sz="800" b="1" dirty="0" smtClean="0">
                <a:solidFill>
                  <a:schemeClr val="bg1">
                    <a:lumMod val="50000"/>
                  </a:schemeClr>
                </a:solidFill>
              </a:rPr>
              <a:t>1.</a:t>
            </a:r>
            <a:r>
              <a:rPr lang="es-CO" sz="800" dirty="0" smtClean="0">
                <a:solidFill>
                  <a:schemeClr val="bg1">
                    <a:lumMod val="50000"/>
                  </a:schemeClr>
                </a:solidFill>
              </a:rPr>
              <a:t> ¿Qué </a:t>
            </a:r>
            <a:r>
              <a:rPr lang="es-CO" sz="800" dirty="0">
                <a:solidFill>
                  <a:schemeClr val="bg1">
                    <a:lumMod val="50000"/>
                  </a:schemeClr>
                </a:solidFill>
              </a:rPr>
              <a:t>trámites y servicios conoce o recuerda que tengamos que hacer los ciudadanos frente a las entidades públicas</a:t>
            </a:r>
            <a:r>
              <a:rPr lang="es-CO" sz="800" dirty="0" smtClean="0">
                <a:solidFill>
                  <a:schemeClr val="bg1">
                    <a:lumMod val="50000"/>
                  </a:schemeClr>
                </a:solidFill>
              </a:rPr>
              <a:t>? </a:t>
            </a:r>
          </a:p>
          <a:p>
            <a:r>
              <a:rPr lang="es-CO" sz="800" b="1" dirty="0" err="1" smtClean="0">
                <a:solidFill>
                  <a:schemeClr val="bg1">
                    <a:lumMod val="50000"/>
                  </a:schemeClr>
                </a:solidFill>
              </a:rPr>
              <a:t>P2</a:t>
            </a:r>
            <a:r>
              <a:rPr lang="es-CO" sz="800" b="1" dirty="0">
                <a:solidFill>
                  <a:schemeClr val="bg1">
                    <a:lumMod val="50000"/>
                  </a:schemeClr>
                </a:solidFill>
              </a:rPr>
              <a:t>.</a:t>
            </a:r>
            <a:r>
              <a:rPr lang="es-CO" sz="800" dirty="0">
                <a:solidFill>
                  <a:schemeClr val="bg1">
                    <a:lumMod val="50000"/>
                  </a:schemeClr>
                </a:solidFill>
              </a:rPr>
              <a:t>. De la siguiente tarjeta indíqueme por favor ¿Cuáles trámites conoce o recuerda que tengamos que hacer los ciudadanos frente a las entidades públicas? </a:t>
            </a:r>
          </a:p>
        </p:txBody>
      </p:sp>
      <p:sp>
        <p:nvSpPr>
          <p:cNvPr id="19" name="18 CuadroTexto"/>
          <p:cNvSpPr txBox="1"/>
          <p:nvPr/>
        </p:nvSpPr>
        <p:spPr>
          <a:xfrm>
            <a:off x="6084168" y="1057300"/>
            <a:ext cx="978153" cy="415498"/>
          </a:xfrm>
          <a:prstGeom prst="rect">
            <a:avLst/>
          </a:prstGeom>
          <a:noFill/>
        </p:spPr>
        <p:txBody>
          <a:bodyPr wrap="none" rtlCol="0">
            <a:spAutoFit/>
          </a:bodyPr>
          <a:lstStyle/>
          <a:p>
            <a:pPr algn="ctr"/>
            <a:r>
              <a:rPr lang="es-CO" sz="1000" b="1" dirty="0" smtClean="0">
                <a:solidFill>
                  <a:schemeClr val="tx2"/>
                </a:solidFill>
              </a:rPr>
              <a:t>Conocimiento </a:t>
            </a:r>
          </a:p>
          <a:p>
            <a:pPr algn="ctr"/>
            <a:r>
              <a:rPr lang="es-CO" sz="1000" b="1" dirty="0" smtClean="0">
                <a:solidFill>
                  <a:schemeClr val="tx2"/>
                </a:solidFill>
              </a:rPr>
              <a:t>Espontáneo</a:t>
            </a:r>
            <a:endParaRPr lang="es-CO" sz="1000" b="1" dirty="0">
              <a:solidFill>
                <a:schemeClr val="tx2"/>
              </a:solidFill>
            </a:endParaRPr>
          </a:p>
        </p:txBody>
      </p:sp>
      <p:sp>
        <p:nvSpPr>
          <p:cNvPr id="45" name="44 CuadroTexto"/>
          <p:cNvSpPr txBox="1"/>
          <p:nvPr/>
        </p:nvSpPr>
        <p:spPr>
          <a:xfrm>
            <a:off x="7842319" y="1057300"/>
            <a:ext cx="978153" cy="415498"/>
          </a:xfrm>
          <a:prstGeom prst="rect">
            <a:avLst/>
          </a:prstGeom>
          <a:noFill/>
        </p:spPr>
        <p:txBody>
          <a:bodyPr wrap="none" rtlCol="0">
            <a:spAutoFit/>
          </a:bodyPr>
          <a:lstStyle/>
          <a:p>
            <a:pPr algn="ctr"/>
            <a:r>
              <a:rPr lang="es-CO" sz="1000" b="1" dirty="0" smtClean="0">
                <a:solidFill>
                  <a:schemeClr val="tx2"/>
                </a:solidFill>
              </a:rPr>
              <a:t>Conocimiento </a:t>
            </a:r>
          </a:p>
          <a:p>
            <a:pPr algn="ctr"/>
            <a:r>
              <a:rPr lang="es-CO" sz="1000" b="1" dirty="0" smtClean="0">
                <a:solidFill>
                  <a:schemeClr val="tx2"/>
                </a:solidFill>
              </a:rPr>
              <a:t>Ayudado</a:t>
            </a:r>
            <a:endParaRPr lang="es-CO" sz="1000" b="1" dirty="0">
              <a:solidFill>
                <a:schemeClr val="tx2"/>
              </a:solidFill>
            </a:endParaRPr>
          </a:p>
        </p:txBody>
      </p:sp>
      <p:sp>
        <p:nvSpPr>
          <p:cNvPr id="80" name="79 CuadroTexto"/>
          <p:cNvSpPr txBox="1"/>
          <p:nvPr/>
        </p:nvSpPr>
        <p:spPr>
          <a:xfrm>
            <a:off x="7839957" y="1337358"/>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81" name="80 CuadroTexto"/>
          <p:cNvSpPr txBox="1"/>
          <p:nvPr/>
        </p:nvSpPr>
        <p:spPr>
          <a:xfrm>
            <a:off x="8161801" y="1341205"/>
            <a:ext cx="833883" cy="253916"/>
          </a:xfrm>
          <a:prstGeom prst="rect">
            <a:avLst/>
          </a:prstGeom>
          <a:noFill/>
        </p:spPr>
        <p:txBody>
          <a:bodyPr wrap="none" rtlCol="0">
            <a:spAutoFit/>
          </a:bodyPr>
          <a:lstStyle/>
          <a:p>
            <a:r>
              <a:rPr lang="es-CO" sz="1050" dirty="0">
                <a:solidFill>
                  <a:schemeClr val="bg1">
                    <a:lumMod val="50000"/>
                  </a:schemeClr>
                </a:solidFill>
              </a:rPr>
              <a:t> </a:t>
            </a:r>
            <a:r>
              <a:rPr lang="es-CO" sz="1050" dirty="0" smtClean="0">
                <a:solidFill>
                  <a:schemeClr val="bg1">
                    <a:lumMod val="50000"/>
                  </a:schemeClr>
                </a:solidFill>
              </a:rPr>
              <a:t>24.447.298</a:t>
            </a:r>
            <a:endParaRPr lang="es-CO" sz="1050" dirty="0">
              <a:solidFill>
                <a:schemeClr val="bg1">
                  <a:lumMod val="50000"/>
                </a:schemeClr>
              </a:solidFill>
            </a:endParaRPr>
          </a:p>
        </p:txBody>
      </p:sp>
      <p:graphicFrame>
        <p:nvGraphicFramePr>
          <p:cNvPr id="2" name="1 Tabla"/>
          <p:cNvGraphicFramePr>
            <a:graphicFrameLocks noGrp="1"/>
          </p:cNvGraphicFramePr>
          <p:nvPr>
            <p:extLst>
              <p:ext uri="{D42A27DB-BD31-4B8C-83A1-F6EECF244321}">
                <p14:modId xmlns:p14="http://schemas.microsoft.com/office/powerpoint/2010/main" val="936091886"/>
              </p:ext>
            </p:extLst>
          </p:nvPr>
        </p:nvGraphicFramePr>
        <p:xfrm>
          <a:off x="2483768" y="1685541"/>
          <a:ext cx="3672408" cy="3298858"/>
        </p:xfrm>
        <a:graphic>
          <a:graphicData uri="http://schemas.openxmlformats.org/drawingml/2006/table">
            <a:tbl>
              <a:tblPr>
                <a:tableStyleId>{2D5ABB26-0587-4C30-8999-92F81FD0307C}</a:tableStyleId>
              </a:tblPr>
              <a:tblGrid>
                <a:gridCol w="3672408"/>
              </a:tblGrid>
              <a:tr h="149841">
                <a:tc>
                  <a:txBody>
                    <a:bodyPr/>
                    <a:lstStyle/>
                    <a:p>
                      <a:pPr algn="r" fontAlgn="t"/>
                      <a:r>
                        <a:rPr lang="es-CO" sz="800" b="0" i="0" u="none" strike="noStrike" kern="1200" dirty="0">
                          <a:solidFill>
                            <a:srgbClr val="1F497D"/>
                          </a:solidFill>
                          <a:effectLst/>
                          <a:latin typeface="Calibri"/>
                          <a:ea typeface="+mn-ea"/>
                          <a:cs typeface="+mn-cs"/>
                        </a:rPr>
                        <a:t>Obtención, copia del documento de identidad</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Pago impuesto predial</a:t>
                      </a:r>
                    </a:p>
                  </a:txBody>
                  <a:tcPr marL="8573" marR="8573" marT="8573" marB="0"/>
                </a:tc>
              </a:tr>
              <a:tr h="152197">
                <a:tc>
                  <a:txBody>
                    <a:bodyPr/>
                    <a:lstStyle/>
                    <a:p>
                      <a:pPr algn="r" fontAlgn="t"/>
                      <a:r>
                        <a:rPr lang="es-CO" sz="800" b="0" i="0" u="none" strike="noStrike" kern="1200" dirty="0">
                          <a:solidFill>
                            <a:srgbClr val="1F497D"/>
                          </a:solidFill>
                          <a:effectLst/>
                          <a:latin typeface="Calibri"/>
                          <a:ea typeface="+mn-ea"/>
                          <a:cs typeface="+mn-cs"/>
                        </a:rPr>
                        <a:t>Obtención, copia del registro civil de nacimiento</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Obtención de licencia de conducción</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Solicitud de citas médicas</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Inscripción, aplicación, resultados y certificados del Examen de Estado (ICFES)</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Pago de servicios públicos /reclamaciones/solicitudes de servicios público</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Obtención libreta militar</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 Matrícula escolar</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Inscripción a programas de formación profesional - SENA</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Obtención certificado de antecedentes judiciales</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Registro en el SISBEN</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Autenticaciones</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Declaración/pago de impuestos</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Certificado de matrícula escolar</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registro/actualización/expedición de copias del RUT</a:t>
                      </a:r>
                    </a:p>
                  </a:txBody>
                  <a:tcPr marL="8573" marR="8573" marT="8573" marB="0"/>
                </a:tc>
              </a:tr>
              <a:tr h="149841">
                <a:tc>
                  <a:txBody>
                    <a:bodyPr/>
                    <a:lstStyle/>
                    <a:p>
                      <a:pPr algn="r" fontAlgn="t"/>
                      <a:r>
                        <a:rPr lang="es-CO" sz="800" b="0" i="0" u="none" strike="noStrike" kern="1200">
                          <a:solidFill>
                            <a:srgbClr val="1F497D"/>
                          </a:solidFill>
                          <a:effectLst/>
                          <a:latin typeface="Calibri"/>
                          <a:ea typeface="+mn-ea"/>
                          <a:cs typeface="+mn-cs"/>
                        </a:rPr>
                        <a:t>Solicitud, Otorgamiento y Legalización del Crédito Educativo - ICETEX</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Obtención/renovación de pasaporte</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Copia del diploma de bachiller/acta de grado</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Obtención certificado de procuraduría</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Obtención certificado de la contraloría</a:t>
                      </a:r>
                    </a:p>
                  </a:txBody>
                  <a:tcPr marL="8573" marR="8573" marT="8573" marB="0"/>
                </a:tc>
              </a:tr>
              <a:tr h="149841">
                <a:tc>
                  <a:txBody>
                    <a:bodyPr/>
                    <a:lstStyle/>
                    <a:p>
                      <a:pPr algn="r" fontAlgn="t"/>
                      <a:r>
                        <a:rPr lang="es-CO" sz="800" b="0" i="0" u="none" strike="noStrike" kern="1200" dirty="0">
                          <a:solidFill>
                            <a:srgbClr val="1F497D"/>
                          </a:solidFill>
                          <a:effectLst/>
                          <a:latin typeface="Calibri"/>
                          <a:ea typeface="+mn-ea"/>
                          <a:cs typeface="+mn-cs"/>
                        </a:rPr>
                        <a:t>Revisión puntaje </a:t>
                      </a:r>
                      <a:r>
                        <a:rPr lang="es-CO" sz="800" b="0" i="0" u="none" strike="noStrike" kern="1200" dirty="0" smtClean="0">
                          <a:solidFill>
                            <a:srgbClr val="1F497D"/>
                          </a:solidFill>
                          <a:effectLst/>
                          <a:latin typeface="Calibri"/>
                          <a:ea typeface="+mn-ea"/>
                          <a:cs typeface="+mn-cs"/>
                        </a:rPr>
                        <a:t>SISBEN</a:t>
                      </a:r>
                      <a:endParaRPr lang="es-CO" sz="800" b="0" i="0" u="none" strike="noStrike" kern="1200" dirty="0">
                        <a:solidFill>
                          <a:srgbClr val="1F497D"/>
                        </a:solidFill>
                        <a:effectLst/>
                        <a:latin typeface="Calibri"/>
                        <a:ea typeface="+mn-ea"/>
                        <a:cs typeface="+mn-cs"/>
                      </a:endParaRPr>
                    </a:p>
                  </a:txBody>
                  <a:tcPr marL="8573" marR="8573" marT="8573" marB="0"/>
                </a:tc>
              </a:tr>
            </a:tbl>
          </a:graphicData>
        </a:graphic>
      </p:graphicFrame>
      <p:sp>
        <p:nvSpPr>
          <p:cNvPr id="38" name="37 CuadroTexto"/>
          <p:cNvSpPr txBox="1"/>
          <p:nvPr/>
        </p:nvSpPr>
        <p:spPr>
          <a:xfrm>
            <a:off x="5971810" y="1337358"/>
            <a:ext cx="473206" cy="253916"/>
          </a:xfrm>
          <a:prstGeom prst="rect">
            <a:avLst/>
          </a:prstGeom>
          <a:noFill/>
        </p:spPr>
        <p:txBody>
          <a:bodyPr wrap="none" rtlCol="0">
            <a:spAutoFit/>
          </a:bodyPr>
          <a:lstStyle/>
          <a:p>
            <a:r>
              <a:rPr lang="es-CO" sz="1050" dirty="0" smtClean="0">
                <a:solidFill>
                  <a:schemeClr val="bg1">
                    <a:lumMod val="50000"/>
                  </a:schemeClr>
                </a:solidFill>
              </a:rPr>
              <a:t>Base </a:t>
            </a:r>
            <a:endParaRPr lang="es-CO" sz="1050" dirty="0">
              <a:solidFill>
                <a:schemeClr val="bg1">
                  <a:lumMod val="50000"/>
                </a:schemeClr>
              </a:solidFill>
            </a:endParaRPr>
          </a:p>
        </p:txBody>
      </p:sp>
      <p:sp>
        <p:nvSpPr>
          <p:cNvPr id="39" name="38 CuadroTexto"/>
          <p:cNvSpPr txBox="1"/>
          <p:nvPr/>
        </p:nvSpPr>
        <p:spPr>
          <a:xfrm>
            <a:off x="6293654" y="1341205"/>
            <a:ext cx="803425" cy="253916"/>
          </a:xfrm>
          <a:prstGeom prst="rect">
            <a:avLst/>
          </a:prstGeom>
          <a:noFill/>
        </p:spPr>
        <p:txBody>
          <a:bodyPr wrap="none" rtlCol="0">
            <a:spAutoFit/>
          </a:bodyPr>
          <a:lstStyle/>
          <a:p>
            <a:r>
              <a:rPr lang="es-CO" sz="1050" dirty="0" smtClean="0">
                <a:solidFill>
                  <a:schemeClr val="bg1">
                    <a:lumMod val="50000"/>
                  </a:schemeClr>
                </a:solidFill>
              </a:rPr>
              <a:t>22.396.678</a:t>
            </a:r>
            <a:endParaRPr lang="es-CO" sz="1050" dirty="0">
              <a:solidFill>
                <a:schemeClr val="bg1">
                  <a:lumMod val="50000"/>
                </a:schemeClr>
              </a:solidFill>
            </a:endParaRPr>
          </a:p>
        </p:txBody>
      </p:sp>
      <p:sp>
        <p:nvSpPr>
          <p:cNvPr id="34" name="33 CuadroTexto"/>
          <p:cNvSpPr txBox="1"/>
          <p:nvPr/>
        </p:nvSpPr>
        <p:spPr>
          <a:xfrm>
            <a:off x="1088043"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35" name="34 CuadroTexto"/>
          <p:cNvSpPr txBox="1"/>
          <p:nvPr/>
        </p:nvSpPr>
        <p:spPr>
          <a:xfrm>
            <a:off x="1409887" y="4622145"/>
            <a:ext cx="803425" cy="253916"/>
          </a:xfrm>
          <a:prstGeom prst="rect">
            <a:avLst/>
          </a:prstGeom>
          <a:noFill/>
        </p:spPr>
        <p:txBody>
          <a:bodyPr wrap="none" rtlCol="0">
            <a:spAutoFit/>
          </a:bodyPr>
          <a:lstStyle/>
          <a:p>
            <a:r>
              <a:rPr lang="es-CO" sz="1050" dirty="0" smtClean="0">
                <a:solidFill>
                  <a:schemeClr val="bg1">
                    <a:lumMod val="50000"/>
                  </a:schemeClr>
                </a:solidFill>
              </a:rPr>
              <a:t>24.734.195</a:t>
            </a:r>
            <a:endParaRPr lang="es-CO" sz="1050" dirty="0">
              <a:solidFill>
                <a:schemeClr val="bg1">
                  <a:lumMod val="50000"/>
                </a:schemeClr>
              </a:solidFill>
            </a:endParaRPr>
          </a:p>
        </p:txBody>
      </p:sp>
      <p:grpSp>
        <p:nvGrpSpPr>
          <p:cNvPr id="36" name="35 Grupo"/>
          <p:cNvGrpSpPr/>
          <p:nvPr/>
        </p:nvGrpSpPr>
        <p:grpSpPr>
          <a:xfrm>
            <a:off x="2179082" y="5291664"/>
            <a:ext cx="5179000" cy="323405"/>
            <a:chOff x="24863" y="5291664"/>
            <a:chExt cx="5179000" cy="323405"/>
          </a:xfrm>
        </p:grpSpPr>
        <p:sp>
          <p:nvSpPr>
            <p:cNvPr id="37" name="36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0" name="39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1" name="40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3"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46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52" name="51 Grupo"/>
          <p:cNvGrpSpPr/>
          <p:nvPr/>
        </p:nvGrpSpPr>
        <p:grpSpPr>
          <a:xfrm>
            <a:off x="3819981" y="183107"/>
            <a:ext cx="1323523" cy="450689"/>
            <a:chOff x="3164210" y="183107"/>
            <a:chExt cx="1323523" cy="450689"/>
          </a:xfrm>
        </p:grpSpPr>
        <p:sp>
          <p:nvSpPr>
            <p:cNvPr id="53" name="52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54" name="53 CuadroTexto">
              <a:hlinkClick r:id="rId10"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55" name="10 Imagen">
              <a:hlinkClick r:id="rId10" action="ppaction://hlinksldjump"/>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5" name="74 Rectángulo redondeado">
            <a:hlinkClick r:id="rId10"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76" name="75 Rectángulo redondeado">
            <a:hlinkClick r:id="rId12" action="ppaction://hlinksldjump"/>
          </p:cNvPr>
          <p:cNvSpPr/>
          <p:nvPr/>
        </p:nvSpPr>
        <p:spPr>
          <a:xfrm>
            <a:off x="35496" y="2292887"/>
            <a:ext cx="1944216"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Conocimiento, Uso y Frecuencia</a:t>
            </a:r>
          </a:p>
        </p:txBody>
      </p:sp>
      <p:sp>
        <p:nvSpPr>
          <p:cNvPr id="77" name="76 Rectángulo redondeado">
            <a:hlinkClick r:id="rId13"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78" name="77 Rectángulo redondeado">
            <a:hlinkClick r:id="rId14"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9" name="78 Rectángulo redondeado">
            <a:hlinkClick r:id="rId10"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88" name="87 Rectángulo redondeado">
            <a:hlinkClick r:id="rId15"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89" name="88 Rectángulo redondeado">
            <a:hlinkClick r:id="rId16"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90" name="89 Rectángulo redondeado">
            <a:hlinkClick r:id="rId17"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91" name="90 Rectángulo redondeado">
            <a:hlinkClick r:id="rId18"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5" name="4 Conector">
            <a:hlinkClick r:id="rId12" action="ppaction://hlinksldjump"/>
          </p:cNvPr>
          <p:cNvSpPr/>
          <p:nvPr/>
        </p:nvSpPr>
        <p:spPr>
          <a:xfrm>
            <a:off x="110075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2" name="91 Conector">
            <a:hlinkClick r:id="rId19" action="ppaction://hlinksldjump"/>
          </p:cNvPr>
          <p:cNvSpPr/>
          <p:nvPr/>
        </p:nvSpPr>
        <p:spPr>
          <a:xfrm>
            <a:off x="1256968" y="250698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3" name="92 Conector">
            <a:hlinkClick r:id="rId20" action="ppaction://hlinksldjump"/>
          </p:cNvPr>
          <p:cNvSpPr/>
          <p:nvPr/>
        </p:nvSpPr>
        <p:spPr>
          <a:xfrm>
            <a:off x="1413178" y="250698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4" name="93 Conector">
            <a:hlinkClick r:id="rId21" action="ppaction://hlinksldjump"/>
          </p:cNvPr>
          <p:cNvSpPr/>
          <p:nvPr/>
        </p:nvSpPr>
        <p:spPr>
          <a:xfrm>
            <a:off x="1569388" y="250698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5" name="94 Conector">
            <a:hlinkClick r:id="rId22" action="ppaction://hlinksldjump"/>
          </p:cNvPr>
          <p:cNvSpPr/>
          <p:nvPr/>
        </p:nvSpPr>
        <p:spPr>
          <a:xfrm>
            <a:off x="1725598" y="250698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6" name="95 Conector">
            <a:hlinkClick r:id="rId23" action="ppaction://hlinksldjump"/>
          </p:cNvPr>
          <p:cNvSpPr/>
          <p:nvPr/>
        </p:nvSpPr>
        <p:spPr>
          <a:xfrm>
            <a:off x="1881808" y="250698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24116605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11</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6042697" y="1610488"/>
            <a:ext cx="564577" cy="200055"/>
          </a:xfrm>
          <a:prstGeom prst="rect">
            <a:avLst/>
          </a:prstGeom>
          <a:noFill/>
        </p:spPr>
        <p:txBody>
          <a:bodyPr wrap="none" rtlCol="0">
            <a:spAutoFit/>
          </a:bodyPr>
          <a:lstStyle/>
          <a:p>
            <a:pPr algn="ctr"/>
            <a:r>
              <a:rPr lang="es-CO" sz="700" b="1" dirty="0" smtClean="0">
                <a:solidFill>
                  <a:schemeClr val="tx2"/>
                </a:solidFill>
              </a:rPr>
              <a:t>Presencial</a:t>
            </a:r>
          </a:p>
        </p:txBody>
      </p:sp>
      <p:sp>
        <p:nvSpPr>
          <p:cNvPr id="18" name="17 Rectángulo"/>
          <p:cNvSpPr/>
          <p:nvPr/>
        </p:nvSpPr>
        <p:spPr>
          <a:xfrm>
            <a:off x="-18378" y="5102203"/>
            <a:ext cx="6132295" cy="215444"/>
          </a:xfrm>
          <a:prstGeom prst="rect">
            <a:avLst/>
          </a:prstGeom>
        </p:spPr>
        <p:txBody>
          <a:bodyPr wrap="square">
            <a:spAutoFit/>
          </a:bodyPr>
          <a:lstStyle/>
          <a:p>
            <a:r>
              <a:rPr lang="es-CO" sz="800" b="1" dirty="0" smtClean="0">
                <a:solidFill>
                  <a:schemeClr val="bg1">
                    <a:lumMod val="50000"/>
                  </a:schemeClr>
                </a:solidFill>
              </a:rPr>
              <a:t>P3.</a:t>
            </a:r>
            <a:r>
              <a:rPr lang="es-CO" sz="800" dirty="0" smtClean="0">
                <a:solidFill>
                  <a:schemeClr val="bg1">
                    <a:lumMod val="50000"/>
                  </a:schemeClr>
                </a:solidFill>
              </a:rPr>
              <a:t> </a:t>
            </a:r>
            <a:r>
              <a:rPr lang="es-CO" sz="800" dirty="0">
                <a:solidFill>
                  <a:schemeClr val="bg1">
                    <a:lumMod val="50000"/>
                  </a:schemeClr>
                </a:solidFill>
              </a:rPr>
              <a:t>¿A través de qué medios se pueden realizar los trámites y servicios que me ha mencionado?</a:t>
            </a:r>
          </a:p>
        </p:txBody>
      </p:sp>
      <p:sp>
        <p:nvSpPr>
          <p:cNvPr id="38" name="37 CuadroTexto"/>
          <p:cNvSpPr txBox="1"/>
          <p:nvPr/>
        </p:nvSpPr>
        <p:spPr>
          <a:xfrm>
            <a:off x="6660136" y="1610488"/>
            <a:ext cx="502061" cy="200055"/>
          </a:xfrm>
          <a:prstGeom prst="rect">
            <a:avLst/>
          </a:prstGeom>
          <a:noFill/>
        </p:spPr>
        <p:txBody>
          <a:bodyPr wrap="none" rtlCol="0">
            <a:spAutoFit/>
          </a:bodyPr>
          <a:lstStyle/>
          <a:p>
            <a:pPr algn="ctr"/>
            <a:r>
              <a:rPr lang="es-CO" sz="700" b="1" dirty="0" smtClean="0">
                <a:solidFill>
                  <a:schemeClr val="tx2"/>
                </a:solidFill>
              </a:rPr>
              <a:t>Llamada</a:t>
            </a:r>
          </a:p>
        </p:txBody>
      </p:sp>
      <p:sp>
        <p:nvSpPr>
          <p:cNvPr id="39" name="38 CuadroTexto"/>
          <p:cNvSpPr txBox="1"/>
          <p:nvPr/>
        </p:nvSpPr>
        <p:spPr>
          <a:xfrm>
            <a:off x="7186484" y="1610488"/>
            <a:ext cx="508473" cy="200055"/>
          </a:xfrm>
          <a:prstGeom prst="rect">
            <a:avLst/>
          </a:prstGeom>
          <a:noFill/>
        </p:spPr>
        <p:txBody>
          <a:bodyPr wrap="none" rtlCol="0">
            <a:spAutoFit/>
          </a:bodyPr>
          <a:lstStyle/>
          <a:p>
            <a:pPr algn="ctr"/>
            <a:r>
              <a:rPr lang="es-CO" sz="700" b="1" dirty="0" smtClean="0">
                <a:solidFill>
                  <a:schemeClr val="tx2"/>
                </a:solidFill>
              </a:rPr>
              <a:t>Internet </a:t>
            </a:r>
          </a:p>
        </p:txBody>
      </p:sp>
      <p:sp>
        <p:nvSpPr>
          <p:cNvPr id="42" name="41 CuadroTexto"/>
          <p:cNvSpPr txBox="1"/>
          <p:nvPr/>
        </p:nvSpPr>
        <p:spPr>
          <a:xfrm>
            <a:off x="7690670" y="1610488"/>
            <a:ext cx="769762" cy="200055"/>
          </a:xfrm>
          <a:prstGeom prst="rect">
            <a:avLst/>
          </a:prstGeom>
          <a:noFill/>
        </p:spPr>
        <p:txBody>
          <a:bodyPr wrap="none" rtlCol="0">
            <a:spAutoFit/>
          </a:bodyPr>
          <a:lstStyle/>
          <a:p>
            <a:pPr algn="ctr"/>
            <a:r>
              <a:rPr lang="es-CO" sz="700" b="1" dirty="0" smtClean="0">
                <a:solidFill>
                  <a:schemeClr val="tx2"/>
                </a:solidFill>
              </a:rPr>
              <a:t>Amigo/Familiar</a:t>
            </a:r>
            <a:endParaRPr lang="es-CO" sz="700" b="1" dirty="0">
              <a:solidFill>
                <a:schemeClr val="tx2"/>
              </a:solidFill>
            </a:endParaRPr>
          </a:p>
        </p:txBody>
      </p:sp>
      <p:graphicFrame>
        <p:nvGraphicFramePr>
          <p:cNvPr id="5" name="4 Tabla"/>
          <p:cNvGraphicFramePr>
            <a:graphicFrameLocks noGrp="1"/>
          </p:cNvGraphicFramePr>
          <p:nvPr>
            <p:extLst>
              <p:ext uri="{D42A27DB-BD31-4B8C-83A1-F6EECF244321}">
                <p14:modId xmlns:p14="http://schemas.microsoft.com/office/powerpoint/2010/main" val="466419544"/>
              </p:ext>
            </p:extLst>
          </p:nvPr>
        </p:nvGraphicFramePr>
        <p:xfrm>
          <a:off x="5436096" y="1816357"/>
          <a:ext cx="3672408" cy="3393566"/>
        </p:xfrm>
        <a:graphic>
          <a:graphicData uri="http://schemas.openxmlformats.org/drawingml/2006/table">
            <a:tbl>
              <a:tblPr/>
              <a:tblGrid>
                <a:gridCol w="608032"/>
                <a:gridCol w="608032"/>
                <a:gridCol w="537325"/>
                <a:gridCol w="537325"/>
                <a:gridCol w="690847"/>
                <a:gridCol w="690847"/>
              </a:tblGrid>
              <a:tr h="154253">
                <a:tc>
                  <a:txBody>
                    <a:bodyPr/>
                    <a:lstStyle/>
                    <a:p>
                      <a:pPr algn="l" fontAlgn="ctr"/>
                      <a:r>
                        <a:rPr lang="es-CO" sz="600" b="1" i="0" u="none" strike="noStrike" dirty="0">
                          <a:solidFill>
                            <a:srgbClr val="000000"/>
                          </a:solidFill>
                          <a:effectLst/>
                          <a:latin typeface="Calibri" pitchFamily="34" charset="0"/>
                          <a:cs typeface="Calibri" pitchFamily="34" charset="0"/>
                        </a:rPr>
                        <a:t>          18.280.587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93,6%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0,5%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0,8%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smtClean="0">
                          <a:solidFill>
                            <a:srgbClr val="000000"/>
                          </a:solidFill>
                          <a:effectLst/>
                          <a:latin typeface="Calibri" pitchFamily="34" charset="0"/>
                          <a:cs typeface="Calibri" pitchFamily="34" charset="0"/>
                        </a:rPr>
                        <a:t>-</a:t>
                      </a:r>
                      <a:endParaRPr lang="es-CO" sz="700" b="0" i="0" u="none" strike="noStrike" dirty="0">
                        <a:solidFill>
                          <a:srgbClr val="000000"/>
                        </a:solidFill>
                        <a:effectLst/>
                        <a:latin typeface="Calibri" pitchFamily="34" charset="0"/>
                        <a:cs typeface="Calibri" pitchFamily="34" charset="0"/>
                      </a:endParaRP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5,4%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15.328.976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90,8%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2,6%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1,4%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2,7%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4,8%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a:solidFill>
                            <a:srgbClr val="000000"/>
                          </a:solidFill>
                          <a:effectLst/>
                          <a:latin typeface="Calibri" pitchFamily="34" charset="0"/>
                          <a:cs typeface="Calibri" pitchFamily="34" charset="0"/>
                        </a:rPr>
                        <a:t>          13.915.768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93,3%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1,0%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1,2%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0,3%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5,2%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12.611.699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90,7%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3,0%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2,7%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0,3%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5,2%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14.408.588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62,4%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29,0%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10,5%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1,7%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6,3%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12.724.559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63,3%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1,5%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44,5%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2,6%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1,8%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a:solidFill>
                            <a:srgbClr val="000000"/>
                          </a:solidFill>
                          <a:effectLst/>
                          <a:latin typeface="Calibri" pitchFamily="34" charset="0"/>
                          <a:cs typeface="Calibri" pitchFamily="34" charset="0"/>
                        </a:rPr>
                        <a:t>          15.261.261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89,3%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2,3%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6,2%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5,0%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4,4%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13.941.223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87,3%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1,8%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2,4%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1,6%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7,7%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a:solidFill>
                            <a:srgbClr val="000000"/>
                          </a:solidFill>
                          <a:effectLst/>
                          <a:latin typeface="Calibri" pitchFamily="34" charset="0"/>
                          <a:cs typeface="Calibri" pitchFamily="34" charset="0"/>
                        </a:rPr>
                        <a:t>          13.590.410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88,3%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0,9%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5,3%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1,8%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6,3%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12.688.560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47,6%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1,8%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52,9%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0,6%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5,7%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12.408.770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41,1%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2,3%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57,2%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0,1%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4,4%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12.495.725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78,3%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3,2%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15,8%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0,1%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5,4%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12.000.296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91,5%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0,5%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1,3%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0,7%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6,0%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11.356.107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87,1%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4,0%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4,5%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1,6%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4,5%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9.146.251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87,6%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5,5%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3,9%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6,5%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9.929.757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72,8%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1,5%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29,8%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0,5%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2,6%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10.055.703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65,5%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3,6%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26,3%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2,7%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6,5%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8.571.095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86,1%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3,1%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8,5%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smtClean="0">
                          <a:solidFill>
                            <a:srgbClr val="000000"/>
                          </a:solidFill>
                          <a:effectLst/>
                          <a:latin typeface="Calibri" pitchFamily="34" charset="0"/>
                          <a:cs typeface="Calibri" pitchFamily="34" charset="0"/>
                        </a:rPr>
                        <a:t>-</a:t>
                      </a:r>
                      <a:endParaRPr lang="es-CO" sz="700" b="0" i="0" u="none" strike="noStrike" dirty="0">
                        <a:solidFill>
                          <a:srgbClr val="000000"/>
                        </a:solidFill>
                        <a:effectLst/>
                        <a:latin typeface="Calibri" pitchFamily="34" charset="0"/>
                        <a:cs typeface="Calibri" pitchFamily="34" charset="0"/>
                      </a:endParaRP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4,5%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8.665.494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86,9%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2,4%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4,4%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3,5%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5,9%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9.660.443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37,6%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1,7%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60,3%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0,7%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5,3%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8.396.246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36,1%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3,7%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61,6%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0,8%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3,4%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4253">
                <a:tc>
                  <a:txBody>
                    <a:bodyPr/>
                    <a:lstStyle/>
                    <a:p>
                      <a:pPr algn="l" fontAlgn="ctr"/>
                      <a:r>
                        <a:rPr lang="es-CO" sz="600" b="1" i="0" u="none" strike="noStrike" dirty="0">
                          <a:solidFill>
                            <a:srgbClr val="000000"/>
                          </a:solidFill>
                          <a:effectLst/>
                          <a:latin typeface="Calibri" pitchFamily="34" charset="0"/>
                          <a:cs typeface="Calibri" pitchFamily="34" charset="0"/>
                        </a:rPr>
                        <a:t>            8.349.137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51,8%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2,5%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41,9%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a:solidFill>
                            <a:srgbClr val="000000"/>
                          </a:solidFill>
                          <a:effectLst/>
                          <a:latin typeface="Calibri" pitchFamily="34" charset="0"/>
                          <a:cs typeface="Calibri" pitchFamily="34" charset="0"/>
                        </a:rPr>
                        <a:t>1,5%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CO" sz="700" b="0" i="0" u="none" strike="noStrike" dirty="0">
                          <a:solidFill>
                            <a:srgbClr val="000000"/>
                          </a:solidFill>
                          <a:effectLst/>
                          <a:latin typeface="Calibri" pitchFamily="34" charset="0"/>
                          <a:cs typeface="Calibri" pitchFamily="34" charset="0"/>
                        </a:rPr>
                        <a:t>8,7%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sp>
        <p:nvSpPr>
          <p:cNvPr id="51" name="50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Forma de realizar trámites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aphicFrame>
        <p:nvGraphicFramePr>
          <p:cNvPr id="67" name="66 Tabla"/>
          <p:cNvGraphicFramePr>
            <a:graphicFrameLocks noGrp="1"/>
          </p:cNvGraphicFramePr>
          <p:nvPr>
            <p:extLst>
              <p:ext uri="{D42A27DB-BD31-4B8C-83A1-F6EECF244321}">
                <p14:modId xmlns:p14="http://schemas.microsoft.com/office/powerpoint/2010/main" val="1867891829"/>
              </p:ext>
            </p:extLst>
          </p:nvPr>
        </p:nvGraphicFramePr>
        <p:xfrm>
          <a:off x="2023145" y="1803643"/>
          <a:ext cx="3400702" cy="3406288"/>
        </p:xfrm>
        <a:graphic>
          <a:graphicData uri="http://schemas.openxmlformats.org/drawingml/2006/table">
            <a:tbl>
              <a:tblPr>
                <a:tableStyleId>{2D5ABB26-0587-4C30-8999-92F81FD0307C}</a:tableStyleId>
              </a:tblPr>
              <a:tblGrid>
                <a:gridCol w="3400702"/>
              </a:tblGrid>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Obtención, copia del documento de identidad</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Pago impuesto predial</a:t>
                      </a:r>
                    </a:p>
                  </a:txBody>
                  <a:tcPr marL="8573" marR="8573" marT="8573" marB="0"/>
                </a:tc>
              </a:tr>
              <a:tr h="140053">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Obtención, copia del registro civil de nacimiento</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Obtención de licencia de conducción</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Solicitud de citas médicas</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Inscripción, aplicación, resultados y certificados del Examen de Estado (ICFES)</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Pago de servicios públicos /reclamaciones/solicitudes de servicios público</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Obtención libreta militar</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 Matrícula escolar</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Inscripción a programas de formación profesional - SENA</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Obtención certificado de antecedentes judiciales</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Registro en el SISBEN</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Autenticaciones</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Declaración/pago de impuestos</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Certificado de matrícula escolar</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registro/actualización/expedición de copias del RUT</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Solicitud, Otorgamiento y Legalización del Crédito Educativo - ICETEX</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Obtención/renovación de pasaporte</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Copia del diploma de bachiller/acta de grado</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Obtención certificado de procuraduría</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Obtención certificado de la contraloría</a:t>
                      </a:r>
                    </a:p>
                  </a:txBody>
                  <a:tcPr marL="8573" marR="8573" marT="8573" marB="0"/>
                </a:tc>
              </a:tr>
              <a:tr h="155535">
                <a:tc>
                  <a:txBody>
                    <a:bodyPr/>
                    <a:lstStyle/>
                    <a:p>
                      <a:pPr algn="r" fontAlgn="t"/>
                      <a:r>
                        <a:rPr lang="es-CO" sz="800" b="0" i="0" u="none" strike="noStrike" kern="1200" dirty="0">
                          <a:solidFill>
                            <a:srgbClr val="1F497D"/>
                          </a:solidFill>
                          <a:effectLst/>
                          <a:latin typeface="Calibri" pitchFamily="34" charset="0"/>
                          <a:ea typeface="+mn-ea"/>
                          <a:cs typeface="Calibri" pitchFamily="34" charset="0"/>
                        </a:rPr>
                        <a:t>Revisión puntaje </a:t>
                      </a:r>
                      <a:r>
                        <a:rPr lang="es-CO" sz="800" b="0" i="0" u="none" strike="noStrike" kern="1200" dirty="0" smtClean="0">
                          <a:solidFill>
                            <a:srgbClr val="1F497D"/>
                          </a:solidFill>
                          <a:effectLst/>
                          <a:latin typeface="Calibri" pitchFamily="34" charset="0"/>
                          <a:ea typeface="+mn-ea"/>
                          <a:cs typeface="Calibri" pitchFamily="34" charset="0"/>
                        </a:rPr>
                        <a:t>SISBEN</a:t>
                      </a:r>
                      <a:endParaRPr lang="es-CO" sz="800" b="0" i="0" u="none" strike="noStrike" kern="1200" dirty="0">
                        <a:solidFill>
                          <a:srgbClr val="1F497D"/>
                        </a:solidFill>
                        <a:effectLst/>
                        <a:latin typeface="Calibri" pitchFamily="34" charset="0"/>
                        <a:ea typeface="+mn-ea"/>
                        <a:cs typeface="Calibri" pitchFamily="34" charset="0"/>
                      </a:endParaRPr>
                    </a:p>
                  </a:txBody>
                  <a:tcPr marL="8573" marR="8573" marT="8573" marB="0"/>
                </a:tc>
              </a:tr>
            </a:tbl>
          </a:graphicData>
        </a:graphic>
      </p:graphicFrame>
      <p:sp>
        <p:nvSpPr>
          <p:cNvPr id="68" name="67 CuadroTexto"/>
          <p:cNvSpPr txBox="1"/>
          <p:nvPr/>
        </p:nvSpPr>
        <p:spPr>
          <a:xfrm>
            <a:off x="5555012" y="1610488"/>
            <a:ext cx="359394" cy="200055"/>
          </a:xfrm>
          <a:prstGeom prst="rect">
            <a:avLst/>
          </a:prstGeom>
          <a:noFill/>
        </p:spPr>
        <p:txBody>
          <a:bodyPr wrap="none" rtlCol="0">
            <a:spAutoFit/>
          </a:bodyPr>
          <a:lstStyle/>
          <a:p>
            <a:pPr algn="ctr"/>
            <a:r>
              <a:rPr lang="es-CO" sz="700" b="1" dirty="0" smtClean="0">
                <a:solidFill>
                  <a:schemeClr val="tx2"/>
                </a:solidFill>
              </a:rPr>
              <a:t>Base</a:t>
            </a:r>
          </a:p>
        </p:txBody>
      </p:sp>
      <p:sp>
        <p:nvSpPr>
          <p:cNvPr id="69" name="68 CuadroTexto"/>
          <p:cNvSpPr txBox="1"/>
          <p:nvPr/>
        </p:nvSpPr>
        <p:spPr>
          <a:xfrm>
            <a:off x="8411542" y="1610488"/>
            <a:ext cx="662361" cy="200055"/>
          </a:xfrm>
          <a:prstGeom prst="rect">
            <a:avLst/>
          </a:prstGeom>
          <a:noFill/>
        </p:spPr>
        <p:txBody>
          <a:bodyPr wrap="none" rtlCol="0">
            <a:spAutoFit/>
          </a:bodyPr>
          <a:lstStyle/>
          <a:p>
            <a:pPr algn="ctr"/>
            <a:r>
              <a:rPr lang="es-CO" sz="700" b="1" dirty="0" smtClean="0">
                <a:solidFill>
                  <a:schemeClr val="tx2"/>
                </a:solidFill>
              </a:rPr>
              <a:t>No responde</a:t>
            </a:r>
          </a:p>
        </p:txBody>
      </p:sp>
      <p:grpSp>
        <p:nvGrpSpPr>
          <p:cNvPr id="34" name="33 Grupo"/>
          <p:cNvGrpSpPr/>
          <p:nvPr/>
        </p:nvGrpSpPr>
        <p:grpSpPr>
          <a:xfrm>
            <a:off x="2179082" y="5291664"/>
            <a:ext cx="5179000" cy="323405"/>
            <a:chOff x="24863" y="5291664"/>
            <a:chExt cx="5179000" cy="323405"/>
          </a:xfrm>
        </p:grpSpPr>
        <p:sp>
          <p:nvSpPr>
            <p:cNvPr id="35" name="34 Cheurón">
              <a:hlinkClick r:id="rId4"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36" name="35 Cheurón">
              <a:hlinkClick r:id="rId5"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37" name="36 Cheurón">
              <a:hlinkClick r:id="rId6"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0" name="Picture 2" descr="http://58533534ea9b6562bf3c-029f06cbf668e558ffb5306597309f00.r0.cf1.rackcdn.com/2012/10/Like.jpg"/>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40 Cheurón">
              <a:hlinkClick r:id="rId8"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70" name="69 Grupo"/>
          <p:cNvGrpSpPr/>
          <p:nvPr/>
        </p:nvGrpSpPr>
        <p:grpSpPr>
          <a:xfrm>
            <a:off x="3819981" y="183107"/>
            <a:ext cx="1323523" cy="450689"/>
            <a:chOff x="3164210" y="183107"/>
            <a:chExt cx="1323523" cy="450689"/>
          </a:xfrm>
        </p:grpSpPr>
        <p:sp>
          <p:nvSpPr>
            <p:cNvPr id="71" name="70 Elipse">
              <a:hlinkClick r:id="rId9"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72" name="71 CuadroTexto">
              <a:hlinkClick r:id="rId9"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73" name="10 Imagen">
              <a:hlinkClick r:id="rId9" action="ppaction://hlinksldjump"/>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4" name="73 Rectángulo redondeado">
            <a:hlinkClick r:id="rId9"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75" name="74 Rectángulo redondeado">
            <a:hlinkClick r:id="rId11" action="ppaction://hlinksldjump"/>
          </p:cNvPr>
          <p:cNvSpPr/>
          <p:nvPr/>
        </p:nvSpPr>
        <p:spPr>
          <a:xfrm>
            <a:off x="35496" y="2292887"/>
            <a:ext cx="1944216"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Conocimiento, Uso y Frecuencia</a:t>
            </a:r>
          </a:p>
        </p:txBody>
      </p:sp>
      <p:sp>
        <p:nvSpPr>
          <p:cNvPr id="76" name="75 Rectángulo redondeado">
            <a:hlinkClick r:id="rId12"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77" name="76 Rectángulo redondeado">
            <a:hlinkClick r:id="rId3"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8" name="77 Rectángulo redondeado">
            <a:hlinkClick r:id="rId9"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9" name="78 Rectángulo redondeado">
            <a:hlinkClick r:id="rId13"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80" name="79 Rectángulo redondeado">
            <a:hlinkClick r:id="rId14"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81" name="80 Rectángulo redondeado">
            <a:hlinkClick r:id="rId15"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82" name="81 Rectángulo redondeado">
            <a:hlinkClick r:id="rId16"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83" name="82 Conector">
            <a:hlinkClick r:id="rId11" action="ppaction://hlinksldjump"/>
          </p:cNvPr>
          <p:cNvSpPr/>
          <p:nvPr/>
        </p:nvSpPr>
        <p:spPr>
          <a:xfrm>
            <a:off x="110075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17" action="ppaction://hlinksldjump"/>
          </p:cNvPr>
          <p:cNvSpPr/>
          <p:nvPr/>
        </p:nvSpPr>
        <p:spPr>
          <a:xfrm>
            <a:off x="125696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18" action="ppaction://hlinksldjump"/>
          </p:cNvPr>
          <p:cNvSpPr/>
          <p:nvPr/>
        </p:nvSpPr>
        <p:spPr>
          <a:xfrm>
            <a:off x="1413178" y="250698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19" action="ppaction://hlinksldjump"/>
          </p:cNvPr>
          <p:cNvSpPr/>
          <p:nvPr/>
        </p:nvSpPr>
        <p:spPr>
          <a:xfrm>
            <a:off x="1569388" y="250698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7" name="86 Conector">
            <a:hlinkClick r:id="rId20" action="ppaction://hlinksldjump"/>
          </p:cNvPr>
          <p:cNvSpPr/>
          <p:nvPr/>
        </p:nvSpPr>
        <p:spPr>
          <a:xfrm>
            <a:off x="1725598" y="250698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8" name="87 Conector">
            <a:hlinkClick r:id="rId21" action="ppaction://hlinksldjump"/>
          </p:cNvPr>
          <p:cNvSpPr/>
          <p:nvPr/>
        </p:nvSpPr>
        <p:spPr>
          <a:xfrm>
            <a:off x="1881808" y="250698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0" name="89 Conector">
            <a:hlinkClick r:id="rId17" action="ppaction://hlinksldjump"/>
          </p:cNvPr>
          <p:cNvSpPr/>
          <p:nvPr/>
        </p:nvSpPr>
        <p:spPr>
          <a:xfrm>
            <a:off x="7239138" y="480171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1" name="90 Conector">
            <a:hlinkClick r:id="rId17" action="ppaction://hlinksldjump"/>
          </p:cNvPr>
          <p:cNvSpPr/>
          <p:nvPr/>
        </p:nvSpPr>
        <p:spPr>
          <a:xfrm>
            <a:off x="7239138" y="3411949"/>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2" name="91 Conector">
            <a:hlinkClick r:id="rId17" action="ppaction://hlinksldjump"/>
          </p:cNvPr>
          <p:cNvSpPr/>
          <p:nvPr/>
        </p:nvSpPr>
        <p:spPr>
          <a:xfrm>
            <a:off x="7239138" y="494141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3" name="92 Conector">
            <a:hlinkClick r:id="rId17" action="ppaction://hlinksldjump"/>
          </p:cNvPr>
          <p:cNvSpPr/>
          <p:nvPr/>
        </p:nvSpPr>
        <p:spPr>
          <a:xfrm>
            <a:off x="7239138" y="5102203"/>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4" name="93 Conector">
            <a:hlinkClick r:id="rId17" action="ppaction://hlinksldjump"/>
          </p:cNvPr>
          <p:cNvSpPr/>
          <p:nvPr/>
        </p:nvSpPr>
        <p:spPr>
          <a:xfrm>
            <a:off x="7239138" y="417716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5" name="94 Conector">
            <a:hlinkClick r:id="rId17" action="ppaction://hlinksldjump"/>
          </p:cNvPr>
          <p:cNvSpPr/>
          <p:nvPr/>
        </p:nvSpPr>
        <p:spPr>
          <a:xfrm>
            <a:off x="7239138" y="4326881"/>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6" name="95 Conector">
            <a:hlinkClick r:id="rId17" action="ppaction://hlinksldjump"/>
          </p:cNvPr>
          <p:cNvSpPr/>
          <p:nvPr/>
        </p:nvSpPr>
        <p:spPr>
          <a:xfrm>
            <a:off x="7239138" y="3229419"/>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7" name="96 Conector">
            <a:hlinkClick r:id="rId17" action="ppaction://hlinksldjump"/>
          </p:cNvPr>
          <p:cNvSpPr/>
          <p:nvPr/>
        </p:nvSpPr>
        <p:spPr>
          <a:xfrm>
            <a:off x="7230544" y="2627670"/>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41708652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12</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8" y="5102203"/>
            <a:ext cx="6894633" cy="215444"/>
          </a:xfrm>
          <a:prstGeom prst="rect">
            <a:avLst/>
          </a:prstGeom>
        </p:spPr>
        <p:txBody>
          <a:bodyPr wrap="square">
            <a:spAutoFit/>
          </a:bodyPr>
          <a:lstStyle/>
          <a:p>
            <a:r>
              <a:rPr lang="es-CO" sz="800" b="1" dirty="0" smtClean="0">
                <a:solidFill>
                  <a:schemeClr val="bg1">
                    <a:lumMod val="50000"/>
                  </a:schemeClr>
                </a:solidFill>
              </a:rPr>
              <a:t>P4.</a:t>
            </a:r>
            <a:r>
              <a:rPr lang="es-CO" sz="800" dirty="0" smtClean="0">
                <a:solidFill>
                  <a:schemeClr val="bg1">
                    <a:lumMod val="50000"/>
                  </a:schemeClr>
                </a:solidFill>
              </a:rPr>
              <a:t> </a:t>
            </a:r>
            <a:r>
              <a:rPr lang="es-CO" sz="800" dirty="0">
                <a:solidFill>
                  <a:schemeClr val="bg1">
                    <a:lumMod val="50000"/>
                  </a:schemeClr>
                </a:solidFill>
              </a:rPr>
              <a:t>De los trámites que usted conoce o recuerda ¿Cuáles realizó usted durante el 2014?</a:t>
            </a:r>
          </a:p>
        </p:txBody>
      </p:sp>
      <p:sp>
        <p:nvSpPr>
          <p:cNvPr id="37" name="36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Trámites realizados durante 2014</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sp>
        <p:nvSpPr>
          <p:cNvPr id="70" name="69 CuadroTexto"/>
          <p:cNvSpPr txBox="1"/>
          <p:nvPr/>
        </p:nvSpPr>
        <p:spPr>
          <a:xfrm>
            <a:off x="1088043"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71" name="70 CuadroTexto"/>
          <p:cNvSpPr txBox="1"/>
          <p:nvPr/>
        </p:nvSpPr>
        <p:spPr>
          <a:xfrm>
            <a:off x="1409887" y="4622145"/>
            <a:ext cx="803425" cy="253916"/>
          </a:xfrm>
          <a:prstGeom prst="rect">
            <a:avLst/>
          </a:prstGeom>
          <a:noFill/>
        </p:spPr>
        <p:txBody>
          <a:bodyPr wrap="none" rtlCol="0">
            <a:spAutoFit/>
          </a:bodyPr>
          <a:lstStyle/>
          <a:p>
            <a:r>
              <a:rPr lang="es-CO" sz="1050" dirty="0" smtClean="0">
                <a:solidFill>
                  <a:schemeClr val="bg1">
                    <a:lumMod val="50000"/>
                  </a:schemeClr>
                </a:solidFill>
              </a:rPr>
              <a:t>24.734.195</a:t>
            </a:r>
            <a:endParaRPr lang="es-CO" sz="1050" dirty="0">
              <a:solidFill>
                <a:schemeClr val="bg1">
                  <a:lumMod val="50000"/>
                </a:schemeClr>
              </a:solidFill>
            </a:endParaRPr>
          </a:p>
        </p:txBody>
      </p:sp>
      <p:grpSp>
        <p:nvGrpSpPr>
          <p:cNvPr id="41" name="40 Grupo"/>
          <p:cNvGrpSpPr/>
          <p:nvPr/>
        </p:nvGrpSpPr>
        <p:grpSpPr>
          <a:xfrm>
            <a:off x="2179082" y="5291664"/>
            <a:ext cx="5179000" cy="323405"/>
            <a:chOff x="24863" y="5291664"/>
            <a:chExt cx="5179000" cy="323405"/>
          </a:xfrm>
        </p:grpSpPr>
        <p:sp>
          <p:nvSpPr>
            <p:cNvPr id="42" name="41 Cheurón">
              <a:hlinkClick r:id="rId4"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3" name="42 Cheurón">
              <a:hlinkClick r:id="rId5"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4" name="43 Cheurón">
              <a:hlinkClick r:id="rId6"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5" name="Picture 2" descr="http://58533534ea9b6562bf3c-029f06cbf668e558ffb5306597309f00.r0.cf1.rackcdn.com/2012/10/Like.jpg"/>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45 Cheurón">
              <a:hlinkClick r:id="rId8"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51" name="50 Grupo"/>
          <p:cNvGrpSpPr/>
          <p:nvPr/>
        </p:nvGrpSpPr>
        <p:grpSpPr>
          <a:xfrm>
            <a:off x="3819981" y="183107"/>
            <a:ext cx="1323523" cy="450689"/>
            <a:chOff x="3164210" y="183107"/>
            <a:chExt cx="1323523" cy="450689"/>
          </a:xfrm>
        </p:grpSpPr>
        <p:sp>
          <p:nvSpPr>
            <p:cNvPr id="52" name="51 Elipse">
              <a:hlinkClick r:id="rId9"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53" name="52 CuadroTexto">
              <a:hlinkClick r:id="rId9"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54" name="10 Imagen">
              <a:hlinkClick r:id="rId9" action="ppaction://hlinksldjump"/>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5" name="54 Rectángulo redondeado">
            <a:hlinkClick r:id="rId9"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56" name="55 Rectángulo redondeado">
            <a:hlinkClick r:id="rId11" action="ppaction://hlinksldjump"/>
          </p:cNvPr>
          <p:cNvSpPr/>
          <p:nvPr/>
        </p:nvSpPr>
        <p:spPr>
          <a:xfrm>
            <a:off x="35496" y="2292887"/>
            <a:ext cx="1944216"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Conocimiento, Uso y Frecuencia</a:t>
            </a:r>
          </a:p>
        </p:txBody>
      </p:sp>
      <p:sp>
        <p:nvSpPr>
          <p:cNvPr id="57" name="56 Rectángulo redondeado">
            <a:hlinkClick r:id="rId12"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58" name="57 Rectángulo redondeado">
            <a:hlinkClick r:id="rId3"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59" name="58 Rectángulo redondeado">
            <a:hlinkClick r:id="rId9"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8" name="77 Rectángulo redondeado">
            <a:hlinkClick r:id="rId13"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9" name="78 Rectángulo redondeado">
            <a:hlinkClick r:id="rId14"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80" name="79 Rectángulo redondeado">
            <a:hlinkClick r:id="rId15"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81" name="80 Rectángulo redondeado">
            <a:hlinkClick r:id="rId16"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82" name="81 Conector">
            <a:hlinkClick r:id="rId11" action="ppaction://hlinksldjump"/>
          </p:cNvPr>
          <p:cNvSpPr/>
          <p:nvPr/>
        </p:nvSpPr>
        <p:spPr>
          <a:xfrm>
            <a:off x="110075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17" action="ppaction://hlinksldjump"/>
          </p:cNvPr>
          <p:cNvSpPr/>
          <p:nvPr/>
        </p:nvSpPr>
        <p:spPr>
          <a:xfrm>
            <a:off x="125696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18" action="ppaction://hlinksldjump"/>
          </p:cNvPr>
          <p:cNvSpPr/>
          <p:nvPr/>
        </p:nvSpPr>
        <p:spPr>
          <a:xfrm>
            <a:off x="141317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19" action="ppaction://hlinksldjump"/>
          </p:cNvPr>
          <p:cNvSpPr/>
          <p:nvPr/>
        </p:nvSpPr>
        <p:spPr>
          <a:xfrm>
            <a:off x="1569388" y="250698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0" action="ppaction://hlinksldjump"/>
          </p:cNvPr>
          <p:cNvSpPr/>
          <p:nvPr/>
        </p:nvSpPr>
        <p:spPr>
          <a:xfrm>
            <a:off x="1725598" y="250698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7" name="86 Conector">
            <a:hlinkClick r:id="rId21" action="ppaction://hlinksldjump"/>
          </p:cNvPr>
          <p:cNvSpPr/>
          <p:nvPr/>
        </p:nvSpPr>
        <p:spPr>
          <a:xfrm>
            <a:off x="1881808" y="250698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aphicFrame>
        <p:nvGraphicFramePr>
          <p:cNvPr id="39" name="33 Gráfico"/>
          <p:cNvGraphicFramePr/>
          <p:nvPr>
            <p:extLst>
              <p:ext uri="{D42A27DB-BD31-4B8C-83A1-F6EECF244321}">
                <p14:modId xmlns:p14="http://schemas.microsoft.com/office/powerpoint/2010/main" val="1769020325"/>
              </p:ext>
            </p:extLst>
          </p:nvPr>
        </p:nvGraphicFramePr>
        <p:xfrm>
          <a:off x="6047785" y="1588692"/>
          <a:ext cx="2988711" cy="3621233"/>
        </p:xfrm>
        <a:graphic>
          <a:graphicData uri="http://schemas.openxmlformats.org/drawingml/2006/chart">
            <c:chart xmlns:c="http://schemas.openxmlformats.org/drawingml/2006/chart" xmlns:r="http://schemas.openxmlformats.org/officeDocument/2006/relationships" r:id="rId22"/>
          </a:graphicData>
        </a:graphic>
      </p:graphicFrame>
      <p:graphicFrame>
        <p:nvGraphicFramePr>
          <p:cNvPr id="40" name="51 Tabla"/>
          <p:cNvGraphicFramePr>
            <a:graphicFrameLocks noGrp="1"/>
          </p:cNvGraphicFramePr>
          <p:nvPr>
            <p:extLst>
              <p:ext uri="{D42A27DB-BD31-4B8C-83A1-F6EECF244321}">
                <p14:modId xmlns:p14="http://schemas.microsoft.com/office/powerpoint/2010/main" val="539322087"/>
              </p:ext>
            </p:extLst>
          </p:nvPr>
        </p:nvGraphicFramePr>
        <p:xfrm>
          <a:off x="1911097" y="1727325"/>
          <a:ext cx="4245079" cy="3374874"/>
        </p:xfrm>
        <a:graphic>
          <a:graphicData uri="http://schemas.openxmlformats.org/drawingml/2006/table">
            <a:tbl>
              <a:tblPr/>
              <a:tblGrid>
                <a:gridCol w="4245079"/>
              </a:tblGrid>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Pago de servicios públicos /reclamaciones/solicitudes de servicios público</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Solicitud de citas médicas</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Obtención, copia del documento de identidad</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Matrícula escolar</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Obtención certificado de antecedentes judiciales</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Pago impuesto predial</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Inscripción, aplicación, resultados y certificados del Examen de Estado (ICFES)</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Obtención certificado de procuraduría</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registro/actualización/expedición de copias del RUT</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Obtención, copia del registro civil de nacimiento</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Autenticaciones</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Inscripción a programas de formación profesional </a:t>
                      </a:r>
                      <a:r>
                        <a:rPr lang="es-CO" sz="800" b="0" i="0" u="none" strike="noStrike" kern="1200" dirty="0" smtClean="0">
                          <a:solidFill>
                            <a:srgbClr val="1F497D"/>
                          </a:solidFill>
                          <a:effectLst/>
                          <a:latin typeface="Calibri" pitchFamily="34" charset="0"/>
                          <a:ea typeface="+mn-ea"/>
                          <a:cs typeface="Calibri" pitchFamily="34" charset="0"/>
                        </a:rPr>
                        <a:t>– </a:t>
                      </a:r>
                      <a:r>
                        <a:rPr lang="es-CO" sz="800" b="0" i="0" u="none" strike="noStrike" kern="1200" dirty="0">
                          <a:solidFill>
                            <a:srgbClr val="1F497D"/>
                          </a:solidFill>
                          <a:effectLst/>
                          <a:latin typeface="Calibri" pitchFamily="34" charset="0"/>
                          <a:ea typeface="+mn-ea"/>
                          <a:cs typeface="Calibri" pitchFamily="34" charset="0"/>
                        </a:rPr>
                        <a:t>SENA</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Declaración/pago de impuestos</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Obtención certificado de la contraloría</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Registro en el SISBEN</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Obtención libreta militar</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Certificado de matrícula escolar</a:t>
                      </a:r>
                    </a:p>
                  </a:txBody>
                  <a:tcPr marL="9525" marR="9525" marT="9525" marB="0">
                    <a:lnL>
                      <a:noFill/>
                    </a:lnL>
                    <a:lnR>
                      <a:noFill/>
                    </a:lnR>
                    <a:lnT>
                      <a:noFill/>
                    </a:lnT>
                    <a:lnB>
                      <a:noFill/>
                    </a:lnB>
                  </a:tcPr>
                </a:tc>
              </a:tr>
              <a:tr h="18749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Obtención de licencia de conducción</a:t>
                      </a:r>
                    </a:p>
                  </a:txBody>
                  <a:tcPr marL="9525" marR="9525" marT="9525" marB="0">
                    <a:lnL>
                      <a:noFill/>
                    </a:lnL>
                    <a:lnR>
                      <a:noFill/>
                    </a:lnR>
                    <a:lnT>
                      <a:noFill/>
                    </a:lnT>
                    <a:lnB>
                      <a:noFill/>
                    </a:lnB>
                  </a:tcPr>
                </a:tc>
              </a:tr>
            </a:tbl>
          </a:graphicData>
        </a:graphic>
      </p:graphicFrame>
    </p:spTree>
    <p:extLst>
      <p:ext uri="{BB962C8B-B14F-4D97-AF65-F5344CB8AC3E}">
        <p14:creationId xmlns:p14="http://schemas.microsoft.com/office/powerpoint/2010/main" val="19289421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38 Diagrama"/>
          <p:cNvGraphicFramePr/>
          <p:nvPr>
            <p:extLst>
              <p:ext uri="{D42A27DB-BD31-4B8C-83A1-F6EECF244321}">
                <p14:modId xmlns:p14="http://schemas.microsoft.com/office/powerpoint/2010/main" val="2476863198"/>
              </p:ext>
            </p:extLst>
          </p:nvPr>
        </p:nvGraphicFramePr>
        <p:xfrm>
          <a:off x="3224248" y="1726952"/>
          <a:ext cx="5524216" cy="35661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62F6D429-5B7F-4D92-8A61-2D03DF31274D}" type="slidenum">
              <a:rPr lang="es-CO" smtClean="0"/>
              <a:pPr/>
              <a:t>13</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7"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57" name="56 CuadroTexto"/>
          <p:cNvSpPr txBox="1"/>
          <p:nvPr/>
        </p:nvSpPr>
        <p:spPr>
          <a:xfrm>
            <a:off x="7818667" y="5025640"/>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58" name="57 CuadroTexto"/>
          <p:cNvSpPr txBox="1"/>
          <p:nvPr/>
        </p:nvSpPr>
        <p:spPr>
          <a:xfrm>
            <a:off x="8140511" y="5027413"/>
            <a:ext cx="803425" cy="253916"/>
          </a:xfrm>
          <a:prstGeom prst="rect">
            <a:avLst/>
          </a:prstGeom>
          <a:noFill/>
        </p:spPr>
        <p:txBody>
          <a:bodyPr wrap="none" rtlCol="0">
            <a:spAutoFit/>
          </a:bodyPr>
          <a:lstStyle/>
          <a:p>
            <a:r>
              <a:rPr lang="es-CO" sz="1050" dirty="0" smtClean="0">
                <a:solidFill>
                  <a:schemeClr val="bg1">
                    <a:lumMod val="50000"/>
                  </a:schemeClr>
                </a:solidFill>
              </a:rPr>
              <a:t>24.602.135</a:t>
            </a:r>
            <a:endParaRPr lang="es-CO" sz="1050" dirty="0">
              <a:solidFill>
                <a:schemeClr val="bg1">
                  <a:lumMod val="50000"/>
                </a:schemeClr>
              </a:solidFill>
            </a:endParaRPr>
          </a:p>
        </p:txBody>
      </p:sp>
      <p:sp>
        <p:nvSpPr>
          <p:cNvPr id="18" name="17 Rectángulo"/>
          <p:cNvSpPr/>
          <p:nvPr/>
        </p:nvSpPr>
        <p:spPr>
          <a:xfrm>
            <a:off x="-18378" y="4946312"/>
            <a:ext cx="3734765" cy="338554"/>
          </a:xfrm>
          <a:prstGeom prst="rect">
            <a:avLst/>
          </a:prstGeom>
        </p:spPr>
        <p:txBody>
          <a:bodyPr wrap="square">
            <a:spAutoFit/>
          </a:bodyPr>
          <a:lstStyle/>
          <a:p>
            <a:r>
              <a:rPr lang="es-CO" sz="800" b="1" dirty="0" smtClean="0">
                <a:solidFill>
                  <a:schemeClr val="bg1">
                    <a:lumMod val="50000"/>
                  </a:schemeClr>
                </a:solidFill>
              </a:rPr>
              <a:t>P5.</a:t>
            </a:r>
            <a:r>
              <a:rPr lang="es-CO" sz="800" dirty="0" smtClean="0">
                <a:solidFill>
                  <a:schemeClr val="bg1">
                    <a:lumMod val="50000"/>
                  </a:schemeClr>
                </a:solidFill>
              </a:rPr>
              <a:t> </a:t>
            </a:r>
            <a:r>
              <a:rPr lang="es-CO" sz="800" dirty="0">
                <a:solidFill>
                  <a:schemeClr val="bg1">
                    <a:lumMod val="50000"/>
                  </a:schemeClr>
                </a:solidFill>
              </a:rPr>
              <a:t>De los trámites que usted conoce indíqueme por favor cuáles considera que son los 5 trámites más importantes</a:t>
            </a:r>
          </a:p>
        </p:txBody>
      </p:sp>
      <p:sp>
        <p:nvSpPr>
          <p:cNvPr id="37" name="36 CuadroTexto"/>
          <p:cNvSpPr txBox="1"/>
          <p:nvPr/>
        </p:nvSpPr>
        <p:spPr>
          <a:xfrm>
            <a:off x="3203848" y="1480731"/>
            <a:ext cx="1848584" cy="246221"/>
          </a:xfrm>
          <a:prstGeom prst="rect">
            <a:avLst/>
          </a:prstGeom>
          <a:noFill/>
        </p:spPr>
        <p:txBody>
          <a:bodyPr wrap="none" rtlCol="0">
            <a:spAutoFit/>
          </a:bodyPr>
          <a:lstStyle/>
          <a:p>
            <a:pPr algn="ctr"/>
            <a:r>
              <a:rPr lang="es-CO" sz="1000" b="1" dirty="0" smtClean="0">
                <a:solidFill>
                  <a:schemeClr val="tx2"/>
                </a:solidFill>
              </a:rPr>
              <a:t>Según los trámites que conoce</a:t>
            </a:r>
            <a:endParaRPr lang="es-CO" sz="1000" b="1" dirty="0">
              <a:solidFill>
                <a:schemeClr val="tx2"/>
              </a:solidFill>
            </a:endParaRPr>
          </a:p>
        </p:txBody>
      </p:sp>
      <p:sp>
        <p:nvSpPr>
          <p:cNvPr id="38" name="37 CuadroTexto"/>
          <p:cNvSpPr txBox="1"/>
          <p:nvPr/>
        </p:nvSpPr>
        <p:spPr>
          <a:xfrm rot="17818403">
            <a:off x="3204731" y="3299303"/>
            <a:ext cx="2907784" cy="276999"/>
          </a:xfrm>
          <a:prstGeom prst="rect">
            <a:avLst/>
          </a:prstGeom>
          <a:noFill/>
        </p:spPr>
        <p:txBody>
          <a:bodyPr wrap="none" rtlCol="0">
            <a:spAutoFit/>
          </a:bodyPr>
          <a:lstStyle/>
          <a:p>
            <a:pPr algn="ctr"/>
            <a:r>
              <a:rPr lang="es-CO" sz="1200" b="1" dirty="0" smtClean="0">
                <a:solidFill>
                  <a:schemeClr val="tx2"/>
                </a:solidFill>
              </a:rPr>
              <a:t>Ranking de los 5 trámites más importantes</a:t>
            </a:r>
            <a:endParaRPr lang="es-CO" sz="1200" b="1" dirty="0">
              <a:solidFill>
                <a:schemeClr val="tx2"/>
              </a:solidFill>
            </a:endParaRPr>
          </a:p>
        </p:txBody>
      </p:sp>
      <p:sp>
        <p:nvSpPr>
          <p:cNvPr id="42" name="41 Más"/>
          <p:cNvSpPr/>
          <p:nvPr/>
        </p:nvSpPr>
        <p:spPr>
          <a:xfrm>
            <a:off x="8172400" y="2052940"/>
            <a:ext cx="457200" cy="457200"/>
          </a:xfrm>
          <a:prstGeom prst="mathPl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CO"/>
          </a:p>
        </p:txBody>
      </p:sp>
      <p:sp>
        <p:nvSpPr>
          <p:cNvPr id="43" name="42 Menos"/>
          <p:cNvSpPr/>
          <p:nvPr/>
        </p:nvSpPr>
        <p:spPr>
          <a:xfrm>
            <a:off x="8112968" y="4391248"/>
            <a:ext cx="576064" cy="432048"/>
          </a:xfrm>
          <a:prstGeom prst="mathMinus">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CO"/>
          </a:p>
        </p:txBody>
      </p:sp>
      <p:sp>
        <p:nvSpPr>
          <p:cNvPr id="44" name="43 Flecha abajo"/>
          <p:cNvSpPr/>
          <p:nvPr/>
        </p:nvSpPr>
        <p:spPr>
          <a:xfrm>
            <a:off x="8286700" y="2617032"/>
            <a:ext cx="228600" cy="184622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CO"/>
          </a:p>
        </p:txBody>
      </p:sp>
      <p:sp>
        <p:nvSpPr>
          <p:cNvPr id="34" name="33 Rectángulo redondeado">
            <a:hlinkClick r:id="rId8"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Ranking de los trámites más importantes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pSp>
        <p:nvGrpSpPr>
          <p:cNvPr id="35" name="34 Grupo"/>
          <p:cNvGrpSpPr/>
          <p:nvPr/>
        </p:nvGrpSpPr>
        <p:grpSpPr>
          <a:xfrm>
            <a:off x="2179082" y="5342407"/>
            <a:ext cx="5179000" cy="323405"/>
            <a:chOff x="24863" y="5291664"/>
            <a:chExt cx="5179000" cy="323405"/>
          </a:xfrm>
        </p:grpSpPr>
        <p:sp>
          <p:nvSpPr>
            <p:cNvPr id="36" name="35 Cheurón">
              <a:hlinkClick r:id="rId9"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0" name="39 Cheurón">
              <a:hlinkClick r:id="rId10"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1" name="40 Cheurón">
              <a:hlinkClick r:id="rId11"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5" name="Picture 2" descr="http://58533534ea9b6562bf3c-029f06cbf668e558ffb5306597309f00.r0.cf1.rackcdn.com/2012/10/Like.jpg"/>
            <p:cNvPicPr>
              <a:picLocks noChangeAspect="1" noChangeArrowheads="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45 Cheurón">
              <a:hlinkClick r:id="rId13"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54" name="53 Grupo"/>
          <p:cNvGrpSpPr/>
          <p:nvPr/>
        </p:nvGrpSpPr>
        <p:grpSpPr>
          <a:xfrm>
            <a:off x="3819981" y="183107"/>
            <a:ext cx="1323523" cy="450689"/>
            <a:chOff x="3164210" y="183107"/>
            <a:chExt cx="1323523" cy="450689"/>
          </a:xfrm>
        </p:grpSpPr>
        <p:sp>
          <p:nvSpPr>
            <p:cNvPr id="55" name="54 Elipse">
              <a:hlinkClick r:id="rId14"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4" name="63 CuadroTexto">
              <a:hlinkClick r:id="rId14"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65" name="10 Imagen">
              <a:hlinkClick r:id="rId14" action="ppaction://hlinksldjump"/>
            </p:cNvPr>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2" name="71 Rectángulo redondeado">
            <a:hlinkClick r:id="rId14"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73" name="72 Rectángulo redondeado">
            <a:hlinkClick r:id="rId16" action="ppaction://hlinksldjump"/>
          </p:cNvPr>
          <p:cNvSpPr/>
          <p:nvPr/>
        </p:nvSpPr>
        <p:spPr>
          <a:xfrm>
            <a:off x="35496" y="2292887"/>
            <a:ext cx="1944216"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Conocimiento, Uso y Frecuencia</a:t>
            </a:r>
          </a:p>
        </p:txBody>
      </p:sp>
      <p:sp>
        <p:nvSpPr>
          <p:cNvPr id="74" name="73 Rectángulo redondeado">
            <a:hlinkClick r:id="rId17"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75" name="74 Rectángulo redondeado">
            <a:hlinkClick r:id="rId8"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6" name="75 Rectángulo redondeado">
            <a:hlinkClick r:id="rId14"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7" name="76 Rectángulo redondeado">
            <a:hlinkClick r:id="rId18"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8" name="77 Rectángulo redondeado">
            <a:hlinkClick r:id="rId19"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79" name="78 Rectángulo redondeado">
            <a:hlinkClick r:id="rId20"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80" name="79 Rectángulo redondeado">
            <a:hlinkClick r:id="rId21"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81" name="80 Conector">
            <a:hlinkClick r:id="rId16" action="ppaction://hlinksldjump"/>
          </p:cNvPr>
          <p:cNvSpPr/>
          <p:nvPr/>
        </p:nvSpPr>
        <p:spPr>
          <a:xfrm>
            <a:off x="110075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22" action="ppaction://hlinksldjump"/>
          </p:cNvPr>
          <p:cNvSpPr/>
          <p:nvPr/>
        </p:nvSpPr>
        <p:spPr>
          <a:xfrm>
            <a:off x="125696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23" action="ppaction://hlinksldjump"/>
          </p:cNvPr>
          <p:cNvSpPr/>
          <p:nvPr/>
        </p:nvSpPr>
        <p:spPr>
          <a:xfrm>
            <a:off x="141317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4" action="ppaction://hlinksldjump"/>
          </p:cNvPr>
          <p:cNvSpPr/>
          <p:nvPr/>
        </p:nvSpPr>
        <p:spPr>
          <a:xfrm>
            <a:off x="156938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5" action="ppaction://hlinksldjump"/>
          </p:cNvPr>
          <p:cNvSpPr/>
          <p:nvPr/>
        </p:nvSpPr>
        <p:spPr>
          <a:xfrm>
            <a:off x="1725598" y="250698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6" action="ppaction://hlinksldjump"/>
          </p:cNvPr>
          <p:cNvSpPr/>
          <p:nvPr/>
        </p:nvSpPr>
        <p:spPr>
          <a:xfrm>
            <a:off x="1881808" y="250698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18276528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3254337216"/>
              </p:ext>
            </p:extLst>
          </p:nvPr>
        </p:nvGraphicFramePr>
        <p:xfrm>
          <a:off x="3224248" y="1739585"/>
          <a:ext cx="5524216" cy="35661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62F6D429-5B7F-4D92-8A61-2D03DF31274D}" type="slidenum">
              <a:rPr lang="es-CO" smtClean="0"/>
              <a:pPr/>
              <a:t>14</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7"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57" name="56 CuadroTexto"/>
          <p:cNvSpPr txBox="1"/>
          <p:nvPr/>
        </p:nvSpPr>
        <p:spPr>
          <a:xfrm>
            <a:off x="7818667" y="5038273"/>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58" name="57 CuadroTexto"/>
          <p:cNvSpPr txBox="1"/>
          <p:nvPr/>
        </p:nvSpPr>
        <p:spPr>
          <a:xfrm>
            <a:off x="8154048" y="5028757"/>
            <a:ext cx="803425" cy="253916"/>
          </a:xfrm>
          <a:prstGeom prst="rect">
            <a:avLst/>
          </a:prstGeom>
          <a:noFill/>
        </p:spPr>
        <p:txBody>
          <a:bodyPr wrap="none" rtlCol="0">
            <a:spAutoFit/>
          </a:bodyPr>
          <a:lstStyle/>
          <a:p>
            <a:pPr algn="ctr"/>
            <a:r>
              <a:rPr lang="es-CO" sz="1050" dirty="0" smtClean="0">
                <a:solidFill>
                  <a:schemeClr val="bg1">
                    <a:lumMod val="50000"/>
                  </a:schemeClr>
                </a:solidFill>
              </a:rPr>
              <a:t>24.672.488</a:t>
            </a:r>
            <a:endParaRPr lang="es-CO" sz="1050" dirty="0">
              <a:solidFill>
                <a:schemeClr val="bg1">
                  <a:lumMod val="50000"/>
                </a:schemeClr>
              </a:solidFill>
            </a:endParaRPr>
          </a:p>
        </p:txBody>
      </p:sp>
      <p:sp>
        <p:nvSpPr>
          <p:cNvPr id="18" name="17 Rectángulo"/>
          <p:cNvSpPr/>
          <p:nvPr/>
        </p:nvSpPr>
        <p:spPr>
          <a:xfrm>
            <a:off x="-18377" y="4946312"/>
            <a:ext cx="3256767" cy="338554"/>
          </a:xfrm>
          <a:prstGeom prst="rect">
            <a:avLst/>
          </a:prstGeom>
        </p:spPr>
        <p:txBody>
          <a:bodyPr wrap="square">
            <a:spAutoFit/>
          </a:bodyPr>
          <a:lstStyle/>
          <a:p>
            <a:r>
              <a:rPr lang="es-CO" sz="800" b="1" dirty="0" smtClean="0">
                <a:solidFill>
                  <a:schemeClr val="bg1">
                    <a:lumMod val="50000"/>
                  </a:schemeClr>
                </a:solidFill>
              </a:rPr>
              <a:t>P6.</a:t>
            </a:r>
            <a:r>
              <a:rPr lang="es-CO" sz="800" dirty="0" smtClean="0">
                <a:solidFill>
                  <a:schemeClr val="bg1">
                    <a:lumMod val="50000"/>
                  </a:schemeClr>
                </a:solidFill>
              </a:rPr>
              <a:t> </a:t>
            </a:r>
            <a:r>
              <a:rPr lang="es-CO" sz="800" dirty="0">
                <a:solidFill>
                  <a:schemeClr val="bg1">
                    <a:lumMod val="50000"/>
                  </a:schemeClr>
                </a:solidFill>
              </a:rPr>
              <a:t>De los trámites que usted ha usado durante el 2014, por favor indíqueme cuales considera que son los 5 trámites más importantes</a:t>
            </a:r>
          </a:p>
        </p:txBody>
      </p:sp>
      <p:sp>
        <p:nvSpPr>
          <p:cNvPr id="19" name="18 CuadroTexto"/>
          <p:cNvSpPr txBox="1"/>
          <p:nvPr/>
        </p:nvSpPr>
        <p:spPr>
          <a:xfrm rot="17818403">
            <a:off x="3204731" y="3311936"/>
            <a:ext cx="2907784" cy="276999"/>
          </a:xfrm>
          <a:prstGeom prst="rect">
            <a:avLst/>
          </a:prstGeom>
          <a:noFill/>
        </p:spPr>
        <p:txBody>
          <a:bodyPr wrap="none" rtlCol="0">
            <a:spAutoFit/>
          </a:bodyPr>
          <a:lstStyle/>
          <a:p>
            <a:pPr algn="ctr"/>
            <a:r>
              <a:rPr lang="es-CO" sz="1200" b="1" dirty="0" smtClean="0">
                <a:solidFill>
                  <a:schemeClr val="tx2"/>
                </a:solidFill>
              </a:rPr>
              <a:t>Ranking de los 5 trámites más importantes</a:t>
            </a:r>
            <a:endParaRPr lang="es-CO" sz="1200" b="1" dirty="0">
              <a:solidFill>
                <a:schemeClr val="tx2"/>
              </a:solidFill>
            </a:endParaRPr>
          </a:p>
        </p:txBody>
      </p:sp>
      <p:sp>
        <p:nvSpPr>
          <p:cNvPr id="5" name="4 Más"/>
          <p:cNvSpPr/>
          <p:nvPr/>
        </p:nvSpPr>
        <p:spPr>
          <a:xfrm>
            <a:off x="8172400" y="2065573"/>
            <a:ext cx="457200" cy="457200"/>
          </a:xfrm>
          <a:prstGeom prst="mathPl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CO"/>
          </a:p>
        </p:txBody>
      </p:sp>
      <p:sp>
        <p:nvSpPr>
          <p:cNvPr id="6" name="5 Menos"/>
          <p:cNvSpPr/>
          <p:nvPr/>
        </p:nvSpPr>
        <p:spPr>
          <a:xfrm>
            <a:off x="8112968" y="4403881"/>
            <a:ext cx="576064" cy="432048"/>
          </a:xfrm>
          <a:prstGeom prst="mathMinus">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CO"/>
          </a:p>
        </p:txBody>
      </p:sp>
      <p:sp>
        <p:nvSpPr>
          <p:cNvPr id="13" name="12 Flecha abajo"/>
          <p:cNvSpPr/>
          <p:nvPr/>
        </p:nvSpPr>
        <p:spPr>
          <a:xfrm>
            <a:off x="8286700" y="2629665"/>
            <a:ext cx="228600" cy="184622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CO"/>
          </a:p>
        </p:txBody>
      </p:sp>
      <p:sp>
        <p:nvSpPr>
          <p:cNvPr id="37" name="36 CuadroTexto"/>
          <p:cNvSpPr txBox="1"/>
          <p:nvPr/>
        </p:nvSpPr>
        <p:spPr>
          <a:xfrm>
            <a:off x="3238390" y="1493364"/>
            <a:ext cx="2917786" cy="246221"/>
          </a:xfrm>
          <a:prstGeom prst="rect">
            <a:avLst/>
          </a:prstGeom>
          <a:noFill/>
        </p:spPr>
        <p:txBody>
          <a:bodyPr wrap="none" rtlCol="0">
            <a:spAutoFit/>
          </a:bodyPr>
          <a:lstStyle/>
          <a:p>
            <a:pPr algn="ctr"/>
            <a:r>
              <a:rPr lang="es-CO" sz="1000" b="1" dirty="0" smtClean="0">
                <a:solidFill>
                  <a:schemeClr val="tx2"/>
                </a:solidFill>
              </a:rPr>
              <a:t>Según los trámites que ha utilizado durante el 2014</a:t>
            </a:r>
            <a:endParaRPr lang="es-CO" sz="1000" b="1" dirty="0">
              <a:solidFill>
                <a:schemeClr val="tx2"/>
              </a:solidFill>
            </a:endParaRPr>
          </a:p>
        </p:txBody>
      </p:sp>
      <p:sp>
        <p:nvSpPr>
          <p:cNvPr id="34" name="33 Rectángulo redondeado">
            <a:hlinkClick r:id="rId8"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Ranking de los trámites más importantes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pSp>
        <p:nvGrpSpPr>
          <p:cNvPr id="35" name="34 Grupo"/>
          <p:cNvGrpSpPr/>
          <p:nvPr/>
        </p:nvGrpSpPr>
        <p:grpSpPr>
          <a:xfrm>
            <a:off x="2179082" y="5355107"/>
            <a:ext cx="5179000" cy="323405"/>
            <a:chOff x="24863" y="5291664"/>
            <a:chExt cx="5179000" cy="323405"/>
          </a:xfrm>
        </p:grpSpPr>
        <p:sp>
          <p:nvSpPr>
            <p:cNvPr id="36" name="35 Cheurón">
              <a:hlinkClick r:id="rId9"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38" name="37 Cheurón">
              <a:hlinkClick r:id="rId10"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39" name="38 Cheurón">
              <a:hlinkClick r:id="rId11"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0" name="Picture 2" descr="http://58533534ea9b6562bf3c-029f06cbf668e558ffb5306597309f00.r0.cf1.rackcdn.com/2012/10/Like.jpg"/>
            <p:cNvPicPr>
              <a:picLocks noChangeAspect="1" noChangeArrowheads="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40 Cheurón">
              <a:hlinkClick r:id="rId13"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49" name="48 Grupo"/>
          <p:cNvGrpSpPr/>
          <p:nvPr/>
        </p:nvGrpSpPr>
        <p:grpSpPr>
          <a:xfrm>
            <a:off x="3819981" y="183107"/>
            <a:ext cx="1323523" cy="450689"/>
            <a:chOff x="3164210" y="183107"/>
            <a:chExt cx="1323523" cy="450689"/>
          </a:xfrm>
        </p:grpSpPr>
        <p:sp>
          <p:nvSpPr>
            <p:cNvPr id="50" name="49 Elipse">
              <a:hlinkClick r:id="rId14"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59" name="58 CuadroTexto">
              <a:hlinkClick r:id="rId14"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60" name="10 Imagen">
              <a:hlinkClick r:id="rId14" action="ppaction://hlinksldjump"/>
            </p:cNvPr>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 name="66 Rectángulo redondeado">
            <a:hlinkClick r:id="rId14"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68" name="67 Rectángulo redondeado">
            <a:hlinkClick r:id="rId16" action="ppaction://hlinksldjump"/>
          </p:cNvPr>
          <p:cNvSpPr/>
          <p:nvPr/>
        </p:nvSpPr>
        <p:spPr>
          <a:xfrm>
            <a:off x="35496" y="2292887"/>
            <a:ext cx="1944216"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Conocimiento, Uso y Frecuencia</a:t>
            </a:r>
          </a:p>
        </p:txBody>
      </p:sp>
      <p:sp>
        <p:nvSpPr>
          <p:cNvPr id="69" name="68 Rectángulo redondeado">
            <a:hlinkClick r:id="rId17"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70" name="69 Rectángulo redondeado">
            <a:hlinkClick r:id="rId8"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1" name="70 Rectángulo redondeado">
            <a:hlinkClick r:id="rId14"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2" name="71 Rectángulo redondeado">
            <a:hlinkClick r:id="rId18"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3" name="72 Rectángulo redondeado">
            <a:hlinkClick r:id="rId19"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74" name="73 Rectángulo redondeado">
            <a:hlinkClick r:id="rId20"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75" name="74 Rectángulo redondeado">
            <a:hlinkClick r:id="rId21"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76" name="75 Conector">
            <a:hlinkClick r:id="rId16" action="ppaction://hlinksldjump"/>
          </p:cNvPr>
          <p:cNvSpPr/>
          <p:nvPr/>
        </p:nvSpPr>
        <p:spPr>
          <a:xfrm>
            <a:off x="110075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2" action="ppaction://hlinksldjump"/>
          </p:cNvPr>
          <p:cNvSpPr/>
          <p:nvPr/>
        </p:nvSpPr>
        <p:spPr>
          <a:xfrm>
            <a:off x="125696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23" action="ppaction://hlinksldjump"/>
          </p:cNvPr>
          <p:cNvSpPr/>
          <p:nvPr/>
        </p:nvSpPr>
        <p:spPr>
          <a:xfrm>
            <a:off x="141317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24" action="ppaction://hlinksldjump"/>
          </p:cNvPr>
          <p:cNvSpPr/>
          <p:nvPr/>
        </p:nvSpPr>
        <p:spPr>
          <a:xfrm>
            <a:off x="156938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25" action="ppaction://hlinksldjump"/>
          </p:cNvPr>
          <p:cNvSpPr/>
          <p:nvPr/>
        </p:nvSpPr>
        <p:spPr>
          <a:xfrm>
            <a:off x="172559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26" action="ppaction://hlinksldjump"/>
          </p:cNvPr>
          <p:cNvSpPr/>
          <p:nvPr/>
        </p:nvSpPr>
        <p:spPr>
          <a:xfrm>
            <a:off x="1881808" y="250698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39288306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15</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7" y="5137828"/>
            <a:ext cx="5409774" cy="215444"/>
          </a:xfrm>
          <a:prstGeom prst="rect">
            <a:avLst/>
          </a:prstGeom>
        </p:spPr>
        <p:txBody>
          <a:bodyPr wrap="square">
            <a:spAutoFit/>
          </a:bodyPr>
          <a:lstStyle/>
          <a:p>
            <a:r>
              <a:rPr lang="es-CO" sz="800" b="1" dirty="0" smtClean="0">
                <a:solidFill>
                  <a:schemeClr val="bg1">
                    <a:lumMod val="50000"/>
                  </a:schemeClr>
                </a:solidFill>
              </a:rPr>
              <a:t>P8.</a:t>
            </a:r>
            <a:r>
              <a:rPr lang="es-CO" sz="800" dirty="0" smtClean="0">
                <a:solidFill>
                  <a:schemeClr val="bg1">
                    <a:lumMod val="50000"/>
                  </a:schemeClr>
                </a:solidFill>
              </a:rPr>
              <a:t> </a:t>
            </a:r>
            <a:r>
              <a:rPr lang="es-CO" sz="800" dirty="0">
                <a:solidFill>
                  <a:schemeClr val="bg1">
                    <a:lumMod val="50000"/>
                  </a:schemeClr>
                </a:solidFill>
              </a:rPr>
              <a:t>Durante el año 2014, ¿Con qué frecuencia realizó usted…</a:t>
            </a:r>
          </a:p>
        </p:txBody>
      </p:sp>
      <p:sp>
        <p:nvSpPr>
          <p:cNvPr id="42" name="41 CuadroTexto"/>
          <p:cNvSpPr txBox="1"/>
          <p:nvPr/>
        </p:nvSpPr>
        <p:spPr>
          <a:xfrm rot="16200000">
            <a:off x="1003783" y="3467945"/>
            <a:ext cx="2847126" cy="461665"/>
          </a:xfrm>
          <a:prstGeom prst="rect">
            <a:avLst/>
          </a:prstGeom>
          <a:noFill/>
        </p:spPr>
        <p:txBody>
          <a:bodyPr wrap="none" rtlCol="0">
            <a:spAutoFit/>
          </a:bodyPr>
          <a:lstStyle/>
          <a:p>
            <a:pPr algn="ctr"/>
            <a:r>
              <a:rPr lang="es-CO" sz="1200" b="1" dirty="0" smtClean="0">
                <a:solidFill>
                  <a:schemeClr val="tx2"/>
                </a:solidFill>
              </a:rPr>
              <a:t>Ranking</a:t>
            </a:r>
            <a:r>
              <a:rPr lang="es-CO" sz="1200" dirty="0" smtClean="0">
                <a:solidFill>
                  <a:schemeClr val="tx2"/>
                </a:solidFill>
              </a:rPr>
              <a:t> de los 5 trámites más importantes</a:t>
            </a:r>
          </a:p>
          <a:p>
            <a:pPr algn="ctr"/>
            <a:r>
              <a:rPr lang="es-CO" sz="1200" dirty="0" smtClean="0">
                <a:solidFill>
                  <a:schemeClr val="tx2"/>
                </a:solidFill>
              </a:rPr>
              <a:t>Según los trámites usados </a:t>
            </a:r>
            <a:r>
              <a:rPr lang="es-CO" sz="1200" b="1" dirty="0" smtClean="0">
                <a:solidFill>
                  <a:schemeClr val="tx2"/>
                </a:solidFill>
              </a:rPr>
              <a:t>durante 2014</a:t>
            </a:r>
            <a:endParaRPr lang="es-CO" sz="1200" b="1" dirty="0">
              <a:solidFill>
                <a:schemeClr val="tx2"/>
              </a:solidFill>
            </a:endParaRPr>
          </a:p>
        </p:txBody>
      </p:sp>
      <p:graphicFrame>
        <p:nvGraphicFramePr>
          <p:cNvPr id="2" name="1 Gráfico"/>
          <p:cNvGraphicFramePr/>
          <p:nvPr>
            <p:extLst>
              <p:ext uri="{D42A27DB-BD31-4B8C-83A1-F6EECF244321}">
                <p14:modId xmlns:p14="http://schemas.microsoft.com/office/powerpoint/2010/main" val="3686382278"/>
              </p:ext>
            </p:extLst>
          </p:nvPr>
        </p:nvGraphicFramePr>
        <p:xfrm>
          <a:off x="4894899" y="1881981"/>
          <a:ext cx="4152162" cy="3426435"/>
        </p:xfrm>
        <a:graphic>
          <a:graphicData uri="http://schemas.openxmlformats.org/drawingml/2006/chart">
            <c:chart xmlns:c="http://schemas.openxmlformats.org/drawingml/2006/chart" xmlns:r="http://schemas.openxmlformats.org/officeDocument/2006/relationships" r:id="rId3"/>
          </a:graphicData>
        </a:graphic>
      </p:graphicFrame>
      <p:pic>
        <p:nvPicPr>
          <p:cNvPr id="43"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59339" y="1510066"/>
            <a:ext cx="6096000" cy="328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46 Rectángulo redondeado">
            <a:hlinkClick r:id="rId5"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Frecuencia de realización de trámites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sp>
        <p:nvSpPr>
          <p:cNvPr id="72" name="71 CuadroTexto"/>
          <p:cNvSpPr txBox="1"/>
          <p:nvPr/>
        </p:nvSpPr>
        <p:spPr>
          <a:xfrm>
            <a:off x="1042887"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73" name="72 CuadroTexto"/>
          <p:cNvSpPr txBox="1"/>
          <p:nvPr/>
        </p:nvSpPr>
        <p:spPr>
          <a:xfrm>
            <a:off x="1409887" y="4622145"/>
            <a:ext cx="803425" cy="253916"/>
          </a:xfrm>
          <a:prstGeom prst="rect">
            <a:avLst/>
          </a:prstGeom>
          <a:noFill/>
        </p:spPr>
        <p:txBody>
          <a:bodyPr wrap="none" rtlCol="0">
            <a:spAutoFit/>
          </a:bodyPr>
          <a:lstStyle/>
          <a:p>
            <a:r>
              <a:rPr lang="es-CO" sz="1050" dirty="0" smtClean="0">
                <a:solidFill>
                  <a:schemeClr val="bg1">
                    <a:lumMod val="50000"/>
                  </a:schemeClr>
                </a:solidFill>
              </a:rPr>
              <a:t>24.672.488</a:t>
            </a:r>
            <a:endParaRPr lang="es-CO" sz="1050" dirty="0">
              <a:solidFill>
                <a:schemeClr val="bg1">
                  <a:lumMod val="50000"/>
                </a:schemeClr>
              </a:solidFill>
            </a:endParaRPr>
          </a:p>
        </p:txBody>
      </p:sp>
      <p:grpSp>
        <p:nvGrpSpPr>
          <p:cNvPr id="48" name="47 Grupo"/>
          <p:cNvGrpSpPr/>
          <p:nvPr/>
        </p:nvGrpSpPr>
        <p:grpSpPr>
          <a:xfrm>
            <a:off x="2938055" y="1993404"/>
            <a:ext cx="2318021" cy="507067"/>
            <a:chOff x="2494643" y="356966"/>
            <a:chExt cx="2318021" cy="507067"/>
          </a:xfrm>
          <a:scene3d>
            <a:camera prst="orthographicFront"/>
            <a:lightRig rig="threePt" dir="t">
              <a:rot lat="0" lon="0" rev="7500000"/>
            </a:lightRig>
          </a:scene3d>
        </p:grpSpPr>
        <p:sp>
          <p:nvSpPr>
            <p:cNvPr id="71" name="70 Rectángulo redondeado"/>
            <p:cNvSpPr/>
            <p:nvPr/>
          </p:nvSpPr>
          <p:spPr>
            <a:xfrm>
              <a:off x="2494643" y="356966"/>
              <a:ext cx="2318021" cy="507067"/>
            </a:xfrm>
            <a:prstGeom prst="roundRect">
              <a:avLst/>
            </a:prstGeom>
            <a:sp3d z="152400" extrusionH="63500" prstMaterial="dkEdge">
              <a:bevelT w="135400" h="16350" prst="relaxedInset"/>
              <a:contourClr>
                <a:schemeClr val="bg1"/>
              </a:contourClr>
            </a:sp3d>
          </p:spPr>
          <p:style>
            <a:lnRef idx="1">
              <a:schemeClr val="accent5">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80" name="79 Rectángulo"/>
            <p:cNvSpPr/>
            <p:nvPr/>
          </p:nvSpPr>
          <p:spPr>
            <a:xfrm>
              <a:off x="2519396" y="381719"/>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Pago/Reclamaciones/solicitudes de Servicios Públicos  - </a:t>
              </a:r>
              <a:r>
                <a:rPr lang="es-CO" sz="1200" b="1" kern="1200" dirty="0" smtClean="0">
                  <a:solidFill>
                    <a:schemeClr val="tx2"/>
                  </a:solidFill>
                  <a:effectLst>
                    <a:outerShdw blurRad="38100" dist="38100" dir="2700000" algn="tl">
                      <a:srgbClr val="000000">
                        <a:alpha val="43137"/>
                      </a:srgbClr>
                    </a:outerShdw>
                  </a:effectLst>
                </a:rPr>
                <a:t>42,4%</a:t>
              </a:r>
              <a:r>
                <a:rPr lang="es-CO" sz="1100" kern="1200" dirty="0" smtClean="0">
                  <a:solidFill>
                    <a:schemeClr val="tx2"/>
                  </a:solidFill>
                </a:rPr>
                <a:t> </a:t>
              </a:r>
              <a:endParaRPr lang="es-CO" sz="1100" kern="1200" dirty="0">
                <a:solidFill>
                  <a:schemeClr val="tx2"/>
                </a:solidFill>
              </a:endParaRPr>
            </a:p>
          </p:txBody>
        </p:sp>
      </p:grpSp>
      <p:grpSp>
        <p:nvGrpSpPr>
          <p:cNvPr id="49" name="48 Grupo"/>
          <p:cNvGrpSpPr/>
          <p:nvPr/>
        </p:nvGrpSpPr>
        <p:grpSpPr>
          <a:xfrm>
            <a:off x="2938055" y="2676727"/>
            <a:ext cx="2318021" cy="507067"/>
            <a:chOff x="2494643" y="927417"/>
            <a:chExt cx="2318021" cy="507067"/>
          </a:xfrm>
          <a:scene3d>
            <a:camera prst="orthographicFront"/>
            <a:lightRig rig="threePt" dir="t">
              <a:rot lat="0" lon="0" rev="7500000"/>
            </a:lightRig>
          </a:scene3d>
        </p:grpSpPr>
        <p:sp>
          <p:nvSpPr>
            <p:cNvPr id="69" name="68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70" name="69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Solicitud de citas médicas  - </a:t>
              </a:r>
              <a:r>
                <a:rPr lang="es-CO" sz="1200" b="1" kern="1200" dirty="0" smtClean="0">
                  <a:solidFill>
                    <a:schemeClr val="tx2"/>
                  </a:solidFill>
                  <a:effectLst>
                    <a:outerShdw blurRad="38100" dist="38100" dir="2700000" algn="tl">
                      <a:srgbClr val="000000">
                        <a:alpha val="43137"/>
                      </a:srgbClr>
                    </a:outerShdw>
                  </a:effectLst>
                </a:rPr>
                <a:t>37,8%</a:t>
              </a:r>
              <a:r>
                <a:rPr lang="es-CO" sz="1100" kern="1200" dirty="0" smtClean="0">
                  <a:solidFill>
                    <a:schemeClr val="tx2"/>
                  </a:solidFill>
                </a:rPr>
                <a:t> </a:t>
              </a:r>
              <a:endParaRPr lang="es-CO" sz="1100" kern="1200" dirty="0">
                <a:solidFill>
                  <a:schemeClr val="tx2"/>
                </a:solidFill>
              </a:endParaRPr>
            </a:p>
          </p:txBody>
        </p:sp>
      </p:grpSp>
      <p:grpSp>
        <p:nvGrpSpPr>
          <p:cNvPr id="50" name="49 Grupo"/>
          <p:cNvGrpSpPr/>
          <p:nvPr/>
        </p:nvGrpSpPr>
        <p:grpSpPr>
          <a:xfrm>
            <a:off x="2938055" y="3360050"/>
            <a:ext cx="2318021" cy="507067"/>
            <a:chOff x="2494643" y="1497868"/>
            <a:chExt cx="2318021" cy="507067"/>
          </a:xfrm>
          <a:scene3d>
            <a:camera prst="orthographicFront"/>
            <a:lightRig rig="threePt" dir="t">
              <a:rot lat="0" lon="0" rev="7500000"/>
            </a:lightRig>
          </a:scene3d>
        </p:grpSpPr>
        <p:sp>
          <p:nvSpPr>
            <p:cNvPr id="67" name="66 Rectángulo redondeado"/>
            <p:cNvSpPr/>
            <p:nvPr/>
          </p:nvSpPr>
          <p:spPr>
            <a:xfrm>
              <a:off x="2494643" y="1497868"/>
              <a:ext cx="2318021" cy="507067"/>
            </a:xfrm>
            <a:prstGeom prst="roundRect">
              <a:avLst/>
            </a:prstGeom>
            <a:sp3d z="152400" extrusionH="63500" prstMaterial="dkEdge">
              <a:bevelT w="135400" h="16350" prst="relaxedInset"/>
              <a:contourClr>
                <a:schemeClr val="bg1"/>
              </a:contourClr>
            </a:sp3d>
          </p:spPr>
          <p:style>
            <a:lnRef idx="1">
              <a:schemeClr val="accent5">
                <a:hueOff val="-4966938"/>
                <a:satOff val="19906"/>
                <a:lumOff val="4314"/>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8" name="67 Rectángulo"/>
            <p:cNvSpPr/>
            <p:nvPr/>
          </p:nvSpPr>
          <p:spPr>
            <a:xfrm>
              <a:off x="2519396" y="152262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Obtención, copia del documento de Identidad  - </a:t>
              </a:r>
              <a:r>
                <a:rPr lang="es-CO" sz="1200" b="1" kern="1200" dirty="0" smtClean="0">
                  <a:solidFill>
                    <a:schemeClr val="tx2"/>
                  </a:solidFill>
                  <a:effectLst>
                    <a:outerShdw blurRad="38100" dist="38100" dir="2700000" algn="tl">
                      <a:srgbClr val="000000">
                        <a:alpha val="43137"/>
                      </a:srgbClr>
                    </a:outerShdw>
                  </a:effectLst>
                </a:rPr>
                <a:t>27,8%</a:t>
              </a:r>
              <a:r>
                <a:rPr lang="es-CO" sz="1100" kern="1200" dirty="0" smtClean="0">
                  <a:solidFill>
                    <a:schemeClr val="tx2"/>
                  </a:solidFill>
                </a:rPr>
                <a:t> </a:t>
              </a:r>
              <a:endParaRPr lang="es-CO" sz="1100" kern="1200" dirty="0">
                <a:solidFill>
                  <a:schemeClr val="tx2"/>
                </a:solidFill>
              </a:endParaRPr>
            </a:p>
          </p:txBody>
        </p:sp>
      </p:grpSp>
      <p:grpSp>
        <p:nvGrpSpPr>
          <p:cNvPr id="51" name="50 Grupo"/>
          <p:cNvGrpSpPr/>
          <p:nvPr/>
        </p:nvGrpSpPr>
        <p:grpSpPr>
          <a:xfrm>
            <a:off x="2938055" y="4043373"/>
            <a:ext cx="2318021" cy="507067"/>
            <a:chOff x="2494643" y="2068318"/>
            <a:chExt cx="2318021" cy="507067"/>
          </a:xfrm>
          <a:scene3d>
            <a:camera prst="orthographicFront"/>
            <a:lightRig rig="threePt" dir="t">
              <a:rot lat="0" lon="0" rev="7500000"/>
            </a:lightRig>
          </a:scene3d>
        </p:grpSpPr>
        <p:sp>
          <p:nvSpPr>
            <p:cNvPr id="58" name="57 Rectángulo redondeado"/>
            <p:cNvSpPr/>
            <p:nvPr/>
          </p:nvSpPr>
          <p:spPr>
            <a:xfrm>
              <a:off x="2494643" y="2068318"/>
              <a:ext cx="2318021" cy="507067"/>
            </a:xfrm>
            <a:prstGeom prst="roundRect">
              <a:avLst/>
            </a:prstGeom>
            <a:sp3d z="152400" extrusionH="63500" prstMaterial="dkEdge">
              <a:bevelT w="135400" h="16350" prst="relaxedInset"/>
              <a:contourClr>
                <a:schemeClr val="bg1"/>
              </a:contourClr>
            </a:sp3d>
          </p:spPr>
          <p:style>
            <a:lnRef idx="1">
              <a:schemeClr val="accent5">
                <a:hueOff val="-7450407"/>
                <a:satOff val="29858"/>
                <a:lumOff val="6471"/>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6" name="65 Rectángulo"/>
            <p:cNvSpPr/>
            <p:nvPr/>
          </p:nvSpPr>
          <p:spPr>
            <a:xfrm>
              <a:off x="2519396" y="209307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Matrícula escolar – </a:t>
              </a:r>
              <a:r>
                <a:rPr lang="es-CO" sz="1200" b="1" kern="1200" dirty="0" smtClean="0">
                  <a:solidFill>
                    <a:schemeClr val="tx2"/>
                  </a:solidFill>
                  <a:effectLst>
                    <a:outerShdw blurRad="38100" dist="38100" dir="2700000" algn="tl">
                      <a:srgbClr val="000000">
                        <a:alpha val="43137"/>
                      </a:srgbClr>
                    </a:outerShdw>
                  </a:effectLst>
                </a:rPr>
                <a:t>22,3%</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52" name="51 Grupo"/>
          <p:cNvGrpSpPr/>
          <p:nvPr/>
        </p:nvGrpSpPr>
        <p:grpSpPr>
          <a:xfrm>
            <a:off x="2938055" y="4726697"/>
            <a:ext cx="2318021" cy="507067"/>
            <a:chOff x="2494643" y="2638769"/>
            <a:chExt cx="2318021" cy="507067"/>
          </a:xfrm>
          <a:scene3d>
            <a:camera prst="orthographicFront"/>
            <a:lightRig rig="threePt" dir="t">
              <a:rot lat="0" lon="0" rev="7500000"/>
            </a:lightRig>
          </a:scene3d>
        </p:grpSpPr>
        <p:sp>
          <p:nvSpPr>
            <p:cNvPr id="53" name="52 Rectángulo redondeado"/>
            <p:cNvSpPr/>
            <p:nvPr/>
          </p:nvSpPr>
          <p:spPr>
            <a:xfrm>
              <a:off x="2494643" y="2638769"/>
              <a:ext cx="2318021" cy="507067"/>
            </a:xfrm>
            <a:prstGeom prst="roundRect">
              <a:avLst/>
            </a:prstGeom>
            <a:sp3d z="152400" extrusionH="63500" prstMaterial="dkEdge">
              <a:bevelT w="135400" h="16350" prst="relaxedInset"/>
              <a:contourClr>
                <a:schemeClr val="bg1"/>
              </a:contourClr>
            </a:sp3d>
          </p:spPr>
          <p:style>
            <a:lnRef idx="1">
              <a:schemeClr val="accent5">
                <a:hueOff val="-9933876"/>
                <a:satOff val="39811"/>
                <a:lumOff val="862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57" name="56 Rectángulo"/>
            <p:cNvSpPr/>
            <p:nvPr/>
          </p:nvSpPr>
          <p:spPr>
            <a:xfrm>
              <a:off x="2519396" y="2663522"/>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Obtención certificado de antecedentes judiciales  - </a:t>
              </a:r>
              <a:r>
                <a:rPr lang="es-CO" sz="1200" b="1" kern="1200" dirty="0" smtClean="0">
                  <a:solidFill>
                    <a:schemeClr val="tx2"/>
                  </a:solidFill>
                  <a:effectLst>
                    <a:outerShdw blurRad="38100" dist="38100" dir="2700000" algn="tl">
                      <a:srgbClr val="000000">
                        <a:alpha val="43137"/>
                      </a:srgbClr>
                    </a:outerShdw>
                  </a:effectLst>
                </a:rPr>
                <a:t>21,6%</a:t>
              </a:r>
              <a:r>
                <a:rPr lang="es-CO" sz="1100" kern="1200" dirty="0" smtClean="0">
                  <a:solidFill>
                    <a:schemeClr val="tx2"/>
                  </a:solidFill>
                </a:rPr>
                <a:t> </a:t>
              </a:r>
              <a:endParaRPr lang="es-CO" sz="1100" kern="1200" dirty="0">
                <a:solidFill>
                  <a:schemeClr val="tx2"/>
                </a:solidFill>
              </a:endParaRPr>
            </a:p>
          </p:txBody>
        </p:sp>
      </p:grpSp>
      <p:grpSp>
        <p:nvGrpSpPr>
          <p:cNvPr id="81" name="80 Grupo"/>
          <p:cNvGrpSpPr/>
          <p:nvPr/>
        </p:nvGrpSpPr>
        <p:grpSpPr>
          <a:xfrm>
            <a:off x="2179082" y="5291664"/>
            <a:ext cx="5179000" cy="323405"/>
            <a:chOff x="24863" y="5291664"/>
            <a:chExt cx="5179000" cy="323405"/>
          </a:xfrm>
        </p:grpSpPr>
        <p:sp>
          <p:nvSpPr>
            <p:cNvPr id="82" name="81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83" name="82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84" name="83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85"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 name="85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91" name="90 Grupo"/>
          <p:cNvGrpSpPr/>
          <p:nvPr/>
        </p:nvGrpSpPr>
        <p:grpSpPr>
          <a:xfrm>
            <a:off x="3819981" y="183107"/>
            <a:ext cx="1323523" cy="450689"/>
            <a:chOff x="3164210" y="183107"/>
            <a:chExt cx="1323523" cy="450689"/>
          </a:xfrm>
        </p:grpSpPr>
        <p:sp>
          <p:nvSpPr>
            <p:cNvPr id="92" name="91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93" name="92 CuadroTexto">
              <a:hlinkClick r:id="rId11"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94" name="10 Imagen">
              <a:hlinkClick r:id="rId11" action="ppaction://hlinksldjump"/>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5" name="94 Rectángulo redondeado">
            <a:hlinkClick r:id="rId11"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96" name="95 Rectángulo redondeado">
            <a:hlinkClick r:id="rId13" action="ppaction://hlinksldjump"/>
          </p:cNvPr>
          <p:cNvSpPr/>
          <p:nvPr/>
        </p:nvSpPr>
        <p:spPr>
          <a:xfrm>
            <a:off x="35496" y="2292887"/>
            <a:ext cx="1944216"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Conocimiento, Uso y Frecuencia</a:t>
            </a:r>
          </a:p>
        </p:txBody>
      </p:sp>
      <p:sp>
        <p:nvSpPr>
          <p:cNvPr id="97" name="96 Rectángulo redondeado">
            <a:hlinkClick r:id="rId14"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98" name="97 Rectángulo redondeado">
            <a:hlinkClick r:id="rId5"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99" name="98 Rectángulo redondeado">
            <a:hlinkClick r:id="rId11"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100" name="99 Rectángulo redondeado">
            <a:hlinkClick r:id="rId15"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101" name="100 Rectángulo redondeado">
            <a:hlinkClick r:id="rId16"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102" name="101 Rectángulo redondeado">
            <a:hlinkClick r:id="rId17"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103" name="102 Rectángulo redondeado">
            <a:hlinkClick r:id="rId18"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104" name="103 Conector">
            <a:hlinkClick r:id="rId13" action="ppaction://hlinksldjump"/>
          </p:cNvPr>
          <p:cNvSpPr/>
          <p:nvPr/>
        </p:nvSpPr>
        <p:spPr>
          <a:xfrm>
            <a:off x="110075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5" name="104 Conector">
            <a:hlinkClick r:id="rId19" action="ppaction://hlinksldjump"/>
          </p:cNvPr>
          <p:cNvSpPr/>
          <p:nvPr/>
        </p:nvSpPr>
        <p:spPr>
          <a:xfrm>
            <a:off x="125696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6" name="105 Conector">
            <a:hlinkClick r:id="rId20" action="ppaction://hlinksldjump"/>
          </p:cNvPr>
          <p:cNvSpPr/>
          <p:nvPr/>
        </p:nvSpPr>
        <p:spPr>
          <a:xfrm>
            <a:off x="141317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7" name="106 Conector">
            <a:hlinkClick r:id="rId21" action="ppaction://hlinksldjump"/>
          </p:cNvPr>
          <p:cNvSpPr/>
          <p:nvPr/>
        </p:nvSpPr>
        <p:spPr>
          <a:xfrm>
            <a:off x="156938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8" name="107 Conector">
            <a:hlinkClick r:id="rId22" action="ppaction://hlinksldjump"/>
          </p:cNvPr>
          <p:cNvSpPr/>
          <p:nvPr/>
        </p:nvSpPr>
        <p:spPr>
          <a:xfrm>
            <a:off x="172559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9" name="108 Conector">
            <a:hlinkClick r:id="rId23" action="ppaction://hlinksldjump"/>
          </p:cNvPr>
          <p:cNvSpPr/>
          <p:nvPr/>
        </p:nvSpPr>
        <p:spPr>
          <a:xfrm>
            <a:off x="1881808" y="250698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8851871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16</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7" y="5137828"/>
            <a:ext cx="6494656" cy="215444"/>
          </a:xfrm>
          <a:prstGeom prst="rect">
            <a:avLst/>
          </a:prstGeom>
        </p:spPr>
        <p:txBody>
          <a:bodyPr wrap="square">
            <a:spAutoFit/>
          </a:bodyPr>
          <a:lstStyle/>
          <a:p>
            <a:r>
              <a:rPr lang="es-CO" sz="800" b="1" dirty="0" smtClean="0">
                <a:solidFill>
                  <a:schemeClr val="bg1">
                    <a:lumMod val="50000"/>
                  </a:schemeClr>
                </a:solidFill>
              </a:rPr>
              <a:t>P10.</a:t>
            </a:r>
            <a:r>
              <a:rPr lang="es-CO" sz="800" dirty="0" smtClean="0">
                <a:solidFill>
                  <a:schemeClr val="bg1">
                    <a:lumMod val="50000"/>
                  </a:schemeClr>
                </a:solidFill>
              </a:rPr>
              <a:t> </a:t>
            </a:r>
            <a:r>
              <a:rPr lang="es-CO" sz="800" dirty="0">
                <a:solidFill>
                  <a:schemeClr val="bg1">
                    <a:lumMod val="50000"/>
                  </a:schemeClr>
                </a:solidFill>
              </a:rPr>
              <a:t>En una escala de 1 a 5, donde uno 1 es MUY INSATISFECHO y 5 MUY SATISFECHO, por favor califique cada uno de los siguientes aspectos</a:t>
            </a:r>
          </a:p>
        </p:txBody>
      </p:sp>
      <p:sp>
        <p:nvSpPr>
          <p:cNvPr id="42" name="41 CuadroTexto"/>
          <p:cNvSpPr txBox="1"/>
          <p:nvPr/>
        </p:nvSpPr>
        <p:spPr>
          <a:xfrm>
            <a:off x="3740812" y="1607350"/>
            <a:ext cx="3519992" cy="338554"/>
          </a:xfrm>
          <a:prstGeom prst="rect">
            <a:avLst/>
          </a:prstGeom>
          <a:noFill/>
        </p:spPr>
        <p:txBody>
          <a:bodyPr wrap="square" rtlCol="0">
            <a:spAutoFit/>
          </a:bodyPr>
          <a:lstStyle/>
          <a:p>
            <a:pPr algn="ctr"/>
            <a:r>
              <a:rPr lang="es-CO" sz="800" b="1" dirty="0" smtClean="0">
                <a:solidFill>
                  <a:schemeClr val="tx2"/>
                </a:solidFill>
              </a:rPr>
              <a:t>Ranking</a:t>
            </a:r>
            <a:r>
              <a:rPr lang="es-CO" sz="800" dirty="0" smtClean="0">
                <a:solidFill>
                  <a:schemeClr val="tx2"/>
                </a:solidFill>
              </a:rPr>
              <a:t> de los 5 trámites más importantes</a:t>
            </a:r>
          </a:p>
          <a:p>
            <a:pPr algn="ctr"/>
            <a:r>
              <a:rPr lang="es-CO" sz="800" dirty="0" smtClean="0">
                <a:solidFill>
                  <a:schemeClr val="tx2"/>
                </a:solidFill>
              </a:rPr>
              <a:t>Según los trámites usados </a:t>
            </a:r>
            <a:r>
              <a:rPr lang="es-CO" sz="800" b="1" dirty="0" smtClean="0">
                <a:solidFill>
                  <a:schemeClr val="tx2"/>
                </a:solidFill>
              </a:rPr>
              <a:t>durante 2014</a:t>
            </a:r>
            <a:endParaRPr lang="es-CO" sz="800" b="1" dirty="0">
              <a:solidFill>
                <a:schemeClr val="tx2"/>
              </a:solidFill>
            </a:endParaRPr>
          </a:p>
        </p:txBody>
      </p:sp>
      <p:graphicFrame>
        <p:nvGraphicFramePr>
          <p:cNvPr id="127" name="126 Gráfico"/>
          <p:cNvGraphicFramePr/>
          <p:nvPr>
            <p:extLst>
              <p:ext uri="{D42A27DB-BD31-4B8C-83A1-F6EECF244321}">
                <p14:modId xmlns:p14="http://schemas.microsoft.com/office/powerpoint/2010/main" val="289720574"/>
              </p:ext>
            </p:extLst>
          </p:nvPr>
        </p:nvGraphicFramePr>
        <p:xfrm>
          <a:off x="2195736" y="2283492"/>
          <a:ext cx="6120680" cy="2860770"/>
        </p:xfrm>
        <a:graphic>
          <a:graphicData uri="http://schemas.openxmlformats.org/drawingml/2006/chart">
            <c:chart xmlns:c="http://schemas.openxmlformats.org/drawingml/2006/chart" xmlns:r="http://schemas.openxmlformats.org/officeDocument/2006/relationships" r:id="rId3"/>
          </a:graphicData>
        </a:graphic>
      </p:graphicFrame>
      <p:pic>
        <p:nvPicPr>
          <p:cNvPr id="128"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59677" y="1955241"/>
            <a:ext cx="4956739" cy="326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1 Tabla"/>
          <p:cNvGraphicFramePr>
            <a:graphicFrameLocks noGrp="1"/>
          </p:cNvGraphicFramePr>
          <p:nvPr>
            <p:extLst>
              <p:ext uri="{D42A27DB-BD31-4B8C-83A1-F6EECF244321}">
                <p14:modId xmlns:p14="http://schemas.microsoft.com/office/powerpoint/2010/main" val="1608585473"/>
              </p:ext>
            </p:extLst>
          </p:nvPr>
        </p:nvGraphicFramePr>
        <p:xfrm>
          <a:off x="8409059" y="2291346"/>
          <a:ext cx="627437" cy="2804752"/>
        </p:xfrm>
        <a:graphic>
          <a:graphicData uri="http://schemas.openxmlformats.org/drawingml/2006/table">
            <a:tbl>
              <a:tblPr bandRow="1">
                <a:tableStyleId>{7DF18680-E054-41AD-8BC1-D1AEF772440D}</a:tableStyleId>
              </a:tblPr>
              <a:tblGrid>
                <a:gridCol w="627437"/>
              </a:tblGrid>
              <a:tr h="350594">
                <a:tc>
                  <a:txBody>
                    <a:bodyPr/>
                    <a:lstStyle/>
                    <a:p>
                      <a:pPr marL="0" algn="ctr" defTabSz="914400" rtl="0" eaLnBrk="1" fontAlgn="b" latinLnBrk="0" hangingPunct="1"/>
                      <a:r>
                        <a:rPr lang="es-CO" sz="1000" kern="1200" dirty="0">
                          <a:solidFill>
                            <a:schemeClr val="tx2"/>
                          </a:solidFill>
                          <a:latin typeface="+mn-lt"/>
                          <a:ea typeface="+mn-ea"/>
                          <a:cs typeface="+mn-cs"/>
                        </a:rPr>
                        <a:t>75,1%</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67,7%</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72,2%</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74,0%</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76,1%</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75,3%</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76,4%</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69,4%</a:t>
                      </a:r>
                    </a:p>
                  </a:txBody>
                  <a:tcPr marL="9525" marR="9525" marT="9525" marB="0" anchor="ctr"/>
                </a:tc>
              </a:tr>
            </a:tbl>
          </a:graphicData>
        </a:graphic>
      </p:graphicFrame>
      <p:sp>
        <p:nvSpPr>
          <p:cNvPr id="129" name="128 CuadroTexto"/>
          <p:cNvSpPr txBox="1"/>
          <p:nvPr/>
        </p:nvSpPr>
        <p:spPr>
          <a:xfrm>
            <a:off x="8244408" y="2019998"/>
            <a:ext cx="936104" cy="253916"/>
          </a:xfrm>
          <a:prstGeom prst="rect">
            <a:avLst/>
          </a:prstGeom>
          <a:noFill/>
        </p:spPr>
        <p:txBody>
          <a:bodyPr wrap="square" rtlCol="0">
            <a:spAutoFit/>
          </a:bodyPr>
          <a:lstStyle/>
          <a:p>
            <a:pPr algn="ctr"/>
            <a:r>
              <a:rPr lang="es-CO" sz="1050" b="1" dirty="0" smtClean="0">
                <a:solidFill>
                  <a:schemeClr val="tx2"/>
                </a:solidFill>
              </a:rPr>
              <a:t>Top </a:t>
            </a:r>
            <a:r>
              <a:rPr lang="es-CO" sz="1050" b="1" dirty="0" err="1" smtClean="0">
                <a:solidFill>
                  <a:schemeClr val="tx2"/>
                </a:solidFill>
              </a:rPr>
              <a:t>Two</a:t>
            </a:r>
            <a:r>
              <a:rPr lang="es-CO" sz="1050" b="1" dirty="0" smtClean="0">
                <a:solidFill>
                  <a:schemeClr val="tx2"/>
                </a:solidFill>
              </a:rPr>
              <a:t> Box</a:t>
            </a:r>
            <a:endParaRPr lang="es-CO" sz="1050" b="1" dirty="0">
              <a:solidFill>
                <a:schemeClr val="tx2"/>
              </a:solidFill>
            </a:endParaRPr>
          </a:p>
        </p:txBody>
      </p:sp>
      <p:sp>
        <p:nvSpPr>
          <p:cNvPr id="130" name="129 CuadroTexto"/>
          <p:cNvSpPr txBox="1"/>
          <p:nvPr/>
        </p:nvSpPr>
        <p:spPr>
          <a:xfrm>
            <a:off x="6588224" y="5137828"/>
            <a:ext cx="2368131" cy="215444"/>
          </a:xfrm>
          <a:prstGeom prst="rect">
            <a:avLst/>
          </a:prstGeom>
          <a:noFill/>
        </p:spPr>
        <p:txBody>
          <a:bodyPr wrap="square" rtlCol="0">
            <a:spAutoFit/>
          </a:bodyPr>
          <a:lstStyle/>
          <a:p>
            <a:pPr algn="r"/>
            <a:r>
              <a:rPr lang="es-CO" sz="800" b="1" dirty="0" smtClean="0">
                <a:solidFill>
                  <a:schemeClr val="bg1">
                    <a:lumMod val="50000"/>
                  </a:schemeClr>
                </a:solidFill>
              </a:rPr>
              <a:t>% Top </a:t>
            </a:r>
            <a:r>
              <a:rPr lang="es-CO" sz="800" b="1" dirty="0" err="1" smtClean="0">
                <a:solidFill>
                  <a:schemeClr val="bg1">
                    <a:lumMod val="50000"/>
                  </a:schemeClr>
                </a:solidFill>
              </a:rPr>
              <a:t>Two</a:t>
            </a:r>
            <a:r>
              <a:rPr lang="es-CO" sz="800" b="1" dirty="0" smtClean="0">
                <a:solidFill>
                  <a:schemeClr val="bg1">
                    <a:lumMod val="50000"/>
                  </a:schemeClr>
                </a:solidFill>
              </a:rPr>
              <a:t> Box = 4 + 5 Muy Satisfecho</a:t>
            </a:r>
            <a:endParaRPr lang="es-CO" sz="800" b="1" dirty="0">
              <a:solidFill>
                <a:schemeClr val="bg1">
                  <a:lumMod val="50000"/>
                </a:schemeClr>
              </a:solidFill>
            </a:endParaRPr>
          </a:p>
        </p:txBody>
      </p:sp>
      <p:sp>
        <p:nvSpPr>
          <p:cNvPr id="47" name="46 Rectángulo redondeado">
            <a:hlinkClick r:id="rId5"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Satisfacción con los aspectos relacionados al trámite</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sp>
        <p:nvSpPr>
          <p:cNvPr id="65" name="64 CuadroTexto"/>
          <p:cNvSpPr txBox="1"/>
          <p:nvPr/>
        </p:nvSpPr>
        <p:spPr>
          <a:xfrm>
            <a:off x="1088043"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66" name="65 CuadroTexto"/>
          <p:cNvSpPr txBox="1"/>
          <p:nvPr/>
        </p:nvSpPr>
        <p:spPr>
          <a:xfrm>
            <a:off x="1409887" y="4622145"/>
            <a:ext cx="803425" cy="253916"/>
          </a:xfrm>
          <a:prstGeom prst="rect">
            <a:avLst/>
          </a:prstGeom>
          <a:noFill/>
        </p:spPr>
        <p:txBody>
          <a:bodyPr wrap="none" rtlCol="0">
            <a:spAutoFit/>
          </a:bodyPr>
          <a:lstStyle/>
          <a:p>
            <a:r>
              <a:rPr lang="es-CO" sz="1050" dirty="0" smtClean="0">
                <a:solidFill>
                  <a:schemeClr val="bg1">
                    <a:lumMod val="50000"/>
                  </a:schemeClr>
                </a:solidFill>
              </a:rPr>
              <a:t>10.449.254</a:t>
            </a:r>
            <a:endParaRPr lang="es-CO" sz="1050" dirty="0">
              <a:solidFill>
                <a:schemeClr val="bg1">
                  <a:lumMod val="50000"/>
                </a:schemeClr>
              </a:solidFill>
            </a:endParaRPr>
          </a:p>
        </p:txBody>
      </p:sp>
      <p:grpSp>
        <p:nvGrpSpPr>
          <p:cNvPr id="37" name="36 Grupo"/>
          <p:cNvGrpSpPr/>
          <p:nvPr/>
        </p:nvGrpSpPr>
        <p:grpSpPr>
          <a:xfrm>
            <a:off x="2200666" y="1523236"/>
            <a:ext cx="2318021" cy="432006"/>
            <a:chOff x="2494643" y="356966"/>
            <a:chExt cx="2318021" cy="507067"/>
          </a:xfrm>
          <a:scene3d>
            <a:camera prst="orthographicFront"/>
            <a:lightRig rig="threePt" dir="t">
              <a:rot lat="0" lon="0" rev="7500000"/>
            </a:lightRig>
          </a:scene3d>
        </p:grpSpPr>
        <p:sp>
          <p:nvSpPr>
            <p:cNvPr id="38" name="37 Rectángulo redondeado"/>
            <p:cNvSpPr/>
            <p:nvPr/>
          </p:nvSpPr>
          <p:spPr>
            <a:xfrm>
              <a:off x="2494643" y="356966"/>
              <a:ext cx="2318021" cy="507067"/>
            </a:xfrm>
            <a:prstGeom prst="roundRect">
              <a:avLst/>
            </a:prstGeom>
            <a:sp3d z="152400" extrusionH="63500" prstMaterial="dkEdge">
              <a:bevelT w="135400" h="16350" prst="relaxedInset"/>
              <a:contourClr>
                <a:schemeClr val="bg1"/>
              </a:contourClr>
            </a:sp3d>
          </p:spPr>
          <p:style>
            <a:lnRef idx="1">
              <a:schemeClr val="accent5">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50" name="49 Rectángulo"/>
            <p:cNvSpPr/>
            <p:nvPr/>
          </p:nvSpPr>
          <p:spPr>
            <a:xfrm>
              <a:off x="2519396" y="381719"/>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Pago/Reclamaciones/solicitudes de Servicios Públicos </a:t>
              </a:r>
              <a:endParaRPr lang="es-CO" sz="1100" kern="1200" dirty="0">
                <a:solidFill>
                  <a:schemeClr val="tx2"/>
                </a:solidFill>
              </a:endParaRPr>
            </a:p>
          </p:txBody>
        </p:sp>
      </p:grpSp>
      <p:grpSp>
        <p:nvGrpSpPr>
          <p:cNvPr id="51" name="50 Grupo"/>
          <p:cNvGrpSpPr/>
          <p:nvPr/>
        </p:nvGrpSpPr>
        <p:grpSpPr>
          <a:xfrm>
            <a:off x="2242582" y="5329764"/>
            <a:ext cx="5179000" cy="323405"/>
            <a:chOff x="24863" y="5291664"/>
            <a:chExt cx="5179000" cy="323405"/>
          </a:xfrm>
        </p:grpSpPr>
        <p:sp>
          <p:nvSpPr>
            <p:cNvPr id="52" name="51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3" name="52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4" name="53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5"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55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61" name="60 Grupo"/>
          <p:cNvGrpSpPr/>
          <p:nvPr/>
        </p:nvGrpSpPr>
        <p:grpSpPr>
          <a:xfrm>
            <a:off x="3819981" y="183107"/>
            <a:ext cx="1323523" cy="450689"/>
            <a:chOff x="3164210" y="183107"/>
            <a:chExt cx="1323523" cy="450689"/>
          </a:xfrm>
        </p:grpSpPr>
        <p:sp>
          <p:nvSpPr>
            <p:cNvPr id="62" name="61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3" name="62 CuadroTexto">
              <a:hlinkClick r:id="rId11"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64" name="10 Imagen">
              <a:hlinkClick r:id="rId11" action="ppaction://hlinksldjump"/>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3" name="72 Rectángulo redondeado">
            <a:hlinkClick r:id="rId11"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74" name="73 Rectángulo redondeado">
            <a:hlinkClick r:id="rId13"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75" name="74 Rectángulo redondeado">
            <a:hlinkClick r:id="rId14" action="ppaction://hlinksldjump"/>
          </p:cNvPr>
          <p:cNvSpPr/>
          <p:nvPr/>
        </p:nvSpPr>
        <p:spPr>
          <a:xfrm>
            <a:off x="35496" y="2646399"/>
            <a:ext cx="1944215"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Satisfacción</a:t>
            </a:r>
          </a:p>
        </p:txBody>
      </p:sp>
      <p:sp>
        <p:nvSpPr>
          <p:cNvPr id="76" name="75 Rectángulo redondeado">
            <a:hlinkClick r:id="rId5"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7" name="76 Rectángulo redondeado">
            <a:hlinkClick r:id="rId11"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8" name="77 Rectángulo redondeado">
            <a:hlinkClick r:id="rId15"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9" name="78 Rectángulo redondeado">
            <a:hlinkClick r:id="rId16"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80" name="79 Rectángulo redondeado">
            <a:hlinkClick r:id="rId17"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81" name="80 Rectángulo redondeado">
            <a:hlinkClick r:id="rId18"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82" name="81 Conector">
            <a:hlinkClick r:id="rId14" action="ppaction://hlinksldjump"/>
          </p:cNvPr>
          <p:cNvSpPr/>
          <p:nvPr/>
        </p:nvSpPr>
        <p:spPr>
          <a:xfrm>
            <a:off x="1100758" y="286274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19" action="ppaction://hlinksldjump"/>
          </p:cNvPr>
          <p:cNvSpPr/>
          <p:nvPr/>
        </p:nvSpPr>
        <p:spPr>
          <a:xfrm>
            <a:off x="1256968" y="2862744"/>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0" action="ppaction://hlinksldjump"/>
          </p:cNvPr>
          <p:cNvSpPr/>
          <p:nvPr/>
        </p:nvSpPr>
        <p:spPr>
          <a:xfrm>
            <a:off x="1413178" y="2862744"/>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1" action="ppaction://hlinksldjump"/>
          </p:cNvPr>
          <p:cNvSpPr/>
          <p:nvPr/>
        </p:nvSpPr>
        <p:spPr>
          <a:xfrm>
            <a:off x="1569388" y="2862744"/>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2" action="ppaction://hlinksldjump"/>
          </p:cNvPr>
          <p:cNvSpPr/>
          <p:nvPr/>
        </p:nvSpPr>
        <p:spPr>
          <a:xfrm>
            <a:off x="1725598" y="2862744"/>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14911110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17</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7" y="5137828"/>
            <a:ext cx="6494656" cy="215444"/>
          </a:xfrm>
          <a:prstGeom prst="rect">
            <a:avLst/>
          </a:prstGeom>
        </p:spPr>
        <p:txBody>
          <a:bodyPr wrap="square">
            <a:spAutoFit/>
          </a:bodyPr>
          <a:lstStyle/>
          <a:p>
            <a:r>
              <a:rPr lang="es-CO" sz="800" b="1" dirty="0" smtClean="0">
                <a:solidFill>
                  <a:schemeClr val="bg1">
                    <a:lumMod val="50000"/>
                  </a:schemeClr>
                </a:solidFill>
              </a:rPr>
              <a:t>P10.</a:t>
            </a:r>
            <a:r>
              <a:rPr lang="es-CO" sz="800" dirty="0" smtClean="0">
                <a:solidFill>
                  <a:schemeClr val="bg1">
                    <a:lumMod val="50000"/>
                  </a:schemeClr>
                </a:solidFill>
              </a:rPr>
              <a:t> </a:t>
            </a:r>
            <a:r>
              <a:rPr lang="es-CO" sz="800" dirty="0">
                <a:solidFill>
                  <a:schemeClr val="bg1">
                    <a:lumMod val="50000"/>
                  </a:schemeClr>
                </a:solidFill>
              </a:rPr>
              <a:t>En una escala de 1 a 5, donde uno 1 es MUY INSATISFECHO y 5 MUY SATISFECHO, por favor califique cada uno de los siguientes aspectos</a:t>
            </a:r>
          </a:p>
        </p:txBody>
      </p:sp>
      <p:sp>
        <p:nvSpPr>
          <p:cNvPr id="42" name="41 CuadroTexto"/>
          <p:cNvSpPr txBox="1"/>
          <p:nvPr/>
        </p:nvSpPr>
        <p:spPr>
          <a:xfrm>
            <a:off x="3740812" y="1607350"/>
            <a:ext cx="3519992" cy="338554"/>
          </a:xfrm>
          <a:prstGeom prst="rect">
            <a:avLst/>
          </a:prstGeom>
          <a:noFill/>
        </p:spPr>
        <p:txBody>
          <a:bodyPr wrap="square" rtlCol="0">
            <a:spAutoFit/>
          </a:bodyPr>
          <a:lstStyle/>
          <a:p>
            <a:pPr algn="ctr"/>
            <a:r>
              <a:rPr lang="es-CO" sz="800" b="1" dirty="0" smtClean="0">
                <a:solidFill>
                  <a:schemeClr val="tx2"/>
                </a:solidFill>
              </a:rPr>
              <a:t>Ranking</a:t>
            </a:r>
            <a:r>
              <a:rPr lang="es-CO" sz="800" dirty="0" smtClean="0">
                <a:solidFill>
                  <a:schemeClr val="tx2"/>
                </a:solidFill>
              </a:rPr>
              <a:t> de los 5 trámites más importantes</a:t>
            </a:r>
          </a:p>
          <a:p>
            <a:pPr algn="ctr"/>
            <a:r>
              <a:rPr lang="es-CO" sz="800" dirty="0" smtClean="0">
                <a:solidFill>
                  <a:schemeClr val="tx2"/>
                </a:solidFill>
              </a:rPr>
              <a:t>Según los trámites usados </a:t>
            </a:r>
            <a:r>
              <a:rPr lang="es-CO" sz="800" b="1" dirty="0" smtClean="0">
                <a:solidFill>
                  <a:schemeClr val="tx2"/>
                </a:solidFill>
              </a:rPr>
              <a:t>durante 2014</a:t>
            </a:r>
            <a:endParaRPr lang="es-CO" sz="800" b="1" dirty="0">
              <a:solidFill>
                <a:schemeClr val="tx2"/>
              </a:solidFill>
            </a:endParaRPr>
          </a:p>
        </p:txBody>
      </p:sp>
      <p:graphicFrame>
        <p:nvGraphicFramePr>
          <p:cNvPr id="127" name="126 Gráfico"/>
          <p:cNvGraphicFramePr/>
          <p:nvPr>
            <p:extLst>
              <p:ext uri="{D42A27DB-BD31-4B8C-83A1-F6EECF244321}">
                <p14:modId xmlns:p14="http://schemas.microsoft.com/office/powerpoint/2010/main" val="3356316900"/>
              </p:ext>
            </p:extLst>
          </p:nvPr>
        </p:nvGraphicFramePr>
        <p:xfrm>
          <a:off x="2195736" y="2283492"/>
          <a:ext cx="6120680" cy="2860770"/>
        </p:xfrm>
        <a:graphic>
          <a:graphicData uri="http://schemas.openxmlformats.org/drawingml/2006/chart">
            <c:chart xmlns:c="http://schemas.openxmlformats.org/drawingml/2006/chart" xmlns:r="http://schemas.openxmlformats.org/officeDocument/2006/relationships" r:id="rId3"/>
          </a:graphicData>
        </a:graphic>
      </p:graphicFrame>
      <p:pic>
        <p:nvPicPr>
          <p:cNvPr id="128"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59677" y="1955241"/>
            <a:ext cx="4956739" cy="326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1 Tabla"/>
          <p:cNvGraphicFramePr>
            <a:graphicFrameLocks noGrp="1"/>
          </p:cNvGraphicFramePr>
          <p:nvPr>
            <p:extLst>
              <p:ext uri="{D42A27DB-BD31-4B8C-83A1-F6EECF244321}">
                <p14:modId xmlns:p14="http://schemas.microsoft.com/office/powerpoint/2010/main" val="803910387"/>
              </p:ext>
            </p:extLst>
          </p:nvPr>
        </p:nvGraphicFramePr>
        <p:xfrm>
          <a:off x="8460432" y="2333075"/>
          <a:ext cx="555429" cy="2804752"/>
        </p:xfrm>
        <a:graphic>
          <a:graphicData uri="http://schemas.openxmlformats.org/drawingml/2006/table">
            <a:tbl>
              <a:tblPr bandRow="1">
                <a:tableStyleId>{7DF18680-E054-41AD-8BC1-D1AEF772440D}</a:tableStyleId>
              </a:tblPr>
              <a:tblGrid>
                <a:gridCol w="555429"/>
              </a:tblGrid>
              <a:tr h="350594">
                <a:tc>
                  <a:txBody>
                    <a:bodyPr/>
                    <a:lstStyle/>
                    <a:p>
                      <a:pPr marL="0" algn="ctr" defTabSz="914400" rtl="0" eaLnBrk="1" fontAlgn="b" latinLnBrk="0" hangingPunct="1"/>
                      <a:r>
                        <a:rPr lang="es-CO" sz="1000" kern="1200" dirty="0">
                          <a:solidFill>
                            <a:schemeClr val="tx2"/>
                          </a:solidFill>
                          <a:latin typeface="+mn-lt"/>
                          <a:ea typeface="+mn-ea"/>
                          <a:cs typeface="+mn-cs"/>
                        </a:rPr>
                        <a:t>69,8%</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51,1%</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72,3%</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71,7%</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71,9%</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72,5%</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72,2%</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61,9%</a:t>
                      </a:r>
                    </a:p>
                  </a:txBody>
                  <a:tcPr marL="9525" marR="9525" marT="9525" marB="0" anchor="ctr"/>
                </a:tc>
              </a:tr>
            </a:tbl>
          </a:graphicData>
        </a:graphic>
      </p:graphicFrame>
      <p:sp>
        <p:nvSpPr>
          <p:cNvPr id="129" name="128 CuadroTexto"/>
          <p:cNvSpPr txBox="1"/>
          <p:nvPr/>
        </p:nvSpPr>
        <p:spPr>
          <a:xfrm>
            <a:off x="8244408" y="2019998"/>
            <a:ext cx="936104" cy="253916"/>
          </a:xfrm>
          <a:prstGeom prst="rect">
            <a:avLst/>
          </a:prstGeom>
          <a:noFill/>
        </p:spPr>
        <p:txBody>
          <a:bodyPr wrap="square" rtlCol="0">
            <a:spAutoFit/>
          </a:bodyPr>
          <a:lstStyle/>
          <a:p>
            <a:pPr algn="ctr"/>
            <a:r>
              <a:rPr lang="es-CO" sz="1050" b="1" dirty="0" smtClean="0">
                <a:solidFill>
                  <a:schemeClr val="tx2"/>
                </a:solidFill>
              </a:rPr>
              <a:t>Top </a:t>
            </a:r>
            <a:r>
              <a:rPr lang="es-CO" sz="1050" b="1" dirty="0" err="1" smtClean="0">
                <a:solidFill>
                  <a:schemeClr val="tx2"/>
                </a:solidFill>
              </a:rPr>
              <a:t>Two</a:t>
            </a:r>
            <a:r>
              <a:rPr lang="es-CO" sz="1050" b="1" dirty="0" smtClean="0">
                <a:solidFill>
                  <a:schemeClr val="tx2"/>
                </a:solidFill>
              </a:rPr>
              <a:t> Box</a:t>
            </a:r>
            <a:endParaRPr lang="es-CO" sz="1050" b="1" dirty="0">
              <a:solidFill>
                <a:schemeClr val="tx2"/>
              </a:solidFill>
            </a:endParaRPr>
          </a:p>
        </p:txBody>
      </p:sp>
      <p:sp>
        <p:nvSpPr>
          <p:cNvPr id="130" name="129 CuadroTexto"/>
          <p:cNvSpPr txBox="1"/>
          <p:nvPr/>
        </p:nvSpPr>
        <p:spPr>
          <a:xfrm>
            <a:off x="6588224" y="5137828"/>
            <a:ext cx="2368131" cy="215444"/>
          </a:xfrm>
          <a:prstGeom prst="rect">
            <a:avLst/>
          </a:prstGeom>
          <a:noFill/>
        </p:spPr>
        <p:txBody>
          <a:bodyPr wrap="square" rtlCol="0">
            <a:spAutoFit/>
          </a:bodyPr>
          <a:lstStyle/>
          <a:p>
            <a:pPr algn="r"/>
            <a:r>
              <a:rPr lang="es-CO" sz="800" b="1" dirty="0" smtClean="0">
                <a:solidFill>
                  <a:schemeClr val="bg1">
                    <a:lumMod val="50000"/>
                  </a:schemeClr>
                </a:solidFill>
              </a:rPr>
              <a:t>% Top </a:t>
            </a:r>
            <a:r>
              <a:rPr lang="es-CO" sz="800" b="1" dirty="0" err="1" smtClean="0">
                <a:solidFill>
                  <a:schemeClr val="bg1">
                    <a:lumMod val="50000"/>
                  </a:schemeClr>
                </a:solidFill>
              </a:rPr>
              <a:t>Two</a:t>
            </a:r>
            <a:r>
              <a:rPr lang="es-CO" sz="800" b="1" dirty="0" smtClean="0">
                <a:solidFill>
                  <a:schemeClr val="bg1">
                    <a:lumMod val="50000"/>
                  </a:schemeClr>
                </a:solidFill>
              </a:rPr>
              <a:t> Box = 4 + 5 Muy Satisfecho</a:t>
            </a:r>
            <a:endParaRPr lang="es-CO" sz="800" b="1" dirty="0">
              <a:solidFill>
                <a:schemeClr val="bg1">
                  <a:lumMod val="50000"/>
                </a:schemeClr>
              </a:solidFill>
            </a:endParaRPr>
          </a:p>
        </p:txBody>
      </p:sp>
      <p:sp>
        <p:nvSpPr>
          <p:cNvPr id="47" name="46 Rectángulo redondeado">
            <a:hlinkClick r:id="rId5"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Satisfacción con los aspectos relacionados al trámite</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sp>
        <p:nvSpPr>
          <p:cNvPr id="37" name="36 CuadroTexto"/>
          <p:cNvSpPr txBox="1"/>
          <p:nvPr/>
        </p:nvSpPr>
        <p:spPr>
          <a:xfrm>
            <a:off x="1088043"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38" name="37 CuadroTexto"/>
          <p:cNvSpPr txBox="1"/>
          <p:nvPr/>
        </p:nvSpPr>
        <p:spPr>
          <a:xfrm>
            <a:off x="1409887" y="4622145"/>
            <a:ext cx="734496" cy="253916"/>
          </a:xfrm>
          <a:prstGeom prst="rect">
            <a:avLst/>
          </a:prstGeom>
          <a:noFill/>
        </p:spPr>
        <p:txBody>
          <a:bodyPr wrap="none" rtlCol="0">
            <a:spAutoFit/>
          </a:bodyPr>
          <a:lstStyle/>
          <a:p>
            <a:r>
              <a:rPr lang="es-CO" sz="1050" dirty="0" smtClean="0">
                <a:solidFill>
                  <a:schemeClr val="bg1">
                    <a:lumMod val="50000"/>
                  </a:schemeClr>
                </a:solidFill>
              </a:rPr>
              <a:t>9.314.315</a:t>
            </a:r>
            <a:endParaRPr lang="es-CO" sz="1050" dirty="0">
              <a:solidFill>
                <a:schemeClr val="bg1">
                  <a:lumMod val="50000"/>
                </a:schemeClr>
              </a:solidFill>
            </a:endParaRPr>
          </a:p>
        </p:txBody>
      </p:sp>
      <p:grpSp>
        <p:nvGrpSpPr>
          <p:cNvPr id="50" name="49 Grupo"/>
          <p:cNvGrpSpPr/>
          <p:nvPr/>
        </p:nvGrpSpPr>
        <p:grpSpPr>
          <a:xfrm>
            <a:off x="2200667" y="1577688"/>
            <a:ext cx="2318020" cy="377554"/>
            <a:chOff x="2494643" y="927417"/>
            <a:chExt cx="2318021" cy="507067"/>
          </a:xfrm>
          <a:scene3d>
            <a:camera prst="orthographicFront"/>
            <a:lightRig rig="threePt" dir="t">
              <a:rot lat="0" lon="0" rev="7500000"/>
            </a:lightRig>
          </a:scene3d>
        </p:grpSpPr>
        <p:sp>
          <p:nvSpPr>
            <p:cNvPr id="57" name="56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58" name="57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Solicitud de citas médicas</a:t>
              </a:r>
              <a:endParaRPr lang="es-CO" sz="1100" kern="1200" dirty="0">
                <a:solidFill>
                  <a:schemeClr val="tx2"/>
                </a:solidFill>
              </a:endParaRPr>
            </a:p>
          </p:txBody>
        </p:sp>
      </p:grpSp>
      <p:grpSp>
        <p:nvGrpSpPr>
          <p:cNvPr id="51" name="50 Grupo"/>
          <p:cNvGrpSpPr/>
          <p:nvPr/>
        </p:nvGrpSpPr>
        <p:grpSpPr>
          <a:xfrm>
            <a:off x="2242582" y="5329764"/>
            <a:ext cx="5179000" cy="323405"/>
            <a:chOff x="24863" y="5291664"/>
            <a:chExt cx="5179000" cy="323405"/>
          </a:xfrm>
        </p:grpSpPr>
        <p:sp>
          <p:nvSpPr>
            <p:cNvPr id="52" name="51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3" name="52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9" name="58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60"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60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69" name="68 Grupo"/>
          <p:cNvGrpSpPr/>
          <p:nvPr/>
        </p:nvGrpSpPr>
        <p:grpSpPr>
          <a:xfrm>
            <a:off x="3819981" y="183107"/>
            <a:ext cx="1323523" cy="450689"/>
            <a:chOff x="3164210" y="183107"/>
            <a:chExt cx="1323523" cy="450689"/>
          </a:xfrm>
        </p:grpSpPr>
        <p:sp>
          <p:nvSpPr>
            <p:cNvPr id="70" name="69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71" name="70 CuadroTexto">
              <a:hlinkClick r:id="rId11"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72" name="10 Imagen">
              <a:hlinkClick r:id="rId11" action="ppaction://hlinksldjump"/>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3" name="72 Rectángulo redondeado">
            <a:hlinkClick r:id="rId11"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74" name="73 Rectángulo redondeado">
            <a:hlinkClick r:id="rId13"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75" name="74 Rectángulo redondeado">
            <a:hlinkClick r:id="rId14" action="ppaction://hlinksldjump"/>
          </p:cNvPr>
          <p:cNvSpPr/>
          <p:nvPr/>
        </p:nvSpPr>
        <p:spPr>
          <a:xfrm>
            <a:off x="35496" y="2646399"/>
            <a:ext cx="1944215"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Satisfacción</a:t>
            </a:r>
          </a:p>
        </p:txBody>
      </p:sp>
      <p:sp>
        <p:nvSpPr>
          <p:cNvPr id="76" name="75 Rectángulo redondeado">
            <a:hlinkClick r:id="rId5"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7" name="76 Rectángulo redondeado">
            <a:hlinkClick r:id="rId11"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8" name="77 Rectángulo redondeado">
            <a:hlinkClick r:id="rId15"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9" name="78 Rectángulo redondeado">
            <a:hlinkClick r:id="rId16"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80" name="79 Rectángulo redondeado">
            <a:hlinkClick r:id="rId17"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81" name="80 Rectángulo redondeado">
            <a:hlinkClick r:id="rId18"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82" name="81 Conector">
            <a:hlinkClick r:id="rId14" action="ppaction://hlinksldjump"/>
          </p:cNvPr>
          <p:cNvSpPr/>
          <p:nvPr/>
        </p:nvSpPr>
        <p:spPr>
          <a:xfrm>
            <a:off x="1100758" y="286274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19" action="ppaction://hlinksldjump"/>
          </p:cNvPr>
          <p:cNvSpPr/>
          <p:nvPr/>
        </p:nvSpPr>
        <p:spPr>
          <a:xfrm>
            <a:off x="1256968" y="286274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0" action="ppaction://hlinksldjump"/>
          </p:cNvPr>
          <p:cNvSpPr/>
          <p:nvPr/>
        </p:nvSpPr>
        <p:spPr>
          <a:xfrm>
            <a:off x="1413178" y="2862744"/>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1" action="ppaction://hlinksldjump"/>
          </p:cNvPr>
          <p:cNvSpPr/>
          <p:nvPr/>
        </p:nvSpPr>
        <p:spPr>
          <a:xfrm>
            <a:off x="1569388" y="2862744"/>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2" action="ppaction://hlinksldjump"/>
          </p:cNvPr>
          <p:cNvSpPr/>
          <p:nvPr/>
        </p:nvSpPr>
        <p:spPr>
          <a:xfrm>
            <a:off x="1725598" y="2862744"/>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16589362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18</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7" y="5137828"/>
            <a:ext cx="6494656" cy="215444"/>
          </a:xfrm>
          <a:prstGeom prst="rect">
            <a:avLst/>
          </a:prstGeom>
        </p:spPr>
        <p:txBody>
          <a:bodyPr wrap="square">
            <a:spAutoFit/>
          </a:bodyPr>
          <a:lstStyle/>
          <a:p>
            <a:r>
              <a:rPr lang="es-CO" sz="800" b="1" dirty="0" smtClean="0">
                <a:solidFill>
                  <a:schemeClr val="bg1">
                    <a:lumMod val="50000"/>
                  </a:schemeClr>
                </a:solidFill>
              </a:rPr>
              <a:t>P10.</a:t>
            </a:r>
            <a:r>
              <a:rPr lang="es-CO" sz="800" dirty="0" smtClean="0">
                <a:solidFill>
                  <a:schemeClr val="bg1">
                    <a:lumMod val="50000"/>
                  </a:schemeClr>
                </a:solidFill>
              </a:rPr>
              <a:t> </a:t>
            </a:r>
            <a:r>
              <a:rPr lang="es-CO" sz="800" dirty="0">
                <a:solidFill>
                  <a:schemeClr val="bg1">
                    <a:lumMod val="50000"/>
                  </a:schemeClr>
                </a:solidFill>
              </a:rPr>
              <a:t>En una escala de 1 a 5, donde uno 1 es MUY INSATISFECHO y 5 MUY SATISFECHO, por favor califique cada uno de los siguientes aspectos</a:t>
            </a:r>
          </a:p>
        </p:txBody>
      </p:sp>
      <p:sp>
        <p:nvSpPr>
          <p:cNvPr id="42" name="41 CuadroTexto"/>
          <p:cNvSpPr txBox="1"/>
          <p:nvPr/>
        </p:nvSpPr>
        <p:spPr>
          <a:xfrm>
            <a:off x="3740812" y="1607350"/>
            <a:ext cx="3519992" cy="338554"/>
          </a:xfrm>
          <a:prstGeom prst="rect">
            <a:avLst/>
          </a:prstGeom>
          <a:noFill/>
        </p:spPr>
        <p:txBody>
          <a:bodyPr wrap="square" rtlCol="0">
            <a:spAutoFit/>
          </a:bodyPr>
          <a:lstStyle/>
          <a:p>
            <a:pPr algn="ctr"/>
            <a:r>
              <a:rPr lang="es-CO" sz="800" b="1" dirty="0" smtClean="0">
                <a:solidFill>
                  <a:schemeClr val="tx2"/>
                </a:solidFill>
              </a:rPr>
              <a:t>Ranking</a:t>
            </a:r>
            <a:r>
              <a:rPr lang="es-CO" sz="800" dirty="0" smtClean="0">
                <a:solidFill>
                  <a:schemeClr val="tx2"/>
                </a:solidFill>
              </a:rPr>
              <a:t> de los 5 trámites más importantes</a:t>
            </a:r>
          </a:p>
          <a:p>
            <a:pPr algn="ctr"/>
            <a:r>
              <a:rPr lang="es-CO" sz="800" dirty="0" smtClean="0">
                <a:solidFill>
                  <a:schemeClr val="tx2"/>
                </a:solidFill>
              </a:rPr>
              <a:t>Según los trámites usados </a:t>
            </a:r>
            <a:r>
              <a:rPr lang="es-CO" sz="800" b="1" dirty="0" smtClean="0">
                <a:solidFill>
                  <a:schemeClr val="tx2"/>
                </a:solidFill>
              </a:rPr>
              <a:t>durante 2014</a:t>
            </a:r>
            <a:endParaRPr lang="es-CO" sz="800" b="1" dirty="0">
              <a:solidFill>
                <a:schemeClr val="tx2"/>
              </a:solidFill>
            </a:endParaRPr>
          </a:p>
        </p:txBody>
      </p:sp>
      <p:graphicFrame>
        <p:nvGraphicFramePr>
          <p:cNvPr id="127" name="126 Gráfico"/>
          <p:cNvGraphicFramePr/>
          <p:nvPr>
            <p:extLst>
              <p:ext uri="{D42A27DB-BD31-4B8C-83A1-F6EECF244321}">
                <p14:modId xmlns:p14="http://schemas.microsoft.com/office/powerpoint/2010/main" val="2725013754"/>
              </p:ext>
            </p:extLst>
          </p:nvPr>
        </p:nvGraphicFramePr>
        <p:xfrm>
          <a:off x="2195736" y="2283492"/>
          <a:ext cx="6120680" cy="2860770"/>
        </p:xfrm>
        <a:graphic>
          <a:graphicData uri="http://schemas.openxmlformats.org/drawingml/2006/chart">
            <c:chart xmlns:c="http://schemas.openxmlformats.org/drawingml/2006/chart" xmlns:r="http://schemas.openxmlformats.org/officeDocument/2006/relationships" r:id="rId3"/>
          </a:graphicData>
        </a:graphic>
      </p:graphicFrame>
      <p:pic>
        <p:nvPicPr>
          <p:cNvPr id="128"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59677" y="1955241"/>
            <a:ext cx="4956739" cy="326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1 Tabla"/>
          <p:cNvGraphicFramePr>
            <a:graphicFrameLocks noGrp="1"/>
          </p:cNvGraphicFramePr>
          <p:nvPr>
            <p:extLst>
              <p:ext uri="{D42A27DB-BD31-4B8C-83A1-F6EECF244321}">
                <p14:modId xmlns:p14="http://schemas.microsoft.com/office/powerpoint/2010/main" val="3920425754"/>
              </p:ext>
            </p:extLst>
          </p:nvPr>
        </p:nvGraphicFramePr>
        <p:xfrm>
          <a:off x="8553075" y="2333075"/>
          <a:ext cx="403280" cy="2804752"/>
        </p:xfrm>
        <a:graphic>
          <a:graphicData uri="http://schemas.openxmlformats.org/drawingml/2006/table">
            <a:tbl>
              <a:tblPr bandRow="1">
                <a:tableStyleId>{7DF18680-E054-41AD-8BC1-D1AEF772440D}</a:tableStyleId>
              </a:tblPr>
              <a:tblGrid>
                <a:gridCol w="403280"/>
              </a:tblGrid>
              <a:tr h="350594">
                <a:tc>
                  <a:txBody>
                    <a:bodyPr/>
                    <a:lstStyle/>
                    <a:p>
                      <a:pPr marL="0" algn="ctr" defTabSz="914400" rtl="0" eaLnBrk="1" fontAlgn="b" latinLnBrk="0" hangingPunct="1"/>
                      <a:r>
                        <a:rPr lang="es-CO" sz="1000" kern="1200" dirty="0">
                          <a:solidFill>
                            <a:schemeClr val="tx2"/>
                          </a:solidFill>
                          <a:latin typeface="+mn-lt"/>
                          <a:ea typeface="+mn-ea"/>
                          <a:cs typeface="+mn-cs"/>
                        </a:rPr>
                        <a:t>74,4%</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68,5%</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72,0%</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78,6%</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72,5%</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78,1%</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76,2%</a:t>
                      </a:r>
                    </a:p>
                  </a:txBody>
                  <a:tcPr marL="9525" marR="9525" marT="9525" marB="0" anchor="ctr"/>
                </a:tc>
              </a:tr>
              <a:tr h="350594">
                <a:tc>
                  <a:txBody>
                    <a:bodyPr/>
                    <a:lstStyle/>
                    <a:p>
                      <a:pPr marL="0" algn="ctr" defTabSz="914400" rtl="0" eaLnBrk="1" fontAlgn="b" latinLnBrk="0" hangingPunct="1"/>
                      <a:r>
                        <a:rPr lang="es-CO" sz="1000" kern="1200" dirty="0">
                          <a:solidFill>
                            <a:schemeClr val="tx2"/>
                          </a:solidFill>
                          <a:latin typeface="+mn-lt"/>
                          <a:ea typeface="+mn-ea"/>
                          <a:cs typeface="+mn-cs"/>
                        </a:rPr>
                        <a:t>73,5%</a:t>
                      </a:r>
                    </a:p>
                  </a:txBody>
                  <a:tcPr marL="9525" marR="9525" marT="9525" marB="0" anchor="ctr"/>
                </a:tc>
              </a:tr>
            </a:tbl>
          </a:graphicData>
        </a:graphic>
      </p:graphicFrame>
      <p:sp>
        <p:nvSpPr>
          <p:cNvPr id="129" name="128 CuadroTexto"/>
          <p:cNvSpPr txBox="1"/>
          <p:nvPr/>
        </p:nvSpPr>
        <p:spPr>
          <a:xfrm>
            <a:off x="8244408" y="2019998"/>
            <a:ext cx="936104" cy="253916"/>
          </a:xfrm>
          <a:prstGeom prst="rect">
            <a:avLst/>
          </a:prstGeom>
          <a:noFill/>
        </p:spPr>
        <p:txBody>
          <a:bodyPr wrap="square" rtlCol="0">
            <a:spAutoFit/>
          </a:bodyPr>
          <a:lstStyle/>
          <a:p>
            <a:pPr algn="ctr"/>
            <a:r>
              <a:rPr lang="es-CO" sz="1050" b="1" dirty="0" smtClean="0">
                <a:solidFill>
                  <a:schemeClr val="tx2"/>
                </a:solidFill>
              </a:rPr>
              <a:t>Top </a:t>
            </a:r>
            <a:r>
              <a:rPr lang="es-CO" sz="1050" b="1" dirty="0" err="1" smtClean="0">
                <a:solidFill>
                  <a:schemeClr val="tx2"/>
                </a:solidFill>
              </a:rPr>
              <a:t>Two</a:t>
            </a:r>
            <a:r>
              <a:rPr lang="es-CO" sz="1050" b="1" dirty="0" smtClean="0">
                <a:solidFill>
                  <a:schemeClr val="tx2"/>
                </a:solidFill>
              </a:rPr>
              <a:t> Box</a:t>
            </a:r>
            <a:endParaRPr lang="es-CO" sz="1050" b="1" dirty="0">
              <a:solidFill>
                <a:schemeClr val="tx2"/>
              </a:solidFill>
            </a:endParaRPr>
          </a:p>
        </p:txBody>
      </p:sp>
      <p:sp>
        <p:nvSpPr>
          <p:cNvPr id="130" name="129 CuadroTexto"/>
          <p:cNvSpPr txBox="1"/>
          <p:nvPr/>
        </p:nvSpPr>
        <p:spPr>
          <a:xfrm>
            <a:off x="6588224" y="5137828"/>
            <a:ext cx="2368131" cy="215444"/>
          </a:xfrm>
          <a:prstGeom prst="rect">
            <a:avLst/>
          </a:prstGeom>
          <a:noFill/>
        </p:spPr>
        <p:txBody>
          <a:bodyPr wrap="square" rtlCol="0">
            <a:spAutoFit/>
          </a:bodyPr>
          <a:lstStyle/>
          <a:p>
            <a:pPr algn="r"/>
            <a:r>
              <a:rPr lang="es-CO" sz="800" b="1" dirty="0" smtClean="0">
                <a:solidFill>
                  <a:schemeClr val="bg1">
                    <a:lumMod val="50000"/>
                  </a:schemeClr>
                </a:solidFill>
              </a:rPr>
              <a:t>% Top </a:t>
            </a:r>
            <a:r>
              <a:rPr lang="es-CO" sz="800" b="1" dirty="0" err="1" smtClean="0">
                <a:solidFill>
                  <a:schemeClr val="bg1">
                    <a:lumMod val="50000"/>
                  </a:schemeClr>
                </a:solidFill>
              </a:rPr>
              <a:t>Two</a:t>
            </a:r>
            <a:r>
              <a:rPr lang="es-CO" sz="800" b="1" dirty="0" smtClean="0">
                <a:solidFill>
                  <a:schemeClr val="bg1">
                    <a:lumMod val="50000"/>
                  </a:schemeClr>
                </a:solidFill>
              </a:rPr>
              <a:t> Box = 4 + 5 Muy Satisfecho</a:t>
            </a:r>
            <a:endParaRPr lang="es-CO" sz="800" b="1" dirty="0">
              <a:solidFill>
                <a:schemeClr val="bg1">
                  <a:lumMod val="50000"/>
                </a:schemeClr>
              </a:solidFill>
            </a:endParaRPr>
          </a:p>
        </p:txBody>
      </p:sp>
      <p:sp>
        <p:nvSpPr>
          <p:cNvPr id="47" name="46 Rectángulo redondeado">
            <a:hlinkClick r:id="rId5"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Satisfacción con los aspectos relacionados al trámite</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sp>
        <p:nvSpPr>
          <p:cNvPr id="51" name="50 CuadroTexto"/>
          <p:cNvSpPr txBox="1"/>
          <p:nvPr/>
        </p:nvSpPr>
        <p:spPr>
          <a:xfrm>
            <a:off x="1088043"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52" name="51 CuadroTexto"/>
          <p:cNvSpPr txBox="1"/>
          <p:nvPr/>
        </p:nvSpPr>
        <p:spPr>
          <a:xfrm>
            <a:off x="1409887" y="4622145"/>
            <a:ext cx="734496" cy="253916"/>
          </a:xfrm>
          <a:prstGeom prst="rect">
            <a:avLst/>
          </a:prstGeom>
          <a:noFill/>
        </p:spPr>
        <p:txBody>
          <a:bodyPr wrap="none" rtlCol="0">
            <a:spAutoFit/>
          </a:bodyPr>
          <a:lstStyle/>
          <a:p>
            <a:r>
              <a:rPr lang="es-CO" sz="1050" dirty="0" smtClean="0">
                <a:solidFill>
                  <a:schemeClr val="bg1">
                    <a:lumMod val="50000"/>
                  </a:schemeClr>
                </a:solidFill>
              </a:rPr>
              <a:t>6.864.688</a:t>
            </a:r>
            <a:endParaRPr lang="es-CO" sz="1050" dirty="0">
              <a:solidFill>
                <a:schemeClr val="bg1">
                  <a:lumMod val="50000"/>
                </a:schemeClr>
              </a:solidFill>
            </a:endParaRPr>
          </a:p>
        </p:txBody>
      </p:sp>
      <p:grpSp>
        <p:nvGrpSpPr>
          <p:cNvPr id="50" name="49 Grupo"/>
          <p:cNvGrpSpPr/>
          <p:nvPr/>
        </p:nvGrpSpPr>
        <p:grpSpPr>
          <a:xfrm>
            <a:off x="2100104" y="1525949"/>
            <a:ext cx="2471896" cy="457560"/>
            <a:chOff x="2494643" y="1497868"/>
            <a:chExt cx="2318021" cy="507067"/>
          </a:xfrm>
          <a:scene3d>
            <a:camera prst="orthographicFront"/>
            <a:lightRig rig="threePt" dir="t">
              <a:rot lat="0" lon="0" rev="7500000"/>
            </a:lightRig>
          </a:scene3d>
        </p:grpSpPr>
        <p:sp>
          <p:nvSpPr>
            <p:cNvPr id="57" name="56 Rectángulo redondeado"/>
            <p:cNvSpPr/>
            <p:nvPr/>
          </p:nvSpPr>
          <p:spPr>
            <a:xfrm>
              <a:off x="2494643" y="1497868"/>
              <a:ext cx="2318021" cy="507067"/>
            </a:xfrm>
            <a:prstGeom prst="roundRect">
              <a:avLst/>
            </a:prstGeom>
            <a:sp3d z="152400" extrusionH="63500" prstMaterial="dkEdge">
              <a:bevelT w="135400" h="16350" prst="relaxedInset"/>
              <a:contourClr>
                <a:schemeClr val="bg1"/>
              </a:contourClr>
            </a:sp3d>
          </p:spPr>
          <p:style>
            <a:lnRef idx="1">
              <a:schemeClr val="accent5">
                <a:hueOff val="-4966938"/>
                <a:satOff val="19906"/>
                <a:lumOff val="4314"/>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58" name="57 Rectángulo"/>
            <p:cNvSpPr/>
            <p:nvPr/>
          </p:nvSpPr>
          <p:spPr>
            <a:xfrm>
              <a:off x="2519396" y="152262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Obtención, copia del documento de Identidad </a:t>
              </a:r>
              <a:endParaRPr lang="es-CO" sz="1100" kern="1200" dirty="0">
                <a:solidFill>
                  <a:schemeClr val="tx2"/>
                </a:solidFill>
              </a:endParaRPr>
            </a:p>
          </p:txBody>
        </p:sp>
      </p:grpSp>
      <p:grpSp>
        <p:nvGrpSpPr>
          <p:cNvPr id="37" name="36 Grupo"/>
          <p:cNvGrpSpPr/>
          <p:nvPr/>
        </p:nvGrpSpPr>
        <p:grpSpPr>
          <a:xfrm>
            <a:off x="2242582" y="5329764"/>
            <a:ext cx="5179000" cy="323405"/>
            <a:chOff x="24863" y="5291664"/>
            <a:chExt cx="5179000" cy="323405"/>
          </a:xfrm>
        </p:grpSpPr>
        <p:sp>
          <p:nvSpPr>
            <p:cNvPr id="38" name="37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9" name="58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60" name="59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61"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61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69" name="68 Grupo"/>
          <p:cNvGrpSpPr/>
          <p:nvPr/>
        </p:nvGrpSpPr>
        <p:grpSpPr>
          <a:xfrm>
            <a:off x="3819981" y="183107"/>
            <a:ext cx="1323523" cy="450689"/>
            <a:chOff x="3164210" y="183107"/>
            <a:chExt cx="1323523" cy="450689"/>
          </a:xfrm>
        </p:grpSpPr>
        <p:sp>
          <p:nvSpPr>
            <p:cNvPr id="70" name="69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71" name="70 CuadroTexto">
              <a:hlinkClick r:id="rId11"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72" name="10 Imagen">
              <a:hlinkClick r:id="rId11" action="ppaction://hlinksldjump"/>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3" name="72 Rectángulo redondeado">
            <a:hlinkClick r:id="rId11"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74" name="73 Rectángulo redondeado">
            <a:hlinkClick r:id="rId13"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75" name="74 Rectángulo redondeado">
            <a:hlinkClick r:id="rId14" action="ppaction://hlinksldjump"/>
          </p:cNvPr>
          <p:cNvSpPr/>
          <p:nvPr/>
        </p:nvSpPr>
        <p:spPr>
          <a:xfrm>
            <a:off x="35496" y="2646399"/>
            <a:ext cx="1944215"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Satisfacción</a:t>
            </a:r>
          </a:p>
        </p:txBody>
      </p:sp>
      <p:sp>
        <p:nvSpPr>
          <p:cNvPr id="76" name="75 Rectángulo redondeado">
            <a:hlinkClick r:id="rId5"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7" name="76 Rectángulo redondeado">
            <a:hlinkClick r:id="rId11"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8" name="77 Rectángulo redondeado">
            <a:hlinkClick r:id="rId15"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9" name="78 Rectángulo redondeado">
            <a:hlinkClick r:id="rId16"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80" name="79 Rectángulo redondeado">
            <a:hlinkClick r:id="rId17"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81" name="80 Rectángulo redondeado">
            <a:hlinkClick r:id="rId18"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82" name="81 Conector">
            <a:hlinkClick r:id="rId14" action="ppaction://hlinksldjump"/>
          </p:cNvPr>
          <p:cNvSpPr/>
          <p:nvPr/>
        </p:nvSpPr>
        <p:spPr>
          <a:xfrm>
            <a:off x="1100758" y="286274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19" action="ppaction://hlinksldjump"/>
          </p:cNvPr>
          <p:cNvSpPr/>
          <p:nvPr/>
        </p:nvSpPr>
        <p:spPr>
          <a:xfrm>
            <a:off x="1256968" y="286274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0" action="ppaction://hlinksldjump"/>
          </p:cNvPr>
          <p:cNvSpPr/>
          <p:nvPr/>
        </p:nvSpPr>
        <p:spPr>
          <a:xfrm>
            <a:off x="1413178" y="286274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1" action="ppaction://hlinksldjump"/>
          </p:cNvPr>
          <p:cNvSpPr/>
          <p:nvPr/>
        </p:nvSpPr>
        <p:spPr>
          <a:xfrm>
            <a:off x="1569388" y="2862744"/>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2" action="ppaction://hlinksldjump"/>
          </p:cNvPr>
          <p:cNvSpPr/>
          <p:nvPr/>
        </p:nvSpPr>
        <p:spPr>
          <a:xfrm>
            <a:off x="1725598" y="2862744"/>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42476844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19</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7" y="5137828"/>
            <a:ext cx="6494656" cy="215444"/>
          </a:xfrm>
          <a:prstGeom prst="rect">
            <a:avLst/>
          </a:prstGeom>
        </p:spPr>
        <p:txBody>
          <a:bodyPr wrap="square">
            <a:spAutoFit/>
          </a:bodyPr>
          <a:lstStyle/>
          <a:p>
            <a:r>
              <a:rPr lang="es-CO" sz="800" b="1" dirty="0" smtClean="0">
                <a:solidFill>
                  <a:schemeClr val="bg1">
                    <a:lumMod val="50000"/>
                  </a:schemeClr>
                </a:solidFill>
              </a:rPr>
              <a:t>P10.</a:t>
            </a:r>
            <a:r>
              <a:rPr lang="es-CO" sz="800" dirty="0" smtClean="0">
                <a:solidFill>
                  <a:schemeClr val="bg1">
                    <a:lumMod val="50000"/>
                  </a:schemeClr>
                </a:solidFill>
              </a:rPr>
              <a:t> </a:t>
            </a:r>
            <a:r>
              <a:rPr lang="es-CO" sz="800" dirty="0">
                <a:solidFill>
                  <a:schemeClr val="bg1">
                    <a:lumMod val="50000"/>
                  </a:schemeClr>
                </a:solidFill>
              </a:rPr>
              <a:t>En una escala de 1 a 5, donde uno 1 es MUY INSATISFECHO y 5 MUY SATISFECHO, por favor califique cada uno de los siguientes aspectos</a:t>
            </a:r>
          </a:p>
        </p:txBody>
      </p:sp>
      <p:sp>
        <p:nvSpPr>
          <p:cNvPr id="42" name="41 CuadroTexto"/>
          <p:cNvSpPr txBox="1"/>
          <p:nvPr/>
        </p:nvSpPr>
        <p:spPr>
          <a:xfrm>
            <a:off x="3740812" y="1607350"/>
            <a:ext cx="3519992" cy="338554"/>
          </a:xfrm>
          <a:prstGeom prst="rect">
            <a:avLst/>
          </a:prstGeom>
          <a:noFill/>
        </p:spPr>
        <p:txBody>
          <a:bodyPr wrap="square" rtlCol="0">
            <a:spAutoFit/>
          </a:bodyPr>
          <a:lstStyle/>
          <a:p>
            <a:pPr algn="ctr"/>
            <a:r>
              <a:rPr lang="es-CO" sz="800" b="1" dirty="0" smtClean="0">
                <a:solidFill>
                  <a:schemeClr val="tx2"/>
                </a:solidFill>
              </a:rPr>
              <a:t>Ranking</a:t>
            </a:r>
            <a:r>
              <a:rPr lang="es-CO" sz="800" dirty="0" smtClean="0">
                <a:solidFill>
                  <a:schemeClr val="tx2"/>
                </a:solidFill>
              </a:rPr>
              <a:t> de los 5 trámites más importantes</a:t>
            </a:r>
          </a:p>
          <a:p>
            <a:pPr algn="ctr"/>
            <a:r>
              <a:rPr lang="es-CO" sz="800" dirty="0" smtClean="0">
                <a:solidFill>
                  <a:schemeClr val="tx2"/>
                </a:solidFill>
              </a:rPr>
              <a:t>Según los trámites usados </a:t>
            </a:r>
            <a:r>
              <a:rPr lang="es-CO" sz="800" b="1" dirty="0" smtClean="0">
                <a:solidFill>
                  <a:schemeClr val="tx2"/>
                </a:solidFill>
              </a:rPr>
              <a:t>durante 2014</a:t>
            </a:r>
            <a:endParaRPr lang="es-CO" sz="800" b="1" dirty="0">
              <a:solidFill>
                <a:schemeClr val="tx2"/>
              </a:solidFill>
            </a:endParaRPr>
          </a:p>
        </p:txBody>
      </p:sp>
      <p:pic>
        <p:nvPicPr>
          <p:cNvPr id="128"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59677" y="1955241"/>
            <a:ext cx="4956739" cy="326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9" name="128 CuadroTexto"/>
          <p:cNvSpPr txBox="1"/>
          <p:nvPr/>
        </p:nvSpPr>
        <p:spPr>
          <a:xfrm>
            <a:off x="8244408" y="2019998"/>
            <a:ext cx="936104" cy="253916"/>
          </a:xfrm>
          <a:prstGeom prst="rect">
            <a:avLst/>
          </a:prstGeom>
          <a:noFill/>
        </p:spPr>
        <p:txBody>
          <a:bodyPr wrap="square" rtlCol="0">
            <a:spAutoFit/>
          </a:bodyPr>
          <a:lstStyle/>
          <a:p>
            <a:pPr algn="ctr"/>
            <a:r>
              <a:rPr lang="es-CO" sz="1050" b="1" dirty="0" smtClean="0">
                <a:solidFill>
                  <a:schemeClr val="tx2"/>
                </a:solidFill>
              </a:rPr>
              <a:t>Top </a:t>
            </a:r>
            <a:r>
              <a:rPr lang="es-CO" sz="1050" b="1" dirty="0" err="1" smtClean="0">
                <a:solidFill>
                  <a:schemeClr val="tx2"/>
                </a:solidFill>
              </a:rPr>
              <a:t>Two</a:t>
            </a:r>
            <a:r>
              <a:rPr lang="es-CO" sz="1050" b="1" dirty="0" smtClean="0">
                <a:solidFill>
                  <a:schemeClr val="tx2"/>
                </a:solidFill>
              </a:rPr>
              <a:t> Box</a:t>
            </a:r>
            <a:endParaRPr lang="es-CO" sz="1050" b="1" dirty="0">
              <a:solidFill>
                <a:schemeClr val="tx2"/>
              </a:solidFill>
            </a:endParaRPr>
          </a:p>
        </p:txBody>
      </p:sp>
      <p:sp>
        <p:nvSpPr>
          <p:cNvPr id="130" name="129 CuadroTexto"/>
          <p:cNvSpPr txBox="1"/>
          <p:nvPr/>
        </p:nvSpPr>
        <p:spPr>
          <a:xfrm>
            <a:off x="6588224" y="5137828"/>
            <a:ext cx="2368131" cy="215444"/>
          </a:xfrm>
          <a:prstGeom prst="rect">
            <a:avLst/>
          </a:prstGeom>
          <a:noFill/>
        </p:spPr>
        <p:txBody>
          <a:bodyPr wrap="square" rtlCol="0">
            <a:spAutoFit/>
          </a:bodyPr>
          <a:lstStyle/>
          <a:p>
            <a:pPr algn="r"/>
            <a:r>
              <a:rPr lang="es-CO" sz="800" b="1" dirty="0" smtClean="0">
                <a:solidFill>
                  <a:schemeClr val="bg1">
                    <a:lumMod val="50000"/>
                  </a:schemeClr>
                </a:solidFill>
              </a:rPr>
              <a:t>% Top </a:t>
            </a:r>
            <a:r>
              <a:rPr lang="es-CO" sz="800" b="1" dirty="0" err="1" smtClean="0">
                <a:solidFill>
                  <a:schemeClr val="bg1">
                    <a:lumMod val="50000"/>
                  </a:schemeClr>
                </a:solidFill>
              </a:rPr>
              <a:t>Two</a:t>
            </a:r>
            <a:r>
              <a:rPr lang="es-CO" sz="800" b="1" dirty="0" smtClean="0">
                <a:solidFill>
                  <a:schemeClr val="bg1">
                    <a:lumMod val="50000"/>
                  </a:schemeClr>
                </a:solidFill>
              </a:rPr>
              <a:t> Box = 4 + 5 Muy Satisfecho</a:t>
            </a:r>
            <a:endParaRPr lang="es-CO" sz="800" b="1" dirty="0">
              <a:solidFill>
                <a:schemeClr val="bg1">
                  <a:lumMod val="50000"/>
                </a:schemeClr>
              </a:solidFill>
            </a:endParaRPr>
          </a:p>
        </p:txBody>
      </p:sp>
      <p:sp>
        <p:nvSpPr>
          <p:cNvPr id="47" name="46 Rectángulo redondeado">
            <a:hlinkClick r:id="rId4"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Satisfacción con los aspectos relacionados al trámite</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sp>
        <p:nvSpPr>
          <p:cNvPr id="37" name="36 CuadroTexto"/>
          <p:cNvSpPr txBox="1"/>
          <p:nvPr/>
        </p:nvSpPr>
        <p:spPr>
          <a:xfrm>
            <a:off x="1088043"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grpSp>
        <p:nvGrpSpPr>
          <p:cNvPr id="50" name="49 Grupo"/>
          <p:cNvGrpSpPr/>
          <p:nvPr/>
        </p:nvGrpSpPr>
        <p:grpSpPr>
          <a:xfrm>
            <a:off x="2200666" y="1516037"/>
            <a:ext cx="2318021" cy="507067"/>
            <a:chOff x="2494643" y="2068318"/>
            <a:chExt cx="2318021" cy="507067"/>
          </a:xfrm>
          <a:scene3d>
            <a:camera prst="orthographicFront"/>
            <a:lightRig rig="threePt" dir="t">
              <a:rot lat="0" lon="0" rev="7500000"/>
            </a:lightRig>
          </a:scene3d>
        </p:grpSpPr>
        <p:sp>
          <p:nvSpPr>
            <p:cNvPr id="57" name="56 Rectángulo redondeado"/>
            <p:cNvSpPr/>
            <p:nvPr/>
          </p:nvSpPr>
          <p:spPr>
            <a:xfrm>
              <a:off x="2494643" y="2068318"/>
              <a:ext cx="2318021" cy="507067"/>
            </a:xfrm>
            <a:prstGeom prst="roundRect">
              <a:avLst/>
            </a:prstGeom>
            <a:sp3d z="152400" extrusionH="63500" prstMaterial="dkEdge">
              <a:bevelT w="135400" h="16350" prst="relaxedInset"/>
              <a:contourClr>
                <a:schemeClr val="bg1"/>
              </a:contourClr>
            </a:sp3d>
          </p:spPr>
          <p:style>
            <a:lnRef idx="1">
              <a:schemeClr val="accent5">
                <a:hueOff val="-7450407"/>
                <a:satOff val="29858"/>
                <a:lumOff val="6471"/>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58" name="57 Rectángulo"/>
            <p:cNvSpPr/>
            <p:nvPr/>
          </p:nvSpPr>
          <p:spPr>
            <a:xfrm>
              <a:off x="2519396" y="209307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Matrícula escolar</a:t>
              </a:r>
              <a:endParaRPr lang="es-CO" sz="1100" b="1" kern="1200" dirty="0">
                <a:solidFill>
                  <a:schemeClr val="tx2"/>
                </a:solidFill>
                <a:effectLst>
                  <a:outerShdw blurRad="38100" dist="38100" dir="2700000" algn="tl">
                    <a:srgbClr val="000000">
                      <a:alpha val="43137"/>
                    </a:srgbClr>
                  </a:outerShdw>
                </a:effectLst>
              </a:endParaRPr>
            </a:p>
          </p:txBody>
        </p:sp>
      </p:grpSp>
      <p:graphicFrame>
        <p:nvGraphicFramePr>
          <p:cNvPr id="62" name="61 Gráfico"/>
          <p:cNvGraphicFramePr/>
          <p:nvPr>
            <p:extLst>
              <p:ext uri="{D42A27DB-BD31-4B8C-83A1-F6EECF244321}">
                <p14:modId xmlns:p14="http://schemas.microsoft.com/office/powerpoint/2010/main" val="728084466"/>
              </p:ext>
            </p:extLst>
          </p:nvPr>
        </p:nvGraphicFramePr>
        <p:xfrm>
          <a:off x="2195736" y="2283492"/>
          <a:ext cx="6120680" cy="286077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3" name="62 Tabla"/>
          <p:cNvGraphicFramePr>
            <a:graphicFrameLocks noGrp="1"/>
          </p:cNvGraphicFramePr>
          <p:nvPr>
            <p:extLst>
              <p:ext uri="{D42A27DB-BD31-4B8C-83A1-F6EECF244321}">
                <p14:modId xmlns:p14="http://schemas.microsoft.com/office/powerpoint/2010/main" val="3082086057"/>
              </p:ext>
            </p:extLst>
          </p:nvPr>
        </p:nvGraphicFramePr>
        <p:xfrm>
          <a:off x="8409059" y="2333075"/>
          <a:ext cx="627437" cy="2804752"/>
        </p:xfrm>
        <a:graphic>
          <a:graphicData uri="http://schemas.openxmlformats.org/drawingml/2006/table">
            <a:tbl>
              <a:tblPr bandRow="1">
                <a:tableStyleId>{7DF18680-E054-41AD-8BC1-D1AEF772440D}</a:tableStyleId>
              </a:tblPr>
              <a:tblGrid>
                <a:gridCol w="627437"/>
              </a:tblGrid>
              <a:tr h="350594">
                <a:tc>
                  <a:txBody>
                    <a:bodyPr/>
                    <a:lstStyle/>
                    <a:p>
                      <a:pPr algn="ctr"/>
                      <a:r>
                        <a:rPr lang="es-CO" sz="1000" dirty="0" smtClean="0">
                          <a:solidFill>
                            <a:schemeClr val="tx2"/>
                          </a:solidFill>
                        </a:rPr>
                        <a:t>78,5%</a:t>
                      </a:r>
                      <a:endParaRPr lang="es-CO" sz="1000" dirty="0">
                        <a:solidFill>
                          <a:schemeClr val="tx2"/>
                        </a:solidFill>
                      </a:endParaRPr>
                    </a:p>
                  </a:txBody>
                  <a:tcPr anchor="ctr"/>
                </a:tc>
              </a:tr>
              <a:tr h="350594">
                <a:tc>
                  <a:txBody>
                    <a:bodyPr/>
                    <a:lstStyle/>
                    <a:p>
                      <a:pPr algn="ctr"/>
                      <a:r>
                        <a:rPr lang="es-CO" sz="1000" dirty="0" smtClean="0">
                          <a:solidFill>
                            <a:schemeClr val="tx2"/>
                          </a:solidFill>
                        </a:rPr>
                        <a:t>67,8%</a:t>
                      </a:r>
                      <a:endParaRPr lang="es-CO" sz="1000" dirty="0">
                        <a:solidFill>
                          <a:schemeClr val="tx2"/>
                        </a:solidFill>
                      </a:endParaRPr>
                    </a:p>
                  </a:txBody>
                  <a:tcPr anchor="ctr"/>
                </a:tc>
              </a:tr>
              <a:tr h="350594">
                <a:tc>
                  <a:txBody>
                    <a:bodyPr/>
                    <a:lstStyle/>
                    <a:p>
                      <a:pPr algn="ctr"/>
                      <a:r>
                        <a:rPr lang="es-CO" sz="1000" dirty="0" smtClean="0">
                          <a:solidFill>
                            <a:schemeClr val="tx2"/>
                          </a:solidFill>
                        </a:rPr>
                        <a:t>79,8%</a:t>
                      </a:r>
                      <a:endParaRPr lang="es-CO" sz="1000" dirty="0">
                        <a:solidFill>
                          <a:schemeClr val="tx2"/>
                        </a:solidFill>
                      </a:endParaRPr>
                    </a:p>
                  </a:txBody>
                  <a:tcPr anchor="ctr"/>
                </a:tc>
              </a:tr>
              <a:tr h="350594">
                <a:tc>
                  <a:txBody>
                    <a:bodyPr/>
                    <a:lstStyle/>
                    <a:p>
                      <a:pPr algn="ctr"/>
                      <a:r>
                        <a:rPr lang="es-CO" sz="1000" dirty="0" smtClean="0">
                          <a:solidFill>
                            <a:schemeClr val="tx2"/>
                          </a:solidFill>
                        </a:rPr>
                        <a:t>79,3%</a:t>
                      </a:r>
                      <a:endParaRPr lang="es-CO" sz="1000" dirty="0">
                        <a:solidFill>
                          <a:schemeClr val="tx2"/>
                        </a:solidFill>
                      </a:endParaRPr>
                    </a:p>
                  </a:txBody>
                  <a:tcPr anchor="ctr"/>
                </a:tc>
              </a:tr>
              <a:tr h="350594">
                <a:tc>
                  <a:txBody>
                    <a:bodyPr/>
                    <a:lstStyle/>
                    <a:p>
                      <a:pPr algn="ctr"/>
                      <a:r>
                        <a:rPr lang="es-CO" sz="1000" dirty="0" smtClean="0">
                          <a:solidFill>
                            <a:schemeClr val="tx2"/>
                          </a:solidFill>
                        </a:rPr>
                        <a:t>75,1%</a:t>
                      </a:r>
                      <a:endParaRPr lang="es-CO" sz="1000" dirty="0">
                        <a:solidFill>
                          <a:schemeClr val="tx2"/>
                        </a:solidFill>
                      </a:endParaRPr>
                    </a:p>
                  </a:txBody>
                  <a:tcPr anchor="ctr"/>
                </a:tc>
              </a:tr>
              <a:tr h="350594">
                <a:tc>
                  <a:txBody>
                    <a:bodyPr/>
                    <a:lstStyle/>
                    <a:p>
                      <a:pPr algn="ctr"/>
                      <a:r>
                        <a:rPr lang="es-CO" sz="1000" dirty="0" smtClean="0">
                          <a:solidFill>
                            <a:schemeClr val="tx2"/>
                          </a:solidFill>
                        </a:rPr>
                        <a:t>73,6%</a:t>
                      </a:r>
                      <a:endParaRPr lang="es-CO" sz="1000" dirty="0">
                        <a:solidFill>
                          <a:schemeClr val="tx2"/>
                        </a:solidFill>
                      </a:endParaRPr>
                    </a:p>
                  </a:txBody>
                  <a:tcPr anchor="ctr"/>
                </a:tc>
              </a:tr>
              <a:tr h="350594">
                <a:tc>
                  <a:txBody>
                    <a:bodyPr/>
                    <a:lstStyle/>
                    <a:p>
                      <a:pPr algn="ctr"/>
                      <a:r>
                        <a:rPr lang="es-CO" sz="1000" dirty="0" smtClean="0">
                          <a:solidFill>
                            <a:schemeClr val="tx2"/>
                          </a:solidFill>
                        </a:rPr>
                        <a:t>81,2%</a:t>
                      </a:r>
                      <a:endParaRPr lang="es-CO" sz="1000" dirty="0">
                        <a:solidFill>
                          <a:schemeClr val="tx2"/>
                        </a:solidFill>
                      </a:endParaRPr>
                    </a:p>
                  </a:txBody>
                  <a:tcPr anchor="ctr"/>
                </a:tc>
              </a:tr>
              <a:tr h="350594">
                <a:tc>
                  <a:txBody>
                    <a:bodyPr/>
                    <a:lstStyle/>
                    <a:p>
                      <a:pPr algn="ctr"/>
                      <a:r>
                        <a:rPr lang="es-CO" sz="1000" dirty="0" smtClean="0">
                          <a:solidFill>
                            <a:schemeClr val="tx2"/>
                          </a:solidFill>
                        </a:rPr>
                        <a:t>79,0%</a:t>
                      </a:r>
                      <a:endParaRPr lang="es-CO" sz="1000" dirty="0">
                        <a:solidFill>
                          <a:schemeClr val="tx2"/>
                        </a:solidFill>
                      </a:endParaRPr>
                    </a:p>
                  </a:txBody>
                  <a:tcPr anchor="ctr"/>
                </a:tc>
              </a:tr>
            </a:tbl>
          </a:graphicData>
        </a:graphic>
      </p:graphicFrame>
      <p:sp>
        <p:nvSpPr>
          <p:cNvPr id="67" name="66 CuadroTexto"/>
          <p:cNvSpPr txBox="1"/>
          <p:nvPr/>
        </p:nvSpPr>
        <p:spPr>
          <a:xfrm>
            <a:off x="1409887" y="4622145"/>
            <a:ext cx="734496" cy="253916"/>
          </a:xfrm>
          <a:prstGeom prst="rect">
            <a:avLst/>
          </a:prstGeom>
          <a:noFill/>
        </p:spPr>
        <p:txBody>
          <a:bodyPr wrap="none" rtlCol="0">
            <a:spAutoFit/>
          </a:bodyPr>
          <a:lstStyle/>
          <a:p>
            <a:r>
              <a:rPr lang="es-CO" sz="1050" dirty="0" smtClean="0">
                <a:solidFill>
                  <a:schemeClr val="bg1">
                    <a:lumMod val="50000"/>
                  </a:schemeClr>
                </a:solidFill>
              </a:rPr>
              <a:t>5.498.342</a:t>
            </a:r>
            <a:endParaRPr lang="es-CO" sz="1050" dirty="0">
              <a:solidFill>
                <a:schemeClr val="bg1">
                  <a:lumMod val="50000"/>
                </a:schemeClr>
              </a:solidFill>
            </a:endParaRPr>
          </a:p>
        </p:txBody>
      </p:sp>
      <p:grpSp>
        <p:nvGrpSpPr>
          <p:cNvPr id="38" name="37 Grupo"/>
          <p:cNvGrpSpPr/>
          <p:nvPr/>
        </p:nvGrpSpPr>
        <p:grpSpPr>
          <a:xfrm>
            <a:off x="2242582" y="5329764"/>
            <a:ext cx="5179000" cy="323405"/>
            <a:chOff x="24863" y="5291664"/>
            <a:chExt cx="5179000" cy="323405"/>
          </a:xfrm>
        </p:grpSpPr>
        <p:sp>
          <p:nvSpPr>
            <p:cNvPr id="51" name="50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2" name="51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3" name="52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9"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59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71" name="70 Grupo"/>
          <p:cNvGrpSpPr/>
          <p:nvPr/>
        </p:nvGrpSpPr>
        <p:grpSpPr>
          <a:xfrm>
            <a:off x="3819981" y="183107"/>
            <a:ext cx="1323523" cy="450689"/>
            <a:chOff x="3164210" y="183107"/>
            <a:chExt cx="1323523" cy="450689"/>
          </a:xfrm>
        </p:grpSpPr>
        <p:sp>
          <p:nvSpPr>
            <p:cNvPr id="72" name="71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73" name="72 CuadroTexto">
              <a:hlinkClick r:id="rId11"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74" name="10 Imagen">
              <a:hlinkClick r:id="rId11" action="ppaction://hlinksldjump"/>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5" name="74 Rectángulo redondeado">
            <a:hlinkClick r:id="rId11"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76" name="75 Rectángulo redondeado">
            <a:hlinkClick r:id="rId13"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77" name="76 Rectángulo redondeado">
            <a:hlinkClick r:id="rId14" action="ppaction://hlinksldjump"/>
          </p:cNvPr>
          <p:cNvSpPr/>
          <p:nvPr/>
        </p:nvSpPr>
        <p:spPr>
          <a:xfrm>
            <a:off x="35496" y="2646399"/>
            <a:ext cx="1944215"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Satisfacción</a:t>
            </a:r>
          </a:p>
        </p:txBody>
      </p:sp>
      <p:sp>
        <p:nvSpPr>
          <p:cNvPr id="78" name="77 Rectángulo redondeado">
            <a:hlinkClick r:id="rId4"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9" name="78 Rectángulo redondeado">
            <a:hlinkClick r:id="rId11"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80" name="79 Rectángulo redondeado">
            <a:hlinkClick r:id="rId15"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81" name="80 Rectángulo redondeado">
            <a:hlinkClick r:id="rId16"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82" name="81 Rectángulo redondeado">
            <a:hlinkClick r:id="rId17"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83" name="82 Rectángulo redondeado">
            <a:hlinkClick r:id="rId18"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84" name="83 Conector">
            <a:hlinkClick r:id="rId14" action="ppaction://hlinksldjump"/>
          </p:cNvPr>
          <p:cNvSpPr/>
          <p:nvPr/>
        </p:nvSpPr>
        <p:spPr>
          <a:xfrm>
            <a:off x="1100758" y="286274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19" action="ppaction://hlinksldjump"/>
          </p:cNvPr>
          <p:cNvSpPr/>
          <p:nvPr/>
        </p:nvSpPr>
        <p:spPr>
          <a:xfrm>
            <a:off x="1256968" y="286274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0" action="ppaction://hlinksldjump"/>
          </p:cNvPr>
          <p:cNvSpPr/>
          <p:nvPr/>
        </p:nvSpPr>
        <p:spPr>
          <a:xfrm>
            <a:off x="1413178" y="286274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7" name="86 Conector">
            <a:hlinkClick r:id="rId21" action="ppaction://hlinksldjump"/>
          </p:cNvPr>
          <p:cNvSpPr/>
          <p:nvPr/>
        </p:nvSpPr>
        <p:spPr>
          <a:xfrm>
            <a:off x="1569388" y="286274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8" name="87 Conector">
            <a:hlinkClick r:id="rId22" action="ppaction://hlinksldjump"/>
          </p:cNvPr>
          <p:cNvSpPr/>
          <p:nvPr/>
        </p:nvSpPr>
        <p:spPr>
          <a:xfrm>
            <a:off x="1725598" y="2862744"/>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33639034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a:solidFill>
                  <a:schemeClr val="bg1">
                    <a:lumMod val="50000"/>
                  </a:schemeClr>
                </a:solidFill>
                <a:latin typeface="Verdana" pitchFamily="34" charset="0"/>
                <a:ea typeface="Verdana" pitchFamily="34" charset="0"/>
                <a:cs typeface="Verdana" pitchFamily="34" charset="0"/>
              </a:rPr>
              <a:t>Introducción</a:t>
            </a:r>
          </a:p>
        </p:txBody>
      </p:sp>
      <p:sp>
        <p:nvSpPr>
          <p:cNvPr id="15" name="14 Rectángulo"/>
          <p:cNvSpPr/>
          <p:nvPr/>
        </p:nvSpPr>
        <p:spPr>
          <a:xfrm>
            <a:off x="4511600" y="3075363"/>
            <a:ext cx="4572000" cy="2015936"/>
          </a:xfrm>
          <a:prstGeom prst="rect">
            <a:avLst/>
          </a:prstGeom>
        </p:spPr>
        <p:txBody>
          <a:bodyPr>
            <a:spAutoFit/>
          </a:bodyPr>
          <a:lstStyle/>
          <a:p>
            <a:pPr lvl="0" algn="just">
              <a:lnSpc>
                <a:spcPct val="100000"/>
              </a:lnSpc>
              <a:spcBef>
                <a:spcPts val="0"/>
              </a:spcBef>
              <a:spcAft>
                <a:spcPts val="600"/>
              </a:spcAft>
            </a:pPr>
            <a:r>
              <a:rPr lang="es-CO" sz="1050" b="1" dirty="0" smtClean="0">
                <a:solidFill>
                  <a:schemeClr val="tx2"/>
                </a:solidFill>
                <a:effectLst>
                  <a:outerShdw blurRad="38100" dist="38100" dir="2700000" algn="tl">
                    <a:srgbClr val="000000">
                      <a:alpha val="43137"/>
                    </a:srgbClr>
                  </a:outerShdw>
                </a:effectLst>
                <a:latin typeface="+mj-lt"/>
                <a:ea typeface="Verdana" pitchFamily="34" charset="0"/>
                <a:cs typeface="Verdana" pitchFamily="34" charset="0"/>
              </a:rPr>
              <a:t>BOTÓN DE INTRODUCCIÓN</a:t>
            </a:r>
            <a:r>
              <a:rPr lang="es-CO" sz="1050" dirty="0" smtClean="0">
                <a:solidFill>
                  <a:schemeClr val="bg1">
                    <a:lumMod val="50000"/>
                  </a:schemeClr>
                </a:solidFill>
                <a:effectLst>
                  <a:outerShdw blurRad="38100" dist="38100" dir="2700000" algn="tl">
                    <a:srgbClr val="000000">
                      <a:alpha val="43137"/>
                    </a:srgbClr>
                  </a:outerShdw>
                </a:effectLst>
                <a:latin typeface="+mj-lt"/>
                <a:ea typeface="Verdana" pitchFamily="34" charset="0"/>
                <a:cs typeface="Verdana" pitchFamily="34" charset="0"/>
              </a:rPr>
              <a:t>: </a:t>
            </a:r>
            <a:r>
              <a:rPr lang="es-CO" sz="1050" dirty="0" smtClean="0">
                <a:solidFill>
                  <a:schemeClr val="bg1">
                    <a:lumMod val="50000"/>
                  </a:schemeClr>
                </a:solidFill>
                <a:latin typeface="+mj-lt"/>
                <a:ea typeface="Verdana" pitchFamily="34" charset="0"/>
                <a:cs typeface="Verdana" pitchFamily="34" charset="0"/>
              </a:rPr>
              <a:t>se accede a la descripción general del informe.</a:t>
            </a:r>
          </a:p>
          <a:p>
            <a:pPr lvl="0" algn="just">
              <a:lnSpc>
                <a:spcPct val="100000"/>
              </a:lnSpc>
              <a:spcBef>
                <a:spcPts val="0"/>
              </a:spcBef>
              <a:spcAft>
                <a:spcPts val="600"/>
              </a:spcAft>
            </a:pPr>
            <a:r>
              <a:rPr lang="es-CO" sz="1050" b="1" dirty="0">
                <a:solidFill>
                  <a:schemeClr val="tx2"/>
                </a:solidFill>
                <a:effectLst>
                  <a:outerShdw blurRad="38100" dist="38100" dir="2700000" algn="tl">
                    <a:srgbClr val="000000">
                      <a:alpha val="43137"/>
                    </a:srgbClr>
                  </a:outerShdw>
                </a:effectLst>
                <a:latin typeface="+mj-lt"/>
                <a:ea typeface="Verdana" pitchFamily="34" charset="0"/>
                <a:cs typeface="Verdana" pitchFamily="34" charset="0"/>
              </a:rPr>
              <a:t>BOTÓN DE METODOLOGÍA</a:t>
            </a:r>
            <a:r>
              <a:rPr lang="es-CO" sz="1050" dirty="0" smtClean="0">
                <a:solidFill>
                  <a:schemeClr val="bg1">
                    <a:lumMod val="50000"/>
                  </a:schemeClr>
                </a:solidFill>
                <a:latin typeface="+mj-lt"/>
                <a:ea typeface="Verdana" pitchFamily="34" charset="0"/>
                <a:cs typeface="Verdana" pitchFamily="34" charset="0"/>
              </a:rPr>
              <a:t>: se accede a la consulta de los objetivos del estudio, a la ficha técnica , a la estructura del modelo y a los anexos asociados a los cuestionarios que se diseñaron y aplicaron para este estudio.</a:t>
            </a:r>
          </a:p>
          <a:p>
            <a:pPr lvl="0" algn="just">
              <a:lnSpc>
                <a:spcPct val="100000"/>
              </a:lnSpc>
              <a:spcBef>
                <a:spcPts val="0"/>
              </a:spcBef>
              <a:spcAft>
                <a:spcPts val="600"/>
              </a:spcAft>
            </a:pPr>
            <a:r>
              <a:rPr lang="es-CO" sz="1050" b="1" dirty="0">
                <a:solidFill>
                  <a:schemeClr val="tx2"/>
                </a:solidFill>
                <a:effectLst>
                  <a:outerShdw blurRad="38100" dist="38100" dir="2700000" algn="tl">
                    <a:srgbClr val="000000">
                      <a:alpha val="43137"/>
                    </a:srgbClr>
                  </a:outerShdw>
                </a:effectLst>
                <a:latin typeface="+mj-lt"/>
                <a:ea typeface="Verdana" pitchFamily="34" charset="0"/>
                <a:cs typeface="Verdana" pitchFamily="34" charset="0"/>
              </a:rPr>
              <a:t>BOTÓN DE RESULTADOS</a:t>
            </a:r>
            <a:r>
              <a:rPr lang="es-CO" sz="1050" dirty="0" smtClean="0">
                <a:solidFill>
                  <a:schemeClr val="bg1">
                    <a:lumMod val="50000"/>
                  </a:schemeClr>
                </a:solidFill>
                <a:latin typeface="+mj-lt"/>
                <a:ea typeface="Verdana" pitchFamily="34" charset="0"/>
                <a:cs typeface="Verdana" pitchFamily="34" charset="0"/>
              </a:rPr>
              <a:t>: se despliega dos accesos asociados a los resultados cuantitativos de Ciudadanos y Funcionarios.</a:t>
            </a:r>
          </a:p>
          <a:p>
            <a:pPr lvl="0" algn="just">
              <a:lnSpc>
                <a:spcPct val="100000"/>
              </a:lnSpc>
              <a:spcBef>
                <a:spcPts val="0"/>
              </a:spcBef>
              <a:spcAft>
                <a:spcPts val="600"/>
              </a:spcAft>
            </a:pPr>
            <a:r>
              <a:rPr lang="es-CO" sz="1050" dirty="0" smtClean="0">
                <a:solidFill>
                  <a:schemeClr val="bg1">
                    <a:lumMod val="50000"/>
                  </a:schemeClr>
                </a:solidFill>
                <a:latin typeface="+mj-lt"/>
                <a:ea typeface="Verdana" pitchFamily="34" charset="0"/>
                <a:cs typeface="Verdana" pitchFamily="34" charset="0"/>
              </a:rPr>
              <a:t>                </a:t>
            </a:r>
            <a:r>
              <a:rPr lang="es-CO" sz="1050" dirty="0" smtClean="0">
                <a:solidFill>
                  <a:schemeClr val="bg1">
                    <a:lumMod val="50000"/>
                  </a:schemeClr>
                </a:solidFill>
                <a:ea typeface="Verdana" pitchFamily="34" charset="0"/>
                <a:cs typeface="Verdana" pitchFamily="34" charset="0"/>
              </a:rPr>
              <a:t>Botones de navegación: contiene la graficación de las diferentes preguntas asociadas a un mismo capítulo</a:t>
            </a:r>
            <a:endParaRPr lang="es-CO" sz="1050" dirty="0" smtClean="0">
              <a:solidFill>
                <a:schemeClr val="bg1">
                  <a:lumMod val="50000"/>
                </a:schemeClr>
              </a:solidFill>
              <a:latin typeface="+mj-lt"/>
              <a:ea typeface="Verdana" pitchFamily="34" charset="0"/>
              <a:cs typeface="Verdana" pitchFamily="34" charset="0"/>
            </a:endParaRPr>
          </a:p>
          <a:p>
            <a:pPr lvl="0" algn="just">
              <a:lnSpc>
                <a:spcPct val="100000"/>
              </a:lnSpc>
              <a:spcBef>
                <a:spcPts val="0"/>
              </a:spcBef>
              <a:spcAft>
                <a:spcPts val="600"/>
              </a:spcAft>
            </a:pPr>
            <a:r>
              <a:rPr lang="es-CO" sz="1050" b="1" dirty="0">
                <a:solidFill>
                  <a:schemeClr val="tx2"/>
                </a:solidFill>
                <a:effectLst>
                  <a:outerShdw blurRad="38100" dist="38100" dir="2700000" algn="tl">
                    <a:srgbClr val="000000">
                      <a:alpha val="43137"/>
                    </a:srgbClr>
                  </a:outerShdw>
                </a:effectLst>
                <a:latin typeface="+mj-lt"/>
                <a:ea typeface="Verdana" pitchFamily="34" charset="0"/>
                <a:cs typeface="Verdana" pitchFamily="34" charset="0"/>
              </a:rPr>
              <a:t>BOTÓN DE CONCLUSIONES</a:t>
            </a:r>
            <a:r>
              <a:rPr lang="es-CO" sz="1050" dirty="0" smtClean="0">
                <a:solidFill>
                  <a:schemeClr val="bg1">
                    <a:lumMod val="50000"/>
                  </a:schemeClr>
                </a:solidFill>
                <a:latin typeface="+mj-lt"/>
                <a:ea typeface="Verdana" pitchFamily="34" charset="0"/>
                <a:cs typeface="Verdana" pitchFamily="34" charset="0"/>
              </a:rPr>
              <a:t>: se presentan las conclusiones y recomendaciones del estudio.</a:t>
            </a:r>
          </a:p>
        </p:txBody>
      </p:sp>
      <p:sp>
        <p:nvSpPr>
          <p:cNvPr id="17" name="16 Rectángulo"/>
          <p:cNvSpPr/>
          <p:nvPr/>
        </p:nvSpPr>
        <p:spPr>
          <a:xfrm>
            <a:off x="4511600" y="2576375"/>
            <a:ext cx="4572000" cy="276999"/>
          </a:xfrm>
          <a:prstGeom prst="rect">
            <a:avLst/>
          </a:prstGeom>
        </p:spPr>
        <p:txBody>
          <a:bodyPr>
            <a:spAutoFit/>
          </a:bodyPr>
          <a:lstStyle/>
          <a:p>
            <a:pPr lvl="0"/>
            <a:r>
              <a:rPr lang="es-CO" sz="1200" b="1" dirty="0" smtClean="0">
                <a:solidFill>
                  <a:schemeClr val="tx2">
                    <a:lumMod val="50000"/>
                  </a:schemeClr>
                </a:solidFill>
                <a:latin typeface="+mj-lt"/>
                <a:ea typeface="Verdana" pitchFamily="34" charset="0"/>
                <a:cs typeface="Verdana" pitchFamily="34" charset="0"/>
              </a:rPr>
              <a:t>El informe presenta la siguiente estructura:</a:t>
            </a:r>
            <a:endParaRPr lang="es-CO" sz="1200" b="1" dirty="0">
              <a:solidFill>
                <a:schemeClr val="tx2">
                  <a:lumMod val="50000"/>
                </a:schemeClr>
              </a:solidFill>
              <a:latin typeface="+mj-lt"/>
              <a:ea typeface="Verdana" pitchFamily="34" charset="0"/>
              <a:cs typeface="Verdana" pitchFamily="34" charset="0"/>
            </a:endParaRPr>
          </a:p>
        </p:txBody>
      </p:sp>
      <p:pic>
        <p:nvPicPr>
          <p:cNvPr id="4105"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19 Grupo"/>
          <p:cNvGrpSpPr/>
          <p:nvPr/>
        </p:nvGrpSpPr>
        <p:grpSpPr>
          <a:xfrm>
            <a:off x="2179082" y="5291664"/>
            <a:ext cx="5179000" cy="323405"/>
            <a:chOff x="24863" y="5291664"/>
            <a:chExt cx="5179000" cy="323405"/>
          </a:xfrm>
        </p:grpSpPr>
        <p:sp>
          <p:nvSpPr>
            <p:cNvPr id="9" name="8 Cheurón"/>
            <p:cNvSpPr/>
            <p:nvPr/>
          </p:nvSpPr>
          <p:spPr>
            <a:xfrm>
              <a:off x="24863" y="5299936"/>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smtClean="0"/>
                <a:t>Introducción</a:t>
              </a:r>
              <a:endParaRPr lang="es-CO" sz="1000" b="1" dirty="0"/>
            </a:p>
          </p:txBody>
        </p:sp>
        <p:sp>
          <p:nvSpPr>
            <p:cNvPr id="21" name="20 Cheurón">
              <a:hlinkClick r:id="rId3"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endParaRPr lang="es-CO" sz="1000" b="1" dirty="0">
                <a:solidFill>
                  <a:schemeClr val="accent4">
                    <a:lumMod val="50000"/>
                  </a:schemeClr>
                </a:solidFill>
              </a:endParaRPr>
            </a:p>
          </p:txBody>
        </p:sp>
        <p:sp>
          <p:nvSpPr>
            <p:cNvPr id="23" name="22 Cheurón">
              <a:hlinkClick r:id="rId4"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19" name="Picture 2" descr="http://58533534ea9b6562bf3c-029f06cbf668e558ffb5306597309f00.r0.cf1.rackcdn.com/2012/10/Like.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37 Cheurón">
              <a:hlinkClick r:id="rId6" action="ppaction://hlinksldjump"/>
            </p:cNvPr>
            <p:cNvSpPr/>
            <p:nvPr/>
          </p:nvSpPr>
          <p:spPr>
            <a:xfrm>
              <a:off x="2422393" y="5291664"/>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Resultados</a:t>
              </a:r>
            </a:p>
          </p:txBody>
        </p:sp>
      </p:grpSp>
      <p:sp>
        <p:nvSpPr>
          <p:cNvPr id="39" name="3 Marcador de número de diapositiva"/>
          <p:cNvSpPr>
            <a:spLocks noGrp="1"/>
          </p:cNvSpPr>
          <p:nvPr>
            <p:ph type="sldNum" sz="quarter" idx="12"/>
          </p:nvPr>
        </p:nvSpPr>
        <p:spPr>
          <a:xfrm>
            <a:off x="7037032" y="5401058"/>
            <a:ext cx="2133600" cy="304271"/>
          </a:xfrm>
        </p:spPr>
        <p:txBody>
          <a:bodyPr/>
          <a:lstStyle/>
          <a:p>
            <a:fld id="{62F6D429-5B7F-4D92-8A61-2D03DF31274D}" type="slidenum">
              <a:rPr lang="es-CO" smtClean="0"/>
              <a:pPr/>
              <a:t>2</a:t>
            </a:fld>
            <a:endParaRPr lang="es-CO"/>
          </a:p>
        </p:txBody>
      </p:sp>
      <p:pic>
        <p:nvPicPr>
          <p:cNvPr id="2050" name="Picture 2" descr="Trámites y Servicio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3528" y="2089162"/>
            <a:ext cx="1497737" cy="1418075"/>
          </a:xfrm>
          <a:prstGeom prst="ellipse">
            <a:avLst/>
          </a:prstGeom>
          <a:ln w="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2052" name="Picture 4" descr="http://www.pensionesdurango.gob.mx/fotos/noticias/59/59_inicia-firma-de-supervivencia-con-metodo-de-biometria-digital.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99195" y="3075363"/>
            <a:ext cx="1691490" cy="1603806"/>
          </a:xfrm>
          <a:prstGeom prst="ellipse">
            <a:avLst/>
          </a:prstGeom>
          <a:ln w="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O" altLang="es-CO"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6"/>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O" altLang="es-CO"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7"/>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O" altLang="es-CO" sz="1800" b="0" i="0" u="none" strike="noStrike" cap="none" normalizeH="0" baseline="0" smtClean="0">
              <a:ln>
                <a:noFill/>
              </a:ln>
              <a:solidFill>
                <a:schemeClr val="tx1"/>
              </a:solidFill>
              <a:effectLst/>
              <a:latin typeface="Arial" pitchFamily="34" charset="0"/>
              <a:cs typeface="Arial" pitchFamily="34" charset="0"/>
            </a:endParaRPr>
          </a:p>
        </p:txBody>
      </p:sp>
      <p:pic>
        <p:nvPicPr>
          <p:cNvPr id="2057" name="Picture 9" descr="Trámites y Servicios">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300329" y="1449239"/>
            <a:ext cx="1283814" cy="1265636"/>
          </a:xfrm>
          <a:prstGeom prst="ellipse">
            <a:avLst/>
          </a:prstGeom>
          <a:ln w="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22" name="21 Conector">
            <a:hlinkClick r:id="rId4" action="ppaction://hlinksldjump"/>
          </p:cNvPr>
          <p:cNvSpPr/>
          <p:nvPr/>
        </p:nvSpPr>
        <p:spPr>
          <a:xfrm>
            <a:off x="4926288" y="434316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30065739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20</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7" y="5137828"/>
            <a:ext cx="6494656" cy="215444"/>
          </a:xfrm>
          <a:prstGeom prst="rect">
            <a:avLst/>
          </a:prstGeom>
        </p:spPr>
        <p:txBody>
          <a:bodyPr wrap="square">
            <a:spAutoFit/>
          </a:bodyPr>
          <a:lstStyle/>
          <a:p>
            <a:r>
              <a:rPr lang="es-CO" sz="800" b="1" dirty="0" smtClean="0">
                <a:solidFill>
                  <a:schemeClr val="bg1">
                    <a:lumMod val="50000"/>
                  </a:schemeClr>
                </a:solidFill>
              </a:rPr>
              <a:t>P10.</a:t>
            </a:r>
            <a:r>
              <a:rPr lang="es-CO" sz="800" dirty="0" smtClean="0">
                <a:solidFill>
                  <a:schemeClr val="bg1">
                    <a:lumMod val="50000"/>
                  </a:schemeClr>
                </a:solidFill>
              </a:rPr>
              <a:t> </a:t>
            </a:r>
            <a:r>
              <a:rPr lang="es-CO" sz="800" dirty="0">
                <a:solidFill>
                  <a:schemeClr val="bg1">
                    <a:lumMod val="50000"/>
                  </a:schemeClr>
                </a:solidFill>
              </a:rPr>
              <a:t>En una escala de 1 a 5, donde uno 1 es MUY INSATISFECHO y 5 MUY SATISFECHO, por favor califique cada uno de los siguientes aspectos</a:t>
            </a:r>
          </a:p>
        </p:txBody>
      </p:sp>
      <p:sp>
        <p:nvSpPr>
          <p:cNvPr id="42" name="41 CuadroTexto"/>
          <p:cNvSpPr txBox="1"/>
          <p:nvPr/>
        </p:nvSpPr>
        <p:spPr>
          <a:xfrm>
            <a:off x="3740812" y="1607350"/>
            <a:ext cx="3519992" cy="338554"/>
          </a:xfrm>
          <a:prstGeom prst="rect">
            <a:avLst/>
          </a:prstGeom>
          <a:noFill/>
        </p:spPr>
        <p:txBody>
          <a:bodyPr wrap="square" rtlCol="0">
            <a:spAutoFit/>
          </a:bodyPr>
          <a:lstStyle/>
          <a:p>
            <a:pPr algn="ctr"/>
            <a:r>
              <a:rPr lang="es-CO" sz="800" b="1" dirty="0" smtClean="0">
                <a:solidFill>
                  <a:schemeClr val="tx2"/>
                </a:solidFill>
              </a:rPr>
              <a:t>Ranking</a:t>
            </a:r>
            <a:r>
              <a:rPr lang="es-CO" sz="800" dirty="0" smtClean="0">
                <a:solidFill>
                  <a:schemeClr val="tx2"/>
                </a:solidFill>
              </a:rPr>
              <a:t> de los 5 trámites más importantes</a:t>
            </a:r>
          </a:p>
          <a:p>
            <a:pPr algn="ctr"/>
            <a:r>
              <a:rPr lang="es-CO" sz="800" dirty="0" smtClean="0">
                <a:solidFill>
                  <a:schemeClr val="tx2"/>
                </a:solidFill>
              </a:rPr>
              <a:t>Según los trámites usados </a:t>
            </a:r>
            <a:r>
              <a:rPr lang="es-CO" sz="800" b="1" dirty="0" smtClean="0">
                <a:solidFill>
                  <a:schemeClr val="tx2"/>
                </a:solidFill>
              </a:rPr>
              <a:t>durante 2014</a:t>
            </a:r>
            <a:endParaRPr lang="es-CO" sz="800" b="1" dirty="0">
              <a:solidFill>
                <a:schemeClr val="tx2"/>
              </a:solidFill>
            </a:endParaRPr>
          </a:p>
        </p:txBody>
      </p:sp>
      <p:graphicFrame>
        <p:nvGraphicFramePr>
          <p:cNvPr id="127" name="126 Gráfico"/>
          <p:cNvGraphicFramePr/>
          <p:nvPr>
            <p:extLst>
              <p:ext uri="{D42A27DB-BD31-4B8C-83A1-F6EECF244321}">
                <p14:modId xmlns:p14="http://schemas.microsoft.com/office/powerpoint/2010/main" val="2761338843"/>
              </p:ext>
            </p:extLst>
          </p:nvPr>
        </p:nvGraphicFramePr>
        <p:xfrm>
          <a:off x="2195736" y="2283492"/>
          <a:ext cx="6120680" cy="2860770"/>
        </p:xfrm>
        <a:graphic>
          <a:graphicData uri="http://schemas.openxmlformats.org/drawingml/2006/chart">
            <c:chart xmlns:c="http://schemas.openxmlformats.org/drawingml/2006/chart" xmlns:r="http://schemas.openxmlformats.org/officeDocument/2006/relationships" r:id="rId3"/>
          </a:graphicData>
        </a:graphic>
      </p:graphicFrame>
      <p:pic>
        <p:nvPicPr>
          <p:cNvPr id="128"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59677" y="1955241"/>
            <a:ext cx="4956739" cy="326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1 Tabla"/>
          <p:cNvGraphicFramePr>
            <a:graphicFrameLocks noGrp="1"/>
          </p:cNvGraphicFramePr>
          <p:nvPr>
            <p:extLst>
              <p:ext uri="{D42A27DB-BD31-4B8C-83A1-F6EECF244321}">
                <p14:modId xmlns:p14="http://schemas.microsoft.com/office/powerpoint/2010/main" val="1566383105"/>
              </p:ext>
            </p:extLst>
          </p:nvPr>
        </p:nvGraphicFramePr>
        <p:xfrm>
          <a:off x="8460432" y="2273916"/>
          <a:ext cx="495924" cy="2887840"/>
        </p:xfrm>
        <a:graphic>
          <a:graphicData uri="http://schemas.openxmlformats.org/drawingml/2006/table">
            <a:tbl>
              <a:tblPr bandRow="1">
                <a:tableStyleId>{7DF18680-E054-41AD-8BC1-D1AEF772440D}</a:tableStyleId>
              </a:tblPr>
              <a:tblGrid>
                <a:gridCol w="495924"/>
              </a:tblGrid>
              <a:tr h="360980">
                <a:tc>
                  <a:txBody>
                    <a:bodyPr/>
                    <a:lstStyle/>
                    <a:p>
                      <a:pPr marL="0" algn="ctr" defTabSz="914400" rtl="0" eaLnBrk="1" fontAlgn="b" latinLnBrk="0" hangingPunct="1"/>
                      <a:r>
                        <a:rPr lang="es-CO" sz="1000" kern="1200" dirty="0">
                          <a:solidFill>
                            <a:schemeClr val="tx2"/>
                          </a:solidFill>
                          <a:latin typeface="+mn-lt"/>
                          <a:ea typeface="+mn-ea"/>
                          <a:cs typeface="+mn-cs"/>
                        </a:rPr>
                        <a:t>84,0%</a:t>
                      </a:r>
                    </a:p>
                  </a:txBody>
                  <a:tcPr marL="9525" marR="9525" marT="9525" marB="0" anchor="ctr"/>
                </a:tc>
              </a:tr>
              <a:tr h="360980">
                <a:tc>
                  <a:txBody>
                    <a:bodyPr/>
                    <a:lstStyle/>
                    <a:p>
                      <a:pPr marL="0" algn="ctr" defTabSz="914400" rtl="0" eaLnBrk="1" fontAlgn="b" latinLnBrk="0" hangingPunct="1"/>
                      <a:r>
                        <a:rPr lang="es-CO" sz="1000" kern="1200" dirty="0">
                          <a:solidFill>
                            <a:schemeClr val="tx2"/>
                          </a:solidFill>
                          <a:latin typeface="+mn-lt"/>
                          <a:ea typeface="+mn-ea"/>
                          <a:cs typeface="+mn-cs"/>
                        </a:rPr>
                        <a:t>88,4%</a:t>
                      </a:r>
                    </a:p>
                  </a:txBody>
                  <a:tcPr marL="9525" marR="9525" marT="9525" marB="0" anchor="ctr"/>
                </a:tc>
              </a:tr>
              <a:tr h="360980">
                <a:tc>
                  <a:txBody>
                    <a:bodyPr/>
                    <a:lstStyle/>
                    <a:p>
                      <a:pPr marL="0" algn="ctr" defTabSz="914400" rtl="0" eaLnBrk="1" fontAlgn="b" latinLnBrk="0" hangingPunct="1"/>
                      <a:r>
                        <a:rPr lang="es-CO" sz="1000" kern="1200" dirty="0">
                          <a:solidFill>
                            <a:schemeClr val="tx2"/>
                          </a:solidFill>
                          <a:latin typeface="+mn-lt"/>
                          <a:ea typeface="+mn-ea"/>
                          <a:cs typeface="+mn-cs"/>
                        </a:rPr>
                        <a:t>88,5%</a:t>
                      </a:r>
                    </a:p>
                  </a:txBody>
                  <a:tcPr marL="9525" marR="9525" marT="9525" marB="0" anchor="ctr"/>
                </a:tc>
              </a:tr>
              <a:tr h="360980">
                <a:tc>
                  <a:txBody>
                    <a:bodyPr/>
                    <a:lstStyle/>
                    <a:p>
                      <a:pPr marL="0" algn="ctr" defTabSz="914400" rtl="0" eaLnBrk="1" fontAlgn="b" latinLnBrk="0" hangingPunct="1"/>
                      <a:r>
                        <a:rPr lang="es-CO" sz="1000" kern="1200" dirty="0">
                          <a:solidFill>
                            <a:schemeClr val="tx2"/>
                          </a:solidFill>
                          <a:latin typeface="+mn-lt"/>
                          <a:ea typeface="+mn-ea"/>
                          <a:cs typeface="+mn-cs"/>
                        </a:rPr>
                        <a:t>85,9%</a:t>
                      </a:r>
                    </a:p>
                  </a:txBody>
                  <a:tcPr marL="9525" marR="9525" marT="9525" marB="0" anchor="ctr"/>
                </a:tc>
              </a:tr>
              <a:tr h="360980">
                <a:tc>
                  <a:txBody>
                    <a:bodyPr/>
                    <a:lstStyle/>
                    <a:p>
                      <a:pPr marL="0" algn="ctr" defTabSz="914400" rtl="0" eaLnBrk="1" fontAlgn="b" latinLnBrk="0" hangingPunct="1"/>
                      <a:r>
                        <a:rPr lang="es-CO" sz="1000" kern="1200" dirty="0">
                          <a:solidFill>
                            <a:schemeClr val="tx2"/>
                          </a:solidFill>
                          <a:latin typeface="+mn-lt"/>
                          <a:ea typeface="+mn-ea"/>
                          <a:cs typeface="+mn-cs"/>
                        </a:rPr>
                        <a:t>78,2%</a:t>
                      </a:r>
                    </a:p>
                  </a:txBody>
                  <a:tcPr marL="9525" marR="9525" marT="9525" marB="0" anchor="ctr"/>
                </a:tc>
              </a:tr>
              <a:tr h="360980">
                <a:tc>
                  <a:txBody>
                    <a:bodyPr/>
                    <a:lstStyle/>
                    <a:p>
                      <a:pPr marL="0" algn="ctr" defTabSz="914400" rtl="0" eaLnBrk="1" fontAlgn="b" latinLnBrk="0" hangingPunct="1"/>
                      <a:r>
                        <a:rPr lang="es-CO" sz="1000" kern="1200" dirty="0">
                          <a:solidFill>
                            <a:schemeClr val="tx2"/>
                          </a:solidFill>
                          <a:latin typeface="+mn-lt"/>
                          <a:ea typeface="+mn-ea"/>
                          <a:cs typeface="+mn-cs"/>
                        </a:rPr>
                        <a:t>83,0%</a:t>
                      </a:r>
                    </a:p>
                  </a:txBody>
                  <a:tcPr marL="9525" marR="9525" marT="9525" marB="0" anchor="ctr"/>
                </a:tc>
              </a:tr>
              <a:tr h="360980">
                <a:tc>
                  <a:txBody>
                    <a:bodyPr/>
                    <a:lstStyle/>
                    <a:p>
                      <a:pPr marL="0" algn="ctr" defTabSz="914400" rtl="0" eaLnBrk="1" fontAlgn="b" latinLnBrk="0" hangingPunct="1"/>
                      <a:r>
                        <a:rPr lang="es-CO" sz="1000" kern="1200" dirty="0">
                          <a:solidFill>
                            <a:schemeClr val="tx2"/>
                          </a:solidFill>
                          <a:latin typeface="+mn-lt"/>
                          <a:ea typeface="+mn-ea"/>
                          <a:cs typeface="+mn-cs"/>
                        </a:rPr>
                        <a:t>81,7%</a:t>
                      </a:r>
                    </a:p>
                  </a:txBody>
                  <a:tcPr marL="9525" marR="9525" marT="9525" marB="0" anchor="ctr"/>
                </a:tc>
              </a:tr>
              <a:tr h="360980">
                <a:tc>
                  <a:txBody>
                    <a:bodyPr/>
                    <a:lstStyle/>
                    <a:p>
                      <a:pPr marL="0" algn="ctr" defTabSz="914400" rtl="0" eaLnBrk="1" fontAlgn="b" latinLnBrk="0" hangingPunct="1"/>
                      <a:r>
                        <a:rPr lang="es-CO" sz="1000" kern="1200" dirty="0">
                          <a:solidFill>
                            <a:schemeClr val="tx2"/>
                          </a:solidFill>
                          <a:latin typeface="+mn-lt"/>
                          <a:ea typeface="+mn-ea"/>
                          <a:cs typeface="+mn-cs"/>
                        </a:rPr>
                        <a:t>80,7%</a:t>
                      </a:r>
                    </a:p>
                  </a:txBody>
                  <a:tcPr marL="9525" marR="9525" marT="9525" marB="0" anchor="ctr"/>
                </a:tc>
              </a:tr>
            </a:tbl>
          </a:graphicData>
        </a:graphic>
      </p:graphicFrame>
      <p:sp>
        <p:nvSpPr>
          <p:cNvPr id="129" name="128 CuadroTexto"/>
          <p:cNvSpPr txBox="1"/>
          <p:nvPr/>
        </p:nvSpPr>
        <p:spPr>
          <a:xfrm>
            <a:off x="8244408" y="2019998"/>
            <a:ext cx="936104" cy="253916"/>
          </a:xfrm>
          <a:prstGeom prst="rect">
            <a:avLst/>
          </a:prstGeom>
          <a:noFill/>
        </p:spPr>
        <p:txBody>
          <a:bodyPr wrap="square" rtlCol="0">
            <a:spAutoFit/>
          </a:bodyPr>
          <a:lstStyle/>
          <a:p>
            <a:pPr algn="ctr"/>
            <a:r>
              <a:rPr lang="es-CO" sz="1050" b="1" dirty="0" smtClean="0">
                <a:solidFill>
                  <a:schemeClr val="tx2"/>
                </a:solidFill>
              </a:rPr>
              <a:t>Top </a:t>
            </a:r>
            <a:r>
              <a:rPr lang="es-CO" sz="1050" b="1" dirty="0" err="1" smtClean="0">
                <a:solidFill>
                  <a:schemeClr val="tx2"/>
                </a:solidFill>
              </a:rPr>
              <a:t>Two</a:t>
            </a:r>
            <a:r>
              <a:rPr lang="es-CO" sz="1050" b="1" dirty="0" smtClean="0">
                <a:solidFill>
                  <a:schemeClr val="tx2"/>
                </a:solidFill>
              </a:rPr>
              <a:t> Box</a:t>
            </a:r>
            <a:endParaRPr lang="es-CO" sz="1050" b="1" dirty="0">
              <a:solidFill>
                <a:schemeClr val="tx2"/>
              </a:solidFill>
            </a:endParaRPr>
          </a:p>
        </p:txBody>
      </p:sp>
      <p:sp>
        <p:nvSpPr>
          <p:cNvPr id="130" name="129 CuadroTexto"/>
          <p:cNvSpPr txBox="1"/>
          <p:nvPr/>
        </p:nvSpPr>
        <p:spPr>
          <a:xfrm>
            <a:off x="6588224" y="5137828"/>
            <a:ext cx="2368131" cy="215444"/>
          </a:xfrm>
          <a:prstGeom prst="rect">
            <a:avLst/>
          </a:prstGeom>
          <a:noFill/>
        </p:spPr>
        <p:txBody>
          <a:bodyPr wrap="square" rtlCol="0">
            <a:spAutoFit/>
          </a:bodyPr>
          <a:lstStyle/>
          <a:p>
            <a:pPr algn="r"/>
            <a:r>
              <a:rPr lang="es-CO" sz="800" b="1" dirty="0" smtClean="0">
                <a:solidFill>
                  <a:schemeClr val="bg1">
                    <a:lumMod val="50000"/>
                  </a:schemeClr>
                </a:solidFill>
              </a:rPr>
              <a:t>% Top </a:t>
            </a:r>
            <a:r>
              <a:rPr lang="es-CO" sz="800" b="1" dirty="0" err="1" smtClean="0">
                <a:solidFill>
                  <a:schemeClr val="bg1">
                    <a:lumMod val="50000"/>
                  </a:schemeClr>
                </a:solidFill>
              </a:rPr>
              <a:t>Two</a:t>
            </a:r>
            <a:r>
              <a:rPr lang="es-CO" sz="800" b="1" dirty="0" smtClean="0">
                <a:solidFill>
                  <a:schemeClr val="bg1">
                    <a:lumMod val="50000"/>
                  </a:schemeClr>
                </a:solidFill>
              </a:rPr>
              <a:t> Box = 4 + 5 Muy Satisfecho</a:t>
            </a:r>
            <a:endParaRPr lang="es-CO" sz="800" b="1" dirty="0">
              <a:solidFill>
                <a:schemeClr val="bg1">
                  <a:lumMod val="50000"/>
                </a:schemeClr>
              </a:solidFill>
            </a:endParaRPr>
          </a:p>
        </p:txBody>
      </p:sp>
      <p:sp>
        <p:nvSpPr>
          <p:cNvPr id="47" name="46 Rectángulo redondeado">
            <a:hlinkClick r:id="rId5"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Satisfacción con los aspectos relacionados al trámite</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sp>
        <p:nvSpPr>
          <p:cNvPr id="37" name="36 CuadroTexto"/>
          <p:cNvSpPr txBox="1"/>
          <p:nvPr/>
        </p:nvSpPr>
        <p:spPr>
          <a:xfrm>
            <a:off x="1088043"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38" name="37 CuadroTexto"/>
          <p:cNvSpPr txBox="1"/>
          <p:nvPr/>
        </p:nvSpPr>
        <p:spPr>
          <a:xfrm>
            <a:off x="1409887" y="4622145"/>
            <a:ext cx="734496" cy="253916"/>
          </a:xfrm>
          <a:prstGeom prst="rect">
            <a:avLst/>
          </a:prstGeom>
          <a:noFill/>
        </p:spPr>
        <p:txBody>
          <a:bodyPr wrap="none" rtlCol="0">
            <a:spAutoFit/>
          </a:bodyPr>
          <a:lstStyle/>
          <a:p>
            <a:r>
              <a:rPr lang="es-CO" sz="1050" dirty="0" smtClean="0">
                <a:solidFill>
                  <a:schemeClr val="bg1">
                    <a:lumMod val="50000"/>
                  </a:schemeClr>
                </a:solidFill>
              </a:rPr>
              <a:t>5.329.493</a:t>
            </a:r>
            <a:endParaRPr lang="es-CO" sz="1050" dirty="0">
              <a:solidFill>
                <a:schemeClr val="bg1">
                  <a:lumMod val="50000"/>
                </a:schemeClr>
              </a:solidFill>
            </a:endParaRPr>
          </a:p>
        </p:txBody>
      </p:sp>
      <p:grpSp>
        <p:nvGrpSpPr>
          <p:cNvPr id="50" name="49 Grupo"/>
          <p:cNvGrpSpPr/>
          <p:nvPr/>
        </p:nvGrpSpPr>
        <p:grpSpPr>
          <a:xfrm>
            <a:off x="2200666" y="1498873"/>
            <a:ext cx="2318022" cy="457560"/>
            <a:chOff x="2494643" y="2638769"/>
            <a:chExt cx="2318021" cy="507067"/>
          </a:xfrm>
          <a:scene3d>
            <a:camera prst="orthographicFront"/>
            <a:lightRig rig="threePt" dir="t">
              <a:rot lat="0" lon="0" rev="7500000"/>
            </a:lightRig>
          </a:scene3d>
        </p:grpSpPr>
        <p:sp>
          <p:nvSpPr>
            <p:cNvPr id="57" name="56 Rectángulo redondeado"/>
            <p:cNvSpPr/>
            <p:nvPr/>
          </p:nvSpPr>
          <p:spPr>
            <a:xfrm>
              <a:off x="2494643" y="2638769"/>
              <a:ext cx="2318021" cy="507067"/>
            </a:xfrm>
            <a:prstGeom prst="roundRect">
              <a:avLst/>
            </a:prstGeom>
            <a:sp3d z="152400" extrusionH="63500" prstMaterial="dkEdge">
              <a:bevelT w="135400" h="16350" prst="relaxedInset"/>
              <a:contourClr>
                <a:schemeClr val="bg1"/>
              </a:contourClr>
            </a:sp3d>
          </p:spPr>
          <p:style>
            <a:lnRef idx="1">
              <a:schemeClr val="accent5">
                <a:hueOff val="-9933876"/>
                <a:satOff val="39811"/>
                <a:lumOff val="862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58" name="57 Rectángulo"/>
            <p:cNvSpPr/>
            <p:nvPr/>
          </p:nvSpPr>
          <p:spPr>
            <a:xfrm>
              <a:off x="2519396" y="2663522"/>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050" kern="1200" dirty="0" smtClean="0">
                  <a:solidFill>
                    <a:schemeClr val="tx2"/>
                  </a:solidFill>
                </a:rPr>
                <a:t>Obtención certificado de antecedentes judiciales</a:t>
              </a:r>
              <a:endParaRPr lang="es-CO" sz="1050" kern="1200" dirty="0">
                <a:solidFill>
                  <a:schemeClr val="tx2"/>
                </a:solidFill>
              </a:endParaRPr>
            </a:p>
          </p:txBody>
        </p:sp>
      </p:grpSp>
      <p:grpSp>
        <p:nvGrpSpPr>
          <p:cNvPr id="51" name="50 Grupo"/>
          <p:cNvGrpSpPr/>
          <p:nvPr/>
        </p:nvGrpSpPr>
        <p:grpSpPr>
          <a:xfrm>
            <a:off x="2242582" y="5329764"/>
            <a:ext cx="5179000" cy="323405"/>
            <a:chOff x="24863" y="5291664"/>
            <a:chExt cx="5179000" cy="323405"/>
          </a:xfrm>
        </p:grpSpPr>
        <p:sp>
          <p:nvSpPr>
            <p:cNvPr id="52" name="51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3" name="52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9" name="58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60"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60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69" name="68 Grupo"/>
          <p:cNvGrpSpPr/>
          <p:nvPr/>
        </p:nvGrpSpPr>
        <p:grpSpPr>
          <a:xfrm>
            <a:off x="3819981" y="183107"/>
            <a:ext cx="1323523" cy="450689"/>
            <a:chOff x="3164210" y="183107"/>
            <a:chExt cx="1323523" cy="450689"/>
          </a:xfrm>
        </p:grpSpPr>
        <p:sp>
          <p:nvSpPr>
            <p:cNvPr id="70" name="69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71" name="70 CuadroTexto">
              <a:hlinkClick r:id="rId11"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72" name="10 Imagen">
              <a:hlinkClick r:id="rId11" action="ppaction://hlinksldjump"/>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3" name="72 Rectángulo redondeado">
            <a:hlinkClick r:id="rId11"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74" name="73 Rectángulo redondeado">
            <a:hlinkClick r:id="rId13"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75" name="74 Rectángulo redondeado">
            <a:hlinkClick r:id="rId14" action="ppaction://hlinksldjump"/>
          </p:cNvPr>
          <p:cNvSpPr/>
          <p:nvPr/>
        </p:nvSpPr>
        <p:spPr>
          <a:xfrm>
            <a:off x="35496" y="2646399"/>
            <a:ext cx="1944215"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Satisfacción</a:t>
            </a:r>
          </a:p>
        </p:txBody>
      </p:sp>
      <p:sp>
        <p:nvSpPr>
          <p:cNvPr id="76" name="75 Rectángulo redondeado">
            <a:hlinkClick r:id="rId5"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7" name="76 Rectángulo redondeado">
            <a:hlinkClick r:id="rId11"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8" name="77 Rectángulo redondeado">
            <a:hlinkClick r:id="rId15"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9" name="78 Rectángulo redondeado">
            <a:hlinkClick r:id="rId16"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80" name="79 Rectángulo redondeado">
            <a:hlinkClick r:id="rId17"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81" name="80 Rectángulo redondeado">
            <a:hlinkClick r:id="rId18"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82" name="81 Conector">
            <a:hlinkClick r:id="rId14" action="ppaction://hlinksldjump"/>
          </p:cNvPr>
          <p:cNvSpPr/>
          <p:nvPr/>
        </p:nvSpPr>
        <p:spPr>
          <a:xfrm>
            <a:off x="1100758" y="286274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19" action="ppaction://hlinksldjump"/>
          </p:cNvPr>
          <p:cNvSpPr/>
          <p:nvPr/>
        </p:nvSpPr>
        <p:spPr>
          <a:xfrm>
            <a:off x="1256968" y="286274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0" action="ppaction://hlinksldjump"/>
          </p:cNvPr>
          <p:cNvSpPr/>
          <p:nvPr/>
        </p:nvSpPr>
        <p:spPr>
          <a:xfrm>
            <a:off x="1413178" y="286274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1" action="ppaction://hlinksldjump"/>
          </p:cNvPr>
          <p:cNvSpPr/>
          <p:nvPr/>
        </p:nvSpPr>
        <p:spPr>
          <a:xfrm>
            <a:off x="1569388" y="286274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2" action="ppaction://hlinksldjump"/>
          </p:cNvPr>
          <p:cNvSpPr/>
          <p:nvPr/>
        </p:nvSpPr>
        <p:spPr>
          <a:xfrm>
            <a:off x="1725598" y="286274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33176340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21</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5148064" y="1500554"/>
            <a:ext cx="675185" cy="369332"/>
          </a:xfrm>
          <a:prstGeom prst="rect">
            <a:avLst/>
          </a:prstGeom>
          <a:noFill/>
        </p:spPr>
        <p:txBody>
          <a:bodyPr wrap="none" rtlCol="0">
            <a:spAutoFit/>
          </a:bodyPr>
          <a:lstStyle/>
          <a:p>
            <a:pPr algn="ctr"/>
            <a:r>
              <a:rPr lang="es-CO" sz="900" b="1" dirty="0" smtClean="0">
                <a:solidFill>
                  <a:schemeClr val="tx2"/>
                </a:solidFill>
              </a:rPr>
              <a:t>Presencial</a:t>
            </a:r>
          </a:p>
          <a:p>
            <a:pPr algn="ctr"/>
            <a:r>
              <a:rPr lang="es-CO" sz="900" b="1" dirty="0" smtClean="0">
                <a:solidFill>
                  <a:schemeClr val="tx2"/>
                </a:solidFill>
              </a:rPr>
              <a:t>/Oficinas</a:t>
            </a:r>
            <a:endParaRPr lang="es-CO" sz="900" b="1" dirty="0">
              <a:solidFill>
                <a:schemeClr val="tx2"/>
              </a:solidFill>
            </a:endParaRPr>
          </a:p>
        </p:txBody>
      </p:sp>
      <p:sp>
        <p:nvSpPr>
          <p:cNvPr id="18" name="17 Rectángulo"/>
          <p:cNvSpPr/>
          <p:nvPr/>
        </p:nvSpPr>
        <p:spPr>
          <a:xfrm>
            <a:off x="-18377" y="5149703"/>
            <a:ext cx="5409774" cy="215444"/>
          </a:xfrm>
          <a:prstGeom prst="rect">
            <a:avLst/>
          </a:prstGeom>
        </p:spPr>
        <p:txBody>
          <a:bodyPr wrap="square">
            <a:spAutoFit/>
          </a:bodyPr>
          <a:lstStyle/>
          <a:p>
            <a:r>
              <a:rPr lang="es-CO" sz="800" b="1" dirty="0" smtClean="0">
                <a:solidFill>
                  <a:schemeClr val="bg1">
                    <a:lumMod val="50000"/>
                  </a:schemeClr>
                </a:solidFill>
              </a:rPr>
              <a:t>P11.</a:t>
            </a:r>
            <a:r>
              <a:rPr lang="es-CO" sz="800" dirty="0" smtClean="0">
                <a:solidFill>
                  <a:schemeClr val="bg1">
                    <a:lumMod val="50000"/>
                  </a:schemeClr>
                </a:solidFill>
              </a:rPr>
              <a:t> </a:t>
            </a:r>
            <a:r>
              <a:rPr lang="es-CO" sz="800" dirty="0">
                <a:solidFill>
                  <a:schemeClr val="bg1">
                    <a:lumMod val="50000"/>
                  </a:schemeClr>
                </a:solidFill>
              </a:rPr>
              <a:t>¿Cuál fue el medio por el que se informo/ orientó para realizar…</a:t>
            </a:r>
          </a:p>
        </p:txBody>
      </p:sp>
      <p:sp>
        <p:nvSpPr>
          <p:cNvPr id="38" name="37 CuadroTexto"/>
          <p:cNvSpPr txBox="1"/>
          <p:nvPr/>
        </p:nvSpPr>
        <p:spPr>
          <a:xfrm>
            <a:off x="6084168" y="1500554"/>
            <a:ext cx="683200" cy="369332"/>
          </a:xfrm>
          <a:prstGeom prst="rect">
            <a:avLst/>
          </a:prstGeom>
          <a:noFill/>
        </p:spPr>
        <p:txBody>
          <a:bodyPr wrap="none" rtlCol="0">
            <a:spAutoFit/>
          </a:bodyPr>
          <a:lstStyle/>
          <a:p>
            <a:pPr algn="ctr"/>
            <a:r>
              <a:rPr lang="es-CO" sz="900" b="1" dirty="0" smtClean="0">
                <a:solidFill>
                  <a:schemeClr val="tx2"/>
                </a:solidFill>
              </a:rPr>
              <a:t>Llamada </a:t>
            </a:r>
          </a:p>
          <a:p>
            <a:pPr algn="ctr"/>
            <a:r>
              <a:rPr lang="es-CO" sz="900" b="1" dirty="0" smtClean="0">
                <a:solidFill>
                  <a:schemeClr val="tx2"/>
                </a:solidFill>
              </a:rPr>
              <a:t>Telefónica</a:t>
            </a:r>
            <a:endParaRPr lang="es-CO" sz="900" b="1" dirty="0">
              <a:solidFill>
                <a:schemeClr val="tx2"/>
              </a:solidFill>
            </a:endParaRPr>
          </a:p>
        </p:txBody>
      </p:sp>
      <p:sp>
        <p:nvSpPr>
          <p:cNvPr id="39" name="38 CuadroTexto"/>
          <p:cNvSpPr txBox="1"/>
          <p:nvPr/>
        </p:nvSpPr>
        <p:spPr>
          <a:xfrm>
            <a:off x="7081292" y="1500554"/>
            <a:ext cx="683200" cy="369332"/>
          </a:xfrm>
          <a:prstGeom prst="rect">
            <a:avLst/>
          </a:prstGeom>
          <a:noFill/>
        </p:spPr>
        <p:txBody>
          <a:bodyPr wrap="none" rtlCol="0">
            <a:spAutoFit/>
          </a:bodyPr>
          <a:lstStyle/>
          <a:p>
            <a:pPr algn="ctr"/>
            <a:r>
              <a:rPr lang="es-CO" sz="900" b="1" dirty="0" smtClean="0">
                <a:solidFill>
                  <a:schemeClr val="tx2"/>
                </a:solidFill>
              </a:rPr>
              <a:t>Internet </a:t>
            </a:r>
          </a:p>
          <a:p>
            <a:pPr algn="ctr"/>
            <a:r>
              <a:rPr lang="es-CO" sz="900" b="1" dirty="0" smtClean="0">
                <a:solidFill>
                  <a:schemeClr val="tx2"/>
                </a:solidFill>
              </a:rPr>
              <a:t>Fijo/Móvil</a:t>
            </a:r>
            <a:endParaRPr lang="es-CO" sz="900" b="1" dirty="0">
              <a:solidFill>
                <a:schemeClr val="tx2"/>
              </a:solidFill>
            </a:endParaRPr>
          </a:p>
        </p:txBody>
      </p:sp>
      <p:sp>
        <p:nvSpPr>
          <p:cNvPr id="42" name="41 CuadroTexto"/>
          <p:cNvSpPr txBox="1"/>
          <p:nvPr/>
        </p:nvSpPr>
        <p:spPr>
          <a:xfrm>
            <a:off x="8172029" y="1500554"/>
            <a:ext cx="936475" cy="369332"/>
          </a:xfrm>
          <a:prstGeom prst="rect">
            <a:avLst/>
          </a:prstGeom>
          <a:noFill/>
        </p:spPr>
        <p:txBody>
          <a:bodyPr wrap="none" rtlCol="0">
            <a:spAutoFit/>
          </a:bodyPr>
          <a:lstStyle/>
          <a:p>
            <a:pPr algn="ctr"/>
            <a:r>
              <a:rPr lang="es-CO" sz="900" b="1" dirty="0" smtClean="0">
                <a:solidFill>
                  <a:schemeClr val="tx2"/>
                </a:solidFill>
              </a:rPr>
              <a:t>A  través de un </a:t>
            </a:r>
          </a:p>
          <a:p>
            <a:pPr algn="ctr"/>
            <a:r>
              <a:rPr lang="es-CO" sz="900" b="1" dirty="0" smtClean="0">
                <a:solidFill>
                  <a:schemeClr val="tx2"/>
                </a:solidFill>
              </a:rPr>
              <a:t>Amigo/Familiar</a:t>
            </a:r>
            <a:endParaRPr lang="es-CO" sz="900" b="1" dirty="0">
              <a:solidFill>
                <a:schemeClr val="tx2"/>
              </a:solidFill>
            </a:endParaRPr>
          </a:p>
        </p:txBody>
      </p:sp>
      <p:sp>
        <p:nvSpPr>
          <p:cNvPr id="66" name="65 CuadroTexto"/>
          <p:cNvSpPr txBox="1"/>
          <p:nvPr/>
        </p:nvSpPr>
        <p:spPr>
          <a:xfrm rot="16200000">
            <a:off x="896908" y="3372725"/>
            <a:ext cx="2847126" cy="461665"/>
          </a:xfrm>
          <a:prstGeom prst="rect">
            <a:avLst/>
          </a:prstGeom>
          <a:noFill/>
        </p:spPr>
        <p:txBody>
          <a:bodyPr wrap="none" rtlCol="0">
            <a:spAutoFit/>
          </a:bodyPr>
          <a:lstStyle/>
          <a:p>
            <a:pPr algn="ctr"/>
            <a:r>
              <a:rPr lang="es-CO" sz="1200" b="1" dirty="0" smtClean="0">
                <a:solidFill>
                  <a:schemeClr val="tx2"/>
                </a:solidFill>
              </a:rPr>
              <a:t>Ranking</a:t>
            </a:r>
            <a:r>
              <a:rPr lang="es-CO" sz="1200" dirty="0" smtClean="0">
                <a:solidFill>
                  <a:schemeClr val="tx2"/>
                </a:solidFill>
              </a:rPr>
              <a:t> de los 5 trámites más importantes</a:t>
            </a:r>
          </a:p>
          <a:p>
            <a:pPr algn="ctr"/>
            <a:r>
              <a:rPr lang="es-CO" sz="1200" dirty="0" smtClean="0">
                <a:solidFill>
                  <a:schemeClr val="tx2"/>
                </a:solidFill>
              </a:rPr>
              <a:t>Según los trámites usados </a:t>
            </a:r>
            <a:r>
              <a:rPr lang="es-CO" sz="1200" b="1" dirty="0" smtClean="0">
                <a:solidFill>
                  <a:schemeClr val="tx2"/>
                </a:solidFill>
              </a:rPr>
              <a:t>durante 2014</a:t>
            </a:r>
            <a:endParaRPr lang="es-CO" sz="1200" b="1" dirty="0">
              <a:solidFill>
                <a:schemeClr val="tx2"/>
              </a:solidFill>
            </a:endParaRPr>
          </a:p>
        </p:txBody>
      </p:sp>
      <p:graphicFrame>
        <p:nvGraphicFramePr>
          <p:cNvPr id="67" name="66 Gráfico"/>
          <p:cNvGraphicFramePr/>
          <p:nvPr>
            <p:extLst>
              <p:ext uri="{D42A27DB-BD31-4B8C-83A1-F6EECF244321}">
                <p14:modId xmlns:p14="http://schemas.microsoft.com/office/powerpoint/2010/main" val="1504782849"/>
              </p:ext>
            </p:extLst>
          </p:nvPr>
        </p:nvGraphicFramePr>
        <p:xfrm>
          <a:off x="4932040" y="1642745"/>
          <a:ext cx="1616247" cy="36266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8" name="67 Gráfico"/>
          <p:cNvGraphicFramePr/>
          <p:nvPr>
            <p:extLst>
              <p:ext uri="{D42A27DB-BD31-4B8C-83A1-F6EECF244321}">
                <p14:modId xmlns:p14="http://schemas.microsoft.com/office/powerpoint/2010/main" val="1084312252"/>
              </p:ext>
            </p:extLst>
          </p:nvPr>
        </p:nvGraphicFramePr>
        <p:xfrm>
          <a:off x="6084168" y="1642745"/>
          <a:ext cx="1616247" cy="36266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9" name="68 Gráfico"/>
          <p:cNvGraphicFramePr/>
          <p:nvPr>
            <p:extLst>
              <p:ext uri="{D42A27DB-BD31-4B8C-83A1-F6EECF244321}">
                <p14:modId xmlns:p14="http://schemas.microsoft.com/office/powerpoint/2010/main" val="2976360121"/>
              </p:ext>
            </p:extLst>
          </p:nvPr>
        </p:nvGraphicFramePr>
        <p:xfrm>
          <a:off x="6916193" y="1640251"/>
          <a:ext cx="1616247" cy="362664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0" name="69 Gráfico"/>
          <p:cNvGraphicFramePr/>
          <p:nvPr>
            <p:extLst>
              <p:ext uri="{D42A27DB-BD31-4B8C-83A1-F6EECF244321}">
                <p14:modId xmlns:p14="http://schemas.microsoft.com/office/powerpoint/2010/main" val="1418803655"/>
              </p:ext>
            </p:extLst>
          </p:nvPr>
        </p:nvGraphicFramePr>
        <p:xfrm>
          <a:off x="8140329" y="1642745"/>
          <a:ext cx="1616247" cy="3626644"/>
        </p:xfrm>
        <a:graphic>
          <a:graphicData uri="http://schemas.openxmlformats.org/drawingml/2006/chart">
            <c:chart xmlns:c="http://schemas.openxmlformats.org/drawingml/2006/chart" xmlns:r="http://schemas.openxmlformats.org/officeDocument/2006/relationships" r:id="rId6"/>
          </a:graphicData>
        </a:graphic>
      </p:graphicFrame>
      <p:sp>
        <p:nvSpPr>
          <p:cNvPr id="51" name="50 Rectángulo redondeado">
            <a:hlinkClick r:id="rId7"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Medios utilizado para recibir información de trámites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pSp>
        <p:nvGrpSpPr>
          <p:cNvPr id="57" name="56 Grupo"/>
          <p:cNvGrpSpPr/>
          <p:nvPr/>
        </p:nvGrpSpPr>
        <p:grpSpPr>
          <a:xfrm>
            <a:off x="2627784" y="1877963"/>
            <a:ext cx="2318021" cy="507067"/>
            <a:chOff x="2494643" y="356966"/>
            <a:chExt cx="2318021" cy="507067"/>
          </a:xfrm>
          <a:scene3d>
            <a:camera prst="orthographicFront"/>
            <a:lightRig rig="threePt" dir="t">
              <a:rot lat="0" lon="0" rev="7500000"/>
            </a:lightRig>
          </a:scene3d>
        </p:grpSpPr>
        <p:sp>
          <p:nvSpPr>
            <p:cNvPr id="58" name="57 Rectángulo redondeado"/>
            <p:cNvSpPr/>
            <p:nvPr/>
          </p:nvSpPr>
          <p:spPr>
            <a:xfrm>
              <a:off x="2494643" y="356966"/>
              <a:ext cx="2318021" cy="507067"/>
            </a:xfrm>
            <a:prstGeom prst="roundRect">
              <a:avLst/>
            </a:prstGeom>
            <a:sp3d z="152400" extrusionH="63500" prstMaterial="dkEdge">
              <a:bevelT w="135400" h="16350" prst="relaxedInset"/>
              <a:contourClr>
                <a:schemeClr val="bg1"/>
              </a:contourClr>
            </a:sp3d>
          </p:spPr>
          <p:style>
            <a:lnRef idx="1">
              <a:schemeClr val="accent5">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71" name="70 Rectángulo"/>
            <p:cNvSpPr/>
            <p:nvPr/>
          </p:nvSpPr>
          <p:spPr>
            <a:xfrm>
              <a:off x="2519396" y="381719"/>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Pago/Reclamaciones/solicitudes de Servicios Públicos - </a:t>
              </a:r>
              <a:r>
                <a:rPr lang="es-CO" sz="1100" b="1" dirty="0" smtClean="0">
                  <a:solidFill>
                    <a:schemeClr val="tx2"/>
                  </a:solidFill>
                  <a:effectLst>
                    <a:outerShdw blurRad="38100" dist="38100" dir="2700000" algn="tl">
                      <a:srgbClr val="000000">
                        <a:alpha val="43137"/>
                      </a:srgbClr>
                    </a:outerShdw>
                  </a:effectLst>
                </a:rPr>
                <a:t>10.449.254</a:t>
              </a:r>
              <a:endParaRPr lang="es-CO" sz="1100" b="1" dirty="0">
                <a:solidFill>
                  <a:schemeClr val="tx2"/>
                </a:solidFill>
                <a:effectLst>
                  <a:outerShdw blurRad="38100" dist="38100" dir="2700000" algn="tl">
                    <a:srgbClr val="000000">
                      <a:alpha val="43137"/>
                    </a:srgbClr>
                  </a:outerShdw>
                </a:effectLst>
              </a:endParaRPr>
            </a:p>
          </p:txBody>
        </p:sp>
      </p:grpSp>
      <p:grpSp>
        <p:nvGrpSpPr>
          <p:cNvPr id="72" name="71 Grupo"/>
          <p:cNvGrpSpPr/>
          <p:nvPr/>
        </p:nvGrpSpPr>
        <p:grpSpPr>
          <a:xfrm>
            <a:off x="2627784" y="2561286"/>
            <a:ext cx="2318021" cy="507067"/>
            <a:chOff x="2494643" y="927417"/>
            <a:chExt cx="2318021" cy="507067"/>
          </a:xfrm>
          <a:scene3d>
            <a:camera prst="orthographicFront"/>
            <a:lightRig rig="threePt" dir="t">
              <a:rot lat="0" lon="0" rev="7500000"/>
            </a:lightRig>
          </a:scene3d>
        </p:grpSpPr>
        <p:sp>
          <p:nvSpPr>
            <p:cNvPr id="73" name="72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74" name="73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Solicitud de citas médicas - </a:t>
              </a:r>
              <a:r>
                <a:rPr lang="es-CO" sz="1100" b="1" dirty="0">
                  <a:solidFill>
                    <a:schemeClr val="tx2"/>
                  </a:solidFill>
                  <a:effectLst>
                    <a:outerShdw blurRad="38100" dist="38100" dir="2700000" algn="tl">
                      <a:srgbClr val="000000">
                        <a:alpha val="43137"/>
                      </a:srgbClr>
                    </a:outerShdw>
                  </a:effectLst>
                </a:rPr>
                <a:t>9.314.315</a:t>
              </a:r>
            </a:p>
          </p:txBody>
        </p:sp>
      </p:grpSp>
      <p:grpSp>
        <p:nvGrpSpPr>
          <p:cNvPr id="75" name="74 Grupo"/>
          <p:cNvGrpSpPr/>
          <p:nvPr/>
        </p:nvGrpSpPr>
        <p:grpSpPr>
          <a:xfrm>
            <a:off x="2627784" y="3244609"/>
            <a:ext cx="2318021" cy="507067"/>
            <a:chOff x="2494643" y="1497868"/>
            <a:chExt cx="2318021" cy="507067"/>
          </a:xfrm>
          <a:scene3d>
            <a:camera prst="orthographicFront"/>
            <a:lightRig rig="threePt" dir="t">
              <a:rot lat="0" lon="0" rev="7500000"/>
            </a:lightRig>
          </a:scene3d>
        </p:grpSpPr>
        <p:sp>
          <p:nvSpPr>
            <p:cNvPr id="84" name="83 Rectángulo redondeado"/>
            <p:cNvSpPr/>
            <p:nvPr/>
          </p:nvSpPr>
          <p:spPr>
            <a:xfrm>
              <a:off x="2494643" y="1497868"/>
              <a:ext cx="2318021" cy="507067"/>
            </a:xfrm>
            <a:prstGeom prst="roundRect">
              <a:avLst/>
            </a:prstGeom>
            <a:sp3d z="152400" extrusionH="63500" prstMaterial="dkEdge">
              <a:bevelT w="135400" h="16350" prst="relaxedInset"/>
              <a:contourClr>
                <a:schemeClr val="bg1"/>
              </a:contourClr>
            </a:sp3d>
          </p:spPr>
          <p:style>
            <a:lnRef idx="1">
              <a:schemeClr val="accent5">
                <a:hueOff val="-4966938"/>
                <a:satOff val="19906"/>
                <a:lumOff val="4314"/>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85" name="84 Rectángulo"/>
            <p:cNvSpPr/>
            <p:nvPr/>
          </p:nvSpPr>
          <p:spPr>
            <a:xfrm>
              <a:off x="2519396" y="152262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Obtención, copia del documento de Identidad - </a:t>
              </a:r>
              <a:r>
                <a:rPr lang="es-CO" sz="1100" b="1" dirty="0">
                  <a:solidFill>
                    <a:schemeClr val="tx2"/>
                  </a:solidFill>
                  <a:effectLst>
                    <a:outerShdw blurRad="38100" dist="38100" dir="2700000" algn="tl">
                      <a:srgbClr val="000000">
                        <a:alpha val="43137"/>
                      </a:srgbClr>
                    </a:outerShdw>
                  </a:effectLst>
                </a:rPr>
                <a:t>6.864.688</a:t>
              </a:r>
            </a:p>
          </p:txBody>
        </p:sp>
      </p:grpSp>
      <p:grpSp>
        <p:nvGrpSpPr>
          <p:cNvPr id="86" name="85 Grupo"/>
          <p:cNvGrpSpPr/>
          <p:nvPr/>
        </p:nvGrpSpPr>
        <p:grpSpPr>
          <a:xfrm>
            <a:off x="2627784" y="3927932"/>
            <a:ext cx="2318021" cy="507067"/>
            <a:chOff x="2494643" y="2068318"/>
            <a:chExt cx="2318021" cy="507067"/>
          </a:xfrm>
          <a:scene3d>
            <a:camera prst="orthographicFront"/>
            <a:lightRig rig="threePt" dir="t">
              <a:rot lat="0" lon="0" rev="7500000"/>
            </a:lightRig>
          </a:scene3d>
        </p:grpSpPr>
        <p:sp>
          <p:nvSpPr>
            <p:cNvPr id="87" name="86 Rectángulo redondeado"/>
            <p:cNvSpPr/>
            <p:nvPr/>
          </p:nvSpPr>
          <p:spPr>
            <a:xfrm>
              <a:off x="2494643" y="2068318"/>
              <a:ext cx="2318021" cy="507067"/>
            </a:xfrm>
            <a:prstGeom prst="roundRect">
              <a:avLst/>
            </a:prstGeom>
            <a:sp3d z="152400" extrusionH="63500" prstMaterial="dkEdge">
              <a:bevelT w="135400" h="16350" prst="relaxedInset"/>
              <a:contourClr>
                <a:schemeClr val="bg1"/>
              </a:contourClr>
            </a:sp3d>
          </p:spPr>
          <p:style>
            <a:lnRef idx="1">
              <a:schemeClr val="accent5">
                <a:hueOff val="-7450407"/>
                <a:satOff val="29858"/>
                <a:lumOff val="6471"/>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98" name="97 Rectángulo"/>
            <p:cNvSpPr/>
            <p:nvPr/>
          </p:nvSpPr>
          <p:spPr>
            <a:xfrm>
              <a:off x="2519396" y="209307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Matrícula escolar - </a:t>
              </a:r>
              <a:r>
                <a:rPr lang="es-CO" sz="1100" b="1" dirty="0">
                  <a:solidFill>
                    <a:schemeClr val="tx2"/>
                  </a:solidFill>
                  <a:effectLst>
                    <a:outerShdw blurRad="38100" dist="38100" dir="2700000" algn="tl">
                      <a:srgbClr val="000000">
                        <a:alpha val="43137"/>
                      </a:srgbClr>
                    </a:outerShdw>
                  </a:effectLst>
                </a:rPr>
                <a:t>5.498.342</a:t>
              </a:r>
              <a:r>
                <a:rPr lang="es-CO" sz="1100" kern="1200" dirty="0" smtClean="0">
                  <a:solidFill>
                    <a:schemeClr val="tx2"/>
                  </a:solidFill>
                </a:rPr>
                <a:t> </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99" name="98 Grupo"/>
          <p:cNvGrpSpPr/>
          <p:nvPr/>
        </p:nvGrpSpPr>
        <p:grpSpPr>
          <a:xfrm>
            <a:off x="2627784" y="4611256"/>
            <a:ext cx="2318021" cy="507067"/>
            <a:chOff x="2494643" y="2638769"/>
            <a:chExt cx="2318021" cy="507067"/>
          </a:xfrm>
          <a:scene3d>
            <a:camera prst="orthographicFront"/>
            <a:lightRig rig="threePt" dir="t">
              <a:rot lat="0" lon="0" rev="7500000"/>
            </a:lightRig>
          </a:scene3d>
        </p:grpSpPr>
        <p:sp>
          <p:nvSpPr>
            <p:cNvPr id="100" name="99 Rectángulo redondeado"/>
            <p:cNvSpPr/>
            <p:nvPr/>
          </p:nvSpPr>
          <p:spPr>
            <a:xfrm>
              <a:off x="2494643" y="2638769"/>
              <a:ext cx="2318021" cy="507067"/>
            </a:xfrm>
            <a:prstGeom prst="roundRect">
              <a:avLst/>
            </a:prstGeom>
            <a:sp3d z="152400" extrusionH="63500" prstMaterial="dkEdge">
              <a:bevelT w="135400" h="16350" prst="relaxedInset"/>
              <a:contourClr>
                <a:schemeClr val="bg1"/>
              </a:contourClr>
            </a:sp3d>
          </p:spPr>
          <p:style>
            <a:lnRef idx="1">
              <a:schemeClr val="accent5">
                <a:hueOff val="-9933876"/>
                <a:satOff val="39811"/>
                <a:lumOff val="862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01" name="100 Rectángulo"/>
            <p:cNvSpPr/>
            <p:nvPr/>
          </p:nvSpPr>
          <p:spPr>
            <a:xfrm>
              <a:off x="2519396" y="2663522"/>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s-CO" sz="1100" kern="1200" dirty="0" smtClean="0">
                  <a:solidFill>
                    <a:schemeClr val="tx2"/>
                  </a:solidFill>
                </a:rPr>
                <a:t>Obtención certificado de antecedentes judiciales - </a:t>
              </a:r>
              <a:r>
                <a:rPr lang="es-CO" sz="1100" b="1" dirty="0">
                  <a:solidFill>
                    <a:schemeClr val="tx2"/>
                  </a:solidFill>
                  <a:effectLst>
                    <a:outerShdw blurRad="38100" dist="38100" dir="2700000" algn="tl">
                      <a:srgbClr val="000000">
                        <a:alpha val="43137"/>
                      </a:srgbClr>
                    </a:outerShdw>
                  </a:effectLst>
                </a:rPr>
                <a:t>5.329.493</a:t>
              </a:r>
            </a:p>
          </p:txBody>
        </p:sp>
      </p:grpSp>
      <p:grpSp>
        <p:nvGrpSpPr>
          <p:cNvPr id="52" name="51 Grupo"/>
          <p:cNvGrpSpPr/>
          <p:nvPr/>
        </p:nvGrpSpPr>
        <p:grpSpPr>
          <a:xfrm>
            <a:off x="2242582" y="5329764"/>
            <a:ext cx="5179000" cy="323405"/>
            <a:chOff x="24863" y="5291664"/>
            <a:chExt cx="5179000" cy="323405"/>
          </a:xfrm>
        </p:grpSpPr>
        <p:sp>
          <p:nvSpPr>
            <p:cNvPr id="53" name="52 Cheurón">
              <a:hlinkClick r:id="rId8"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4" name="53 Cheurón">
              <a:hlinkClick r:id="rId9"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5" name="54 Cheurón">
              <a:hlinkClick r:id="rId10"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6" name="Picture 2" descr="http://58533534ea9b6562bf3c-029f06cbf668e558ffb5306597309f00.r0.cf1.rackcdn.com/2012/10/Like.jpg"/>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58 Cheurón">
              <a:hlinkClick r:id="rId12"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64" name="63 Grupo"/>
          <p:cNvGrpSpPr/>
          <p:nvPr/>
        </p:nvGrpSpPr>
        <p:grpSpPr>
          <a:xfrm>
            <a:off x="3819981" y="183107"/>
            <a:ext cx="1323523" cy="450689"/>
            <a:chOff x="3164210" y="183107"/>
            <a:chExt cx="1323523" cy="450689"/>
          </a:xfrm>
        </p:grpSpPr>
        <p:sp>
          <p:nvSpPr>
            <p:cNvPr id="65" name="64 Elipse">
              <a:hlinkClick r:id="rId13"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76" name="75 CuadroTexto">
              <a:hlinkClick r:id="rId13"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77" name="10 Imagen">
              <a:hlinkClick r:id="rId13" action="ppaction://hlinksldjump"/>
            </p:cNvPr>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 name="101 Rectángulo redondeado">
            <a:hlinkClick r:id="rId13"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103" name="102 Rectángulo redondeado">
            <a:hlinkClick r:id="rId15"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104" name="103 Rectángulo redondeado">
            <a:hlinkClick r:id="rId16"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105" name="104 Rectángulo redondeado">
            <a:hlinkClick r:id="rId7" action="ppaction://hlinksldjump"/>
          </p:cNvPr>
          <p:cNvSpPr/>
          <p:nvPr/>
        </p:nvSpPr>
        <p:spPr>
          <a:xfrm>
            <a:off x="35497" y="2999911"/>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Cadena de sucesos</a:t>
            </a:r>
          </a:p>
        </p:txBody>
      </p:sp>
      <p:sp>
        <p:nvSpPr>
          <p:cNvPr id="106" name="105 Rectángulo redondeado">
            <a:hlinkClick r:id="rId13"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107" name="106 Rectángulo redondeado">
            <a:hlinkClick r:id="rId17"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108" name="107 Rectángulo redondeado">
            <a:hlinkClick r:id="rId18"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109" name="108 Rectángulo redondeado">
            <a:hlinkClick r:id="rId19"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110" name="109 Rectángulo redondeado">
            <a:hlinkClick r:id="rId20"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111" name="110 Conector">
            <a:hlinkClick r:id="rId7" action="ppaction://hlinksldjump"/>
          </p:cNvPr>
          <p:cNvSpPr/>
          <p:nvPr/>
        </p:nvSpPr>
        <p:spPr>
          <a:xfrm>
            <a:off x="95326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2" name="111 Conector">
            <a:hlinkClick r:id="rId21" action="ppaction://hlinksldjump"/>
          </p:cNvPr>
          <p:cNvSpPr/>
          <p:nvPr/>
        </p:nvSpPr>
        <p:spPr>
          <a:xfrm>
            <a:off x="110820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3" name="112 Conector">
            <a:hlinkClick r:id="rId22" action="ppaction://hlinksldjump"/>
          </p:cNvPr>
          <p:cNvSpPr/>
          <p:nvPr/>
        </p:nvSpPr>
        <p:spPr>
          <a:xfrm>
            <a:off x="126314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4" name="113 Conector">
            <a:hlinkClick r:id="rId23" action="ppaction://hlinksldjump"/>
          </p:cNvPr>
          <p:cNvSpPr/>
          <p:nvPr/>
        </p:nvSpPr>
        <p:spPr>
          <a:xfrm>
            <a:off x="141808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5" name="114 Conector">
            <a:hlinkClick r:id="rId24" action="ppaction://hlinksldjump"/>
          </p:cNvPr>
          <p:cNvSpPr/>
          <p:nvPr/>
        </p:nvSpPr>
        <p:spPr>
          <a:xfrm>
            <a:off x="157302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6" name="115 Conector">
            <a:hlinkClick r:id="rId25" action="ppaction://hlinksldjump"/>
          </p:cNvPr>
          <p:cNvSpPr/>
          <p:nvPr/>
        </p:nvSpPr>
        <p:spPr>
          <a:xfrm>
            <a:off x="172796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7" name="116 Conector">
            <a:hlinkClick r:id="rId26" action="ppaction://hlinksldjump"/>
          </p:cNvPr>
          <p:cNvSpPr/>
          <p:nvPr/>
        </p:nvSpPr>
        <p:spPr>
          <a:xfrm>
            <a:off x="188290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15883646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22</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5148064" y="1431798"/>
            <a:ext cx="675185" cy="369332"/>
          </a:xfrm>
          <a:prstGeom prst="rect">
            <a:avLst/>
          </a:prstGeom>
          <a:noFill/>
        </p:spPr>
        <p:txBody>
          <a:bodyPr wrap="none" rtlCol="0">
            <a:spAutoFit/>
          </a:bodyPr>
          <a:lstStyle/>
          <a:p>
            <a:pPr algn="ctr"/>
            <a:r>
              <a:rPr lang="es-CO" sz="900" b="1" dirty="0" smtClean="0">
                <a:solidFill>
                  <a:schemeClr val="tx2"/>
                </a:solidFill>
              </a:rPr>
              <a:t>Presencial</a:t>
            </a:r>
          </a:p>
          <a:p>
            <a:pPr algn="ctr"/>
            <a:r>
              <a:rPr lang="es-CO" sz="900" b="1" dirty="0" smtClean="0">
                <a:solidFill>
                  <a:schemeClr val="tx2"/>
                </a:solidFill>
              </a:rPr>
              <a:t>/Oficinas</a:t>
            </a:r>
            <a:endParaRPr lang="es-CO" sz="900" b="1" dirty="0">
              <a:solidFill>
                <a:schemeClr val="tx2"/>
              </a:solidFill>
            </a:endParaRPr>
          </a:p>
        </p:txBody>
      </p:sp>
      <p:sp>
        <p:nvSpPr>
          <p:cNvPr id="18" name="17 Rectángulo"/>
          <p:cNvSpPr/>
          <p:nvPr/>
        </p:nvSpPr>
        <p:spPr>
          <a:xfrm>
            <a:off x="-18377" y="5137828"/>
            <a:ext cx="5409774" cy="215444"/>
          </a:xfrm>
          <a:prstGeom prst="rect">
            <a:avLst/>
          </a:prstGeom>
        </p:spPr>
        <p:txBody>
          <a:bodyPr wrap="square">
            <a:spAutoFit/>
          </a:bodyPr>
          <a:lstStyle/>
          <a:p>
            <a:r>
              <a:rPr lang="es-CO" sz="800" b="1" dirty="0" smtClean="0">
                <a:solidFill>
                  <a:schemeClr val="bg1">
                    <a:lumMod val="50000"/>
                  </a:schemeClr>
                </a:solidFill>
              </a:rPr>
              <a:t>P12.</a:t>
            </a:r>
            <a:r>
              <a:rPr lang="es-CO" sz="800" dirty="0" smtClean="0">
                <a:solidFill>
                  <a:schemeClr val="bg1">
                    <a:lumMod val="50000"/>
                  </a:schemeClr>
                </a:solidFill>
              </a:rPr>
              <a:t> </a:t>
            </a:r>
            <a:r>
              <a:rPr lang="es-CO" sz="800" dirty="0">
                <a:solidFill>
                  <a:schemeClr val="bg1">
                    <a:lumMod val="50000"/>
                  </a:schemeClr>
                </a:solidFill>
              </a:rPr>
              <a:t>Después de obtener información /orientación, ¿Cuál fue el medio que utilizó usted para realizar</a:t>
            </a:r>
          </a:p>
        </p:txBody>
      </p:sp>
      <p:sp>
        <p:nvSpPr>
          <p:cNvPr id="38" name="37 CuadroTexto"/>
          <p:cNvSpPr txBox="1"/>
          <p:nvPr/>
        </p:nvSpPr>
        <p:spPr>
          <a:xfrm>
            <a:off x="6054698" y="1431798"/>
            <a:ext cx="683200" cy="369332"/>
          </a:xfrm>
          <a:prstGeom prst="rect">
            <a:avLst/>
          </a:prstGeom>
          <a:noFill/>
        </p:spPr>
        <p:txBody>
          <a:bodyPr wrap="none" rtlCol="0">
            <a:spAutoFit/>
          </a:bodyPr>
          <a:lstStyle/>
          <a:p>
            <a:pPr algn="ctr"/>
            <a:r>
              <a:rPr lang="es-CO" sz="900" b="1" dirty="0" smtClean="0">
                <a:solidFill>
                  <a:schemeClr val="tx2"/>
                </a:solidFill>
              </a:rPr>
              <a:t>Llamada </a:t>
            </a:r>
          </a:p>
          <a:p>
            <a:pPr algn="ctr"/>
            <a:r>
              <a:rPr lang="es-CO" sz="900" b="1" dirty="0" smtClean="0">
                <a:solidFill>
                  <a:schemeClr val="tx2"/>
                </a:solidFill>
              </a:rPr>
              <a:t>Telefónica</a:t>
            </a:r>
            <a:endParaRPr lang="es-CO" sz="900" b="1" dirty="0">
              <a:solidFill>
                <a:schemeClr val="tx2"/>
              </a:solidFill>
            </a:endParaRPr>
          </a:p>
        </p:txBody>
      </p:sp>
      <p:sp>
        <p:nvSpPr>
          <p:cNvPr id="39" name="38 CuadroTexto"/>
          <p:cNvSpPr txBox="1"/>
          <p:nvPr/>
        </p:nvSpPr>
        <p:spPr>
          <a:xfrm>
            <a:off x="6969347" y="1431798"/>
            <a:ext cx="683200" cy="369332"/>
          </a:xfrm>
          <a:prstGeom prst="rect">
            <a:avLst/>
          </a:prstGeom>
          <a:noFill/>
        </p:spPr>
        <p:txBody>
          <a:bodyPr wrap="none" rtlCol="0">
            <a:spAutoFit/>
          </a:bodyPr>
          <a:lstStyle/>
          <a:p>
            <a:pPr algn="ctr"/>
            <a:r>
              <a:rPr lang="es-CO" sz="900" b="1" dirty="0" smtClean="0">
                <a:solidFill>
                  <a:schemeClr val="tx2"/>
                </a:solidFill>
              </a:rPr>
              <a:t>Internet </a:t>
            </a:r>
          </a:p>
          <a:p>
            <a:pPr algn="ctr"/>
            <a:r>
              <a:rPr lang="es-CO" sz="900" b="1" dirty="0" smtClean="0">
                <a:solidFill>
                  <a:schemeClr val="tx2"/>
                </a:solidFill>
              </a:rPr>
              <a:t>Fijo/Móvil</a:t>
            </a:r>
            <a:endParaRPr lang="es-CO" sz="900" b="1" dirty="0">
              <a:solidFill>
                <a:schemeClr val="tx2"/>
              </a:solidFill>
            </a:endParaRPr>
          </a:p>
        </p:txBody>
      </p:sp>
      <p:sp>
        <p:nvSpPr>
          <p:cNvPr id="42" name="41 CuadroTexto"/>
          <p:cNvSpPr txBox="1"/>
          <p:nvPr/>
        </p:nvSpPr>
        <p:spPr>
          <a:xfrm>
            <a:off x="8148492" y="1431798"/>
            <a:ext cx="407484" cy="230832"/>
          </a:xfrm>
          <a:prstGeom prst="rect">
            <a:avLst/>
          </a:prstGeom>
          <a:noFill/>
        </p:spPr>
        <p:txBody>
          <a:bodyPr wrap="none" rtlCol="0">
            <a:spAutoFit/>
          </a:bodyPr>
          <a:lstStyle/>
          <a:p>
            <a:pPr algn="ctr"/>
            <a:r>
              <a:rPr lang="es-CO" sz="900" b="1" dirty="0" smtClean="0">
                <a:solidFill>
                  <a:schemeClr val="tx2"/>
                </a:solidFill>
              </a:rPr>
              <a:t>Otro</a:t>
            </a:r>
            <a:endParaRPr lang="es-CO" sz="900" b="1" dirty="0">
              <a:solidFill>
                <a:schemeClr val="tx2"/>
              </a:solidFill>
            </a:endParaRPr>
          </a:p>
        </p:txBody>
      </p:sp>
      <p:sp>
        <p:nvSpPr>
          <p:cNvPr id="66" name="65 CuadroTexto"/>
          <p:cNvSpPr txBox="1"/>
          <p:nvPr/>
        </p:nvSpPr>
        <p:spPr>
          <a:xfrm rot="16200000">
            <a:off x="896908" y="3312592"/>
            <a:ext cx="2847126" cy="461665"/>
          </a:xfrm>
          <a:prstGeom prst="rect">
            <a:avLst/>
          </a:prstGeom>
          <a:noFill/>
        </p:spPr>
        <p:txBody>
          <a:bodyPr wrap="none" rtlCol="0">
            <a:spAutoFit/>
          </a:bodyPr>
          <a:lstStyle/>
          <a:p>
            <a:pPr algn="ctr"/>
            <a:r>
              <a:rPr lang="es-CO" sz="1200" b="1" dirty="0" smtClean="0">
                <a:solidFill>
                  <a:schemeClr val="tx2"/>
                </a:solidFill>
              </a:rPr>
              <a:t>Ranking</a:t>
            </a:r>
            <a:r>
              <a:rPr lang="es-CO" sz="1200" dirty="0" smtClean="0">
                <a:solidFill>
                  <a:schemeClr val="tx2"/>
                </a:solidFill>
              </a:rPr>
              <a:t> de los 5 trámites más importantes</a:t>
            </a:r>
          </a:p>
          <a:p>
            <a:pPr algn="ctr"/>
            <a:r>
              <a:rPr lang="es-CO" sz="1200" dirty="0" smtClean="0">
                <a:solidFill>
                  <a:schemeClr val="tx2"/>
                </a:solidFill>
              </a:rPr>
              <a:t>Según los trámites usados </a:t>
            </a:r>
            <a:r>
              <a:rPr lang="es-CO" sz="1200" b="1" dirty="0" smtClean="0">
                <a:solidFill>
                  <a:schemeClr val="tx2"/>
                </a:solidFill>
              </a:rPr>
              <a:t>durante 2014</a:t>
            </a:r>
            <a:endParaRPr lang="es-CO" sz="1200" b="1" dirty="0">
              <a:solidFill>
                <a:schemeClr val="tx2"/>
              </a:solidFill>
            </a:endParaRPr>
          </a:p>
        </p:txBody>
      </p:sp>
      <p:graphicFrame>
        <p:nvGraphicFramePr>
          <p:cNvPr id="67" name="66 Gráfico"/>
          <p:cNvGraphicFramePr/>
          <p:nvPr>
            <p:extLst>
              <p:ext uri="{D42A27DB-BD31-4B8C-83A1-F6EECF244321}">
                <p14:modId xmlns:p14="http://schemas.microsoft.com/office/powerpoint/2010/main" val="964486342"/>
              </p:ext>
            </p:extLst>
          </p:nvPr>
        </p:nvGraphicFramePr>
        <p:xfrm>
          <a:off x="4932040" y="1582612"/>
          <a:ext cx="1616247" cy="36266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8" name="67 Gráfico"/>
          <p:cNvGraphicFramePr/>
          <p:nvPr>
            <p:extLst>
              <p:ext uri="{D42A27DB-BD31-4B8C-83A1-F6EECF244321}">
                <p14:modId xmlns:p14="http://schemas.microsoft.com/office/powerpoint/2010/main" val="56114533"/>
              </p:ext>
            </p:extLst>
          </p:nvPr>
        </p:nvGraphicFramePr>
        <p:xfrm>
          <a:off x="5868144" y="1582612"/>
          <a:ext cx="1616247" cy="36266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9" name="68 Gráfico"/>
          <p:cNvGraphicFramePr/>
          <p:nvPr>
            <p:extLst>
              <p:ext uri="{D42A27DB-BD31-4B8C-83A1-F6EECF244321}">
                <p14:modId xmlns:p14="http://schemas.microsoft.com/office/powerpoint/2010/main" val="1209260273"/>
              </p:ext>
            </p:extLst>
          </p:nvPr>
        </p:nvGraphicFramePr>
        <p:xfrm>
          <a:off x="6804248" y="1580118"/>
          <a:ext cx="1616247" cy="362664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0" name="69 Gráfico"/>
          <p:cNvGraphicFramePr/>
          <p:nvPr>
            <p:extLst>
              <p:ext uri="{D42A27DB-BD31-4B8C-83A1-F6EECF244321}">
                <p14:modId xmlns:p14="http://schemas.microsoft.com/office/powerpoint/2010/main" val="2910944914"/>
              </p:ext>
            </p:extLst>
          </p:nvPr>
        </p:nvGraphicFramePr>
        <p:xfrm>
          <a:off x="7852297" y="1582612"/>
          <a:ext cx="1616247" cy="3626644"/>
        </p:xfrm>
        <a:graphic>
          <a:graphicData uri="http://schemas.openxmlformats.org/drawingml/2006/chart">
            <c:chart xmlns:c="http://schemas.openxmlformats.org/drawingml/2006/chart" xmlns:r="http://schemas.openxmlformats.org/officeDocument/2006/relationships" r:id="rId6"/>
          </a:graphicData>
        </a:graphic>
      </p:graphicFrame>
      <p:sp>
        <p:nvSpPr>
          <p:cNvPr id="51" name="50 Rectángulo redondeado">
            <a:hlinkClick r:id="rId7"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Medio utilizado para realizar trámites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pSp>
        <p:nvGrpSpPr>
          <p:cNvPr id="57" name="56 Grupo"/>
          <p:cNvGrpSpPr/>
          <p:nvPr/>
        </p:nvGrpSpPr>
        <p:grpSpPr>
          <a:xfrm>
            <a:off x="2627784" y="1877963"/>
            <a:ext cx="2318021" cy="507067"/>
            <a:chOff x="2494643" y="356966"/>
            <a:chExt cx="2318021" cy="507067"/>
          </a:xfrm>
          <a:scene3d>
            <a:camera prst="orthographicFront"/>
            <a:lightRig rig="threePt" dir="t">
              <a:rot lat="0" lon="0" rev="7500000"/>
            </a:lightRig>
          </a:scene3d>
        </p:grpSpPr>
        <p:sp>
          <p:nvSpPr>
            <p:cNvPr id="58" name="57 Rectángulo redondeado"/>
            <p:cNvSpPr/>
            <p:nvPr/>
          </p:nvSpPr>
          <p:spPr>
            <a:xfrm>
              <a:off x="2494643" y="356966"/>
              <a:ext cx="2318021" cy="507067"/>
            </a:xfrm>
            <a:prstGeom prst="roundRect">
              <a:avLst/>
            </a:prstGeom>
            <a:sp3d z="152400" extrusionH="63500" prstMaterial="dkEdge">
              <a:bevelT w="135400" h="16350" prst="relaxedInset"/>
              <a:contourClr>
                <a:schemeClr val="bg1"/>
              </a:contourClr>
            </a:sp3d>
          </p:spPr>
          <p:style>
            <a:lnRef idx="1">
              <a:schemeClr val="accent5">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3" name="62 Rectángulo"/>
            <p:cNvSpPr/>
            <p:nvPr/>
          </p:nvSpPr>
          <p:spPr>
            <a:xfrm>
              <a:off x="2519396" y="381719"/>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Pago/Reclamaciones/solicitudes de Servicios Públicos - </a:t>
              </a:r>
              <a:r>
                <a:rPr lang="es-CO" sz="1100" b="1" dirty="0" smtClean="0">
                  <a:solidFill>
                    <a:schemeClr val="tx2"/>
                  </a:solidFill>
                  <a:effectLst>
                    <a:outerShdw blurRad="38100" dist="38100" dir="2700000" algn="tl">
                      <a:srgbClr val="000000">
                        <a:alpha val="43137"/>
                      </a:srgbClr>
                    </a:outerShdw>
                  </a:effectLst>
                </a:rPr>
                <a:t>10.449.254</a:t>
              </a:r>
              <a:endParaRPr lang="es-CO" sz="1100" b="1" dirty="0">
                <a:solidFill>
                  <a:schemeClr val="tx2"/>
                </a:solidFill>
                <a:effectLst>
                  <a:outerShdw blurRad="38100" dist="38100" dir="2700000" algn="tl">
                    <a:srgbClr val="000000">
                      <a:alpha val="43137"/>
                    </a:srgbClr>
                  </a:outerShdw>
                </a:effectLst>
              </a:endParaRPr>
            </a:p>
          </p:txBody>
        </p:sp>
      </p:grpSp>
      <p:grpSp>
        <p:nvGrpSpPr>
          <p:cNvPr id="64" name="63 Grupo"/>
          <p:cNvGrpSpPr/>
          <p:nvPr/>
        </p:nvGrpSpPr>
        <p:grpSpPr>
          <a:xfrm>
            <a:off x="2627784" y="2561286"/>
            <a:ext cx="2318021" cy="507067"/>
            <a:chOff x="2494643" y="927417"/>
            <a:chExt cx="2318021" cy="507067"/>
          </a:xfrm>
          <a:scene3d>
            <a:camera prst="orthographicFront"/>
            <a:lightRig rig="threePt" dir="t">
              <a:rot lat="0" lon="0" rev="7500000"/>
            </a:lightRig>
          </a:scene3d>
        </p:grpSpPr>
        <p:sp>
          <p:nvSpPr>
            <p:cNvPr id="65" name="64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71" name="70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Solicitud de citas médicas - </a:t>
              </a:r>
              <a:r>
                <a:rPr lang="es-CO" sz="1100" b="1" dirty="0">
                  <a:solidFill>
                    <a:schemeClr val="tx2"/>
                  </a:solidFill>
                  <a:effectLst>
                    <a:outerShdw blurRad="38100" dist="38100" dir="2700000" algn="tl">
                      <a:srgbClr val="000000">
                        <a:alpha val="43137"/>
                      </a:srgbClr>
                    </a:outerShdw>
                  </a:effectLst>
                </a:rPr>
                <a:t>9.314.315</a:t>
              </a:r>
            </a:p>
          </p:txBody>
        </p:sp>
      </p:grpSp>
      <p:grpSp>
        <p:nvGrpSpPr>
          <p:cNvPr id="72" name="71 Grupo"/>
          <p:cNvGrpSpPr/>
          <p:nvPr/>
        </p:nvGrpSpPr>
        <p:grpSpPr>
          <a:xfrm>
            <a:off x="2627784" y="3244609"/>
            <a:ext cx="2318021" cy="507067"/>
            <a:chOff x="2494643" y="1497868"/>
            <a:chExt cx="2318021" cy="507067"/>
          </a:xfrm>
          <a:scene3d>
            <a:camera prst="orthographicFront"/>
            <a:lightRig rig="threePt" dir="t">
              <a:rot lat="0" lon="0" rev="7500000"/>
            </a:lightRig>
          </a:scene3d>
        </p:grpSpPr>
        <p:sp>
          <p:nvSpPr>
            <p:cNvPr id="73" name="72 Rectángulo redondeado"/>
            <p:cNvSpPr/>
            <p:nvPr/>
          </p:nvSpPr>
          <p:spPr>
            <a:xfrm>
              <a:off x="2494643" y="1497868"/>
              <a:ext cx="2318021" cy="507067"/>
            </a:xfrm>
            <a:prstGeom prst="roundRect">
              <a:avLst/>
            </a:prstGeom>
            <a:sp3d z="152400" extrusionH="63500" prstMaterial="dkEdge">
              <a:bevelT w="135400" h="16350" prst="relaxedInset"/>
              <a:contourClr>
                <a:schemeClr val="bg1"/>
              </a:contourClr>
            </a:sp3d>
          </p:spPr>
          <p:style>
            <a:lnRef idx="1">
              <a:schemeClr val="accent5">
                <a:hueOff val="-4966938"/>
                <a:satOff val="19906"/>
                <a:lumOff val="4314"/>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82" name="81 Rectángulo"/>
            <p:cNvSpPr/>
            <p:nvPr/>
          </p:nvSpPr>
          <p:spPr>
            <a:xfrm>
              <a:off x="2519396" y="152262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Obtención, copia del documento de Identidad - </a:t>
              </a:r>
              <a:r>
                <a:rPr lang="es-CO" sz="1100" b="1" dirty="0">
                  <a:solidFill>
                    <a:schemeClr val="tx2"/>
                  </a:solidFill>
                  <a:effectLst>
                    <a:outerShdw blurRad="38100" dist="38100" dir="2700000" algn="tl">
                      <a:srgbClr val="000000">
                        <a:alpha val="43137"/>
                      </a:srgbClr>
                    </a:outerShdw>
                  </a:effectLst>
                </a:rPr>
                <a:t>6.864.688</a:t>
              </a:r>
            </a:p>
          </p:txBody>
        </p:sp>
      </p:grpSp>
      <p:grpSp>
        <p:nvGrpSpPr>
          <p:cNvPr id="83" name="82 Grupo"/>
          <p:cNvGrpSpPr/>
          <p:nvPr/>
        </p:nvGrpSpPr>
        <p:grpSpPr>
          <a:xfrm>
            <a:off x="2627784" y="3927932"/>
            <a:ext cx="2318021" cy="507067"/>
            <a:chOff x="2494643" y="2068318"/>
            <a:chExt cx="2318021" cy="507067"/>
          </a:xfrm>
          <a:scene3d>
            <a:camera prst="orthographicFront"/>
            <a:lightRig rig="threePt" dir="t">
              <a:rot lat="0" lon="0" rev="7500000"/>
            </a:lightRig>
          </a:scene3d>
        </p:grpSpPr>
        <p:sp>
          <p:nvSpPr>
            <p:cNvPr id="84" name="83 Rectángulo redondeado"/>
            <p:cNvSpPr/>
            <p:nvPr/>
          </p:nvSpPr>
          <p:spPr>
            <a:xfrm>
              <a:off x="2494643" y="2068318"/>
              <a:ext cx="2318021" cy="507067"/>
            </a:xfrm>
            <a:prstGeom prst="roundRect">
              <a:avLst/>
            </a:prstGeom>
            <a:sp3d z="152400" extrusionH="63500" prstMaterial="dkEdge">
              <a:bevelT w="135400" h="16350" prst="relaxedInset"/>
              <a:contourClr>
                <a:schemeClr val="bg1"/>
              </a:contourClr>
            </a:sp3d>
          </p:spPr>
          <p:style>
            <a:lnRef idx="1">
              <a:schemeClr val="accent5">
                <a:hueOff val="-7450407"/>
                <a:satOff val="29858"/>
                <a:lumOff val="6471"/>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85" name="84 Rectángulo"/>
            <p:cNvSpPr/>
            <p:nvPr/>
          </p:nvSpPr>
          <p:spPr>
            <a:xfrm>
              <a:off x="2519396" y="209307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Matrícula escolar - </a:t>
              </a:r>
              <a:r>
                <a:rPr lang="es-CO" sz="1100" b="1" dirty="0">
                  <a:solidFill>
                    <a:schemeClr val="tx2"/>
                  </a:solidFill>
                  <a:effectLst>
                    <a:outerShdw blurRad="38100" dist="38100" dir="2700000" algn="tl">
                      <a:srgbClr val="000000">
                        <a:alpha val="43137"/>
                      </a:srgbClr>
                    </a:outerShdw>
                  </a:effectLst>
                </a:rPr>
                <a:t>5.498.342</a:t>
              </a:r>
              <a:r>
                <a:rPr lang="es-CO" sz="1100" kern="1200" dirty="0" smtClean="0">
                  <a:solidFill>
                    <a:schemeClr val="tx2"/>
                  </a:solidFill>
                </a:rPr>
                <a:t> </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86" name="85 Grupo"/>
          <p:cNvGrpSpPr/>
          <p:nvPr/>
        </p:nvGrpSpPr>
        <p:grpSpPr>
          <a:xfrm>
            <a:off x="2627784" y="4611256"/>
            <a:ext cx="2318021" cy="507067"/>
            <a:chOff x="2494643" y="2638769"/>
            <a:chExt cx="2318021" cy="507067"/>
          </a:xfrm>
          <a:scene3d>
            <a:camera prst="orthographicFront"/>
            <a:lightRig rig="threePt" dir="t">
              <a:rot lat="0" lon="0" rev="7500000"/>
            </a:lightRig>
          </a:scene3d>
        </p:grpSpPr>
        <p:sp>
          <p:nvSpPr>
            <p:cNvPr id="87" name="86 Rectángulo redondeado"/>
            <p:cNvSpPr/>
            <p:nvPr/>
          </p:nvSpPr>
          <p:spPr>
            <a:xfrm>
              <a:off x="2494643" y="2638769"/>
              <a:ext cx="2318021" cy="507067"/>
            </a:xfrm>
            <a:prstGeom prst="roundRect">
              <a:avLst/>
            </a:prstGeom>
            <a:sp3d z="152400" extrusionH="63500" prstMaterial="dkEdge">
              <a:bevelT w="135400" h="16350" prst="relaxedInset"/>
              <a:contourClr>
                <a:schemeClr val="bg1"/>
              </a:contourClr>
            </a:sp3d>
          </p:spPr>
          <p:style>
            <a:lnRef idx="1">
              <a:schemeClr val="accent5">
                <a:hueOff val="-9933876"/>
                <a:satOff val="39811"/>
                <a:lumOff val="862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88" name="87 Rectángulo"/>
            <p:cNvSpPr/>
            <p:nvPr/>
          </p:nvSpPr>
          <p:spPr>
            <a:xfrm>
              <a:off x="2519396" y="2663522"/>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s-CO" sz="1100" kern="1200" dirty="0" smtClean="0">
                  <a:solidFill>
                    <a:schemeClr val="tx2"/>
                  </a:solidFill>
                </a:rPr>
                <a:t>Obtención certificado de antecedentes judiciales - </a:t>
              </a:r>
              <a:r>
                <a:rPr lang="es-CO" sz="1100" b="1" dirty="0">
                  <a:solidFill>
                    <a:schemeClr val="tx2"/>
                  </a:solidFill>
                  <a:effectLst>
                    <a:outerShdw blurRad="38100" dist="38100" dir="2700000" algn="tl">
                      <a:srgbClr val="000000">
                        <a:alpha val="43137"/>
                      </a:srgbClr>
                    </a:outerShdw>
                  </a:effectLst>
                </a:rPr>
                <a:t>5.329.493</a:t>
              </a:r>
            </a:p>
          </p:txBody>
        </p:sp>
      </p:grpSp>
      <p:grpSp>
        <p:nvGrpSpPr>
          <p:cNvPr id="74" name="73 Grupo"/>
          <p:cNvGrpSpPr/>
          <p:nvPr/>
        </p:nvGrpSpPr>
        <p:grpSpPr>
          <a:xfrm>
            <a:off x="2242582" y="5329764"/>
            <a:ext cx="5179000" cy="323405"/>
            <a:chOff x="24863" y="5291664"/>
            <a:chExt cx="5179000" cy="323405"/>
          </a:xfrm>
        </p:grpSpPr>
        <p:sp>
          <p:nvSpPr>
            <p:cNvPr id="75" name="74 Cheurón">
              <a:hlinkClick r:id="rId8"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89" name="88 Cheurón">
              <a:hlinkClick r:id="rId9"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90" name="89 Cheurón">
              <a:hlinkClick r:id="rId10"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91" name="Picture 2" descr="http://58533534ea9b6562bf3c-029f06cbf668e558ffb5306597309f00.r0.cf1.rackcdn.com/2012/10/Like.jpg"/>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 name="91 Cheurón">
              <a:hlinkClick r:id="rId12"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97" name="96 Grupo"/>
          <p:cNvGrpSpPr/>
          <p:nvPr/>
        </p:nvGrpSpPr>
        <p:grpSpPr>
          <a:xfrm>
            <a:off x="3819981" y="183107"/>
            <a:ext cx="1323523" cy="450689"/>
            <a:chOff x="3164210" y="183107"/>
            <a:chExt cx="1323523" cy="450689"/>
          </a:xfrm>
        </p:grpSpPr>
        <p:sp>
          <p:nvSpPr>
            <p:cNvPr id="98" name="97 Elipse">
              <a:hlinkClick r:id="rId13"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99" name="98 CuadroTexto">
              <a:hlinkClick r:id="rId13"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100" name="10 Imagen">
              <a:hlinkClick r:id="rId13" action="ppaction://hlinksldjump"/>
            </p:cNvPr>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1" name="100 Rectángulo redondeado">
            <a:hlinkClick r:id="rId13"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102" name="101 Rectángulo redondeado">
            <a:hlinkClick r:id="rId15"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103" name="102 Rectángulo redondeado">
            <a:hlinkClick r:id="rId16"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104" name="103 Rectángulo redondeado">
            <a:hlinkClick r:id="rId7" action="ppaction://hlinksldjump"/>
          </p:cNvPr>
          <p:cNvSpPr/>
          <p:nvPr/>
        </p:nvSpPr>
        <p:spPr>
          <a:xfrm>
            <a:off x="35497" y="2999911"/>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Cadena de sucesos</a:t>
            </a:r>
          </a:p>
        </p:txBody>
      </p:sp>
      <p:sp>
        <p:nvSpPr>
          <p:cNvPr id="105" name="104 Rectángulo redondeado">
            <a:hlinkClick r:id="rId13"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106" name="105 Rectángulo redondeado">
            <a:hlinkClick r:id="rId17"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107" name="106 Rectángulo redondeado">
            <a:hlinkClick r:id="rId18"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108" name="107 Rectángulo redondeado">
            <a:hlinkClick r:id="rId19"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109" name="108 Rectángulo redondeado">
            <a:hlinkClick r:id="rId20"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110" name="109 Conector">
            <a:hlinkClick r:id="rId7" action="ppaction://hlinksldjump"/>
          </p:cNvPr>
          <p:cNvSpPr/>
          <p:nvPr/>
        </p:nvSpPr>
        <p:spPr>
          <a:xfrm>
            <a:off x="95326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1" name="110 Conector">
            <a:hlinkClick r:id="rId21" action="ppaction://hlinksldjump"/>
          </p:cNvPr>
          <p:cNvSpPr/>
          <p:nvPr/>
        </p:nvSpPr>
        <p:spPr>
          <a:xfrm>
            <a:off x="110820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2" name="111 Conector">
            <a:hlinkClick r:id="rId22" action="ppaction://hlinksldjump"/>
          </p:cNvPr>
          <p:cNvSpPr/>
          <p:nvPr/>
        </p:nvSpPr>
        <p:spPr>
          <a:xfrm>
            <a:off x="126314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3" name="112 Conector">
            <a:hlinkClick r:id="rId23" action="ppaction://hlinksldjump"/>
          </p:cNvPr>
          <p:cNvSpPr/>
          <p:nvPr/>
        </p:nvSpPr>
        <p:spPr>
          <a:xfrm>
            <a:off x="141808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4" name="113 Conector">
            <a:hlinkClick r:id="rId24" action="ppaction://hlinksldjump"/>
          </p:cNvPr>
          <p:cNvSpPr/>
          <p:nvPr/>
        </p:nvSpPr>
        <p:spPr>
          <a:xfrm>
            <a:off x="157302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5" name="114 Conector">
            <a:hlinkClick r:id="rId25" action="ppaction://hlinksldjump"/>
          </p:cNvPr>
          <p:cNvSpPr/>
          <p:nvPr/>
        </p:nvSpPr>
        <p:spPr>
          <a:xfrm>
            <a:off x="172796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6" name="115 Conector">
            <a:hlinkClick r:id="rId26" action="ppaction://hlinksldjump"/>
          </p:cNvPr>
          <p:cNvSpPr/>
          <p:nvPr/>
        </p:nvSpPr>
        <p:spPr>
          <a:xfrm>
            <a:off x="188290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32518564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23</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5144057" y="1455548"/>
            <a:ext cx="683200" cy="369332"/>
          </a:xfrm>
          <a:prstGeom prst="rect">
            <a:avLst/>
          </a:prstGeom>
          <a:noFill/>
        </p:spPr>
        <p:txBody>
          <a:bodyPr wrap="none" rtlCol="0">
            <a:spAutoFit/>
          </a:bodyPr>
          <a:lstStyle/>
          <a:p>
            <a:pPr algn="ctr"/>
            <a:r>
              <a:rPr lang="es-CO" sz="900" b="1" dirty="0">
                <a:solidFill>
                  <a:schemeClr val="tx2"/>
                </a:solidFill>
              </a:rPr>
              <a:t>Internet </a:t>
            </a:r>
          </a:p>
          <a:p>
            <a:pPr algn="ctr"/>
            <a:r>
              <a:rPr lang="es-CO" sz="900" b="1" dirty="0">
                <a:solidFill>
                  <a:schemeClr val="tx2"/>
                </a:solidFill>
              </a:rPr>
              <a:t>Fijo/Móvil</a:t>
            </a:r>
          </a:p>
        </p:txBody>
      </p:sp>
      <p:sp>
        <p:nvSpPr>
          <p:cNvPr id="18" name="17 Rectángulo"/>
          <p:cNvSpPr/>
          <p:nvPr/>
        </p:nvSpPr>
        <p:spPr>
          <a:xfrm>
            <a:off x="-18377" y="5137828"/>
            <a:ext cx="5409774" cy="215444"/>
          </a:xfrm>
          <a:prstGeom prst="rect">
            <a:avLst/>
          </a:prstGeom>
        </p:spPr>
        <p:txBody>
          <a:bodyPr wrap="square">
            <a:spAutoFit/>
          </a:bodyPr>
          <a:lstStyle/>
          <a:p>
            <a:r>
              <a:rPr lang="es-CO" sz="800" b="1" dirty="0" smtClean="0">
                <a:solidFill>
                  <a:schemeClr val="bg1">
                    <a:lumMod val="50000"/>
                  </a:schemeClr>
                </a:solidFill>
              </a:rPr>
              <a:t>P13.</a:t>
            </a:r>
            <a:r>
              <a:rPr lang="es-CO" sz="800" dirty="0" smtClean="0">
                <a:solidFill>
                  <a:schemeClr val="bg1">
                    <a:lumMod val="50000"/>
                  </a:schemeClr>
                </a:solidFill>
              </a:rPr>
              <a:t> </a:t>
            </a:r>
            <a:r>
              <a:rPr lang="es-CO" sz="800" dirty="0">
                <a:solidFill>
                  <a:schemeClr val="bg1">
                    <a:lumMod val="50000"/>
                  </a:schemeClr>
                </a:solidFill>
              </a:rPr>
              <a:t>Si no estuviera el medio presencial disponible ¿Cuál considera usted que sería el medio más apropiado para realizar</a:t>
            </a:r>
          </a:p>
        </p:txBody>
      </p:sp>
      <p:sp>
        <p:nvSpPr>
          <p:cNvPr id="38" name="37 CuadroTexto"/>
          <p:cNvSpPr txBox="1"/>
          <p:nvPr/>
        </p:nvSpPr>
        <p:spPr>
          <a:xfrm>
            <a:off x="6054698" y="1455548"/>
            <a:ext cx="683200" cy="369332"/>
          </a:xfrm>
          <a:prstGeom prst="rect">
            <a:avLst/>
          </a:prstGeom>
          <a:noFill/>
        </p:spPr>
        <p:txBody>
          <a:bodyPr wrap="none" rtlCol="0">
            <a:spAutoFit/>
          </a:bodyPr>
          <a:lstStyle/>
          <a:p>
            <a:pPr algn="ctr"/>
            <a:r>
              <a:rPr lang="es-CO" sz="900" b="1" dirty="0" smtClean="0">
                <a:solidFill>
                  <a:schemeClr val="tx2"/>
                </a:solidFill>
              </a:rPr>
              <a:t>Llamada </a:t>
            </a:r>
          </a:p>
          <a:p>
            <a:pPr algn="ctr"/>
            <a:r>
              <a:rPr lang="es-CO" sz="900" b="1" dirty="0" smtClean="0">
                <a:solidFill>
                  <a:schemeClr val="tx2"/>
                </a:solidFill>
              </a:rPr>
              <a:t>Telefónica</a:t>
            </a:r>
            <a:endParaRPr lang="es-CO" sz="900" b="1" dirty="0">
              <a:solidFill>
                <a:schemeClr val="tx2"/>
              </a:solidFill>
            </a:endParaRPr>
          </a:p>
        </p:txBody>
      </p:sp>
      <p:sp>
        <p:nvSpPr>
          <p:cNvPr id="39" name="38 CuadroTexto"/>
          <p:cNvSpPr txBox="1"/>
          <p:nvPr/>
        </p:nvSpPr>
        <p:spPr>
          <a:xfrm>
            <a:off x="7014233" y="1455548"/>
            <a:ext cx="593432" cy="230832"/>
          </a:xfrm>
          <a:prstGeom prst="rect">
            <a:avLst/>
          </a:prstGeom>
          <a:noFill/>
        </p:spPr>
        <p:txBody>
          <a:bodyPr wrap="none" rtlCol="0">
            <a:spAutoFit/>
          </a:bodyPr>
          <a:lstStyle/>
          <a:p>
            <a:pPr algn="ctr"/>
            <a:r>
              <a:rPr lang="es-CO" sz="900" b="1" dirty="0" smtClean="0">
                <a:solidFill>
                  <a:schemeClr val="tx2"/>
                </a:solidFill>
              </a:rPr>
              <a:t>Ninguno</a:t>
            </a:r>
            <a:endParaRPr lang="es-CO" sz="900" b="1" dirty="0">
              <a:solidFill>
                <a:schemeClr val="tx2"/>
              </a:solidFill>
            </a:endParaRPr>
          </a:p>
        </p:txBody>
      </p:sp>
      <p:sp>
        <p:nvSpPr>
          <p:cNvPr id="42" name="41 CuadroTexto"/>
          <p:cNvSpPr txBox="1"/>
          <p:nvPr/>
        </p:nvSpPr>
        <p:spPr>
          <a:xfrm>
            <a:off x="8148492" y="1455548"/>
            <a:ext cx="407484" cy="230832"/>
          </a:xfrm>
          <a:prstGeom prst="rect">
            <a:avLst/>
          </a:prstGeom>
          <a:noFill/>
        </p:spPr>
        <p:txBody>
          <a:bodyPr wrap="none" rtlCol="0">
            <a:spAutoFit/>
          </a:bodyPr>
          <a:lstStyle/>
          <a:p>
            <a:pPr algn="ctr"/>
            <a:r>
              <a:rPr lang="es-CO" sz="900" b="1" dirty="0" smtClean="0">
                <a:solidFill>
                  <a:schemeClr val="tx2"/>
                </a:solidFill>
              </a:rPr>
              <a:t>Otro</a:t>
            </a:r>
            <a:endParaRPr lang="es-CO" sz="900" b="1" dirty="0">
              <a:solidFill>
                <a:schemeClr val="tx2"/>
              </a:solidFill>
            </a:endParaRPr>
          </a:p>
        </p:txBody>
      </p:sp>
      <p:sp>
        <p:nvSpPr>
          <p:cNvPr id="66" name="65 CuadroTexto"/>
          <p:cNvSpPr txBox="1"/>
          <p:nvPr/>
        </p:nvSpPr>
        <p:spPr>
          <a:xfrm rot="16200000">
            <a:off x="896908" y="3336342"/>
            <a:ext cx="2847126" cy="461665"/>
          </a:xfrm>
          <a:prstGeom prst="rect">
            <a:avLst/>
          </a:prstGeom>
          <a:noFill/>
        </p:spPr>
        <p:txBody>
          <a:bodyPr wrap="none" rtlCol="0">
            <a:spAutoFit/>
          </a:bodyPr>
          <a:lstStyle/>
          <a:p>
            <a:pPr algn="ctr"/>
            <a:r>
              <a:rPr lang="es-CO" sz="1200" b="1" dirty="0" smtClean="0">
                <a:solidFill>
                  <a:schemeClr val="tx2"/>
                </a:solidFill>
              </a:rPr>
              <a:t>Ranking</a:t>
            </a:r>
            <a:r>
              <a:rPr lang="es-CO" sz="1200" dirty="0" smtClean="0">
                <a:solidFill>
                  <a:schemeClr val="tx2"/>
                </a:solidFill>
              </a:rPr>
              <a:t> de los 5 trámites más importantes</a:t>
            </a:r>
          </a:p>
          <a:p>
            <a:pPr algn="ctr"/>
            <a:r>
              <a:rPr lang="es-CO" sz="1200" dirty="0" smtClean="0">
                <a:solidFill>
                  <a:schemeClr val="tx2"/>
                </a:solidFill>
              </a:rPr>
              <a:t>Según los trámites usados </a:t>
            </a:r>
            <a:r>
              <a:rPr lang="es-CO" sz="1200" b="1" dirty="0" smtClean="0">
                <a:solidFill>
                  <a:schemeClr val="tx2"/>
                </a:solidFill>
              </a:rPr>
              <a:t>durante 2014</a:t>
            </a:r>
            <a:endParaRPr lang="es-CO" sz="1200" b="1" dirty="0">
              <a:solidFill>
                <a:schemeClr val="tx2"/>
              </a:solidFill>
            </a:endParaRPr>
          </a:p>
        </p:txBody>
      </p:sp>
      <p:graphicFrame>
        <p:nvGraphicFramePr>
          <p:cNvPr id="67" name="66 Gráfico"/>
          <p:cNvGraphicFramePr/>
          <p:nvPr>
            <p:extLst>
              <p:ext uri="{D42A27DB-BD31-4B8C-83A1-F6EECF244321}">
                <p14:modId xmlns:p14="http://schemas.microsoft.com/office/powerpoint/2010/main" val="1944042963"/>
              </p:ext>
            </p:extLst>
          </p:nvPr>
        </p:nvGraphicFramePr>
        <p:xfrm>
          <a:off x="4932040" y="1606362"/>
          <a:ext cx="1616247" cy="36266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8" name="67 Gráfico"/>
          <p:cNvGraphicFramePr/>
          <p:nvPr>
            <p:extLst>
              <p:ext uri="{D42A27DB-BD31-4B8C-83A1-F6EECF244321}">
                <p14:modId xmlns:p14="http://schemas.microsoft.com/office/powerpoint/2010/main" val="2377937317"/>
              </p:ext>
            </p:extLst>
          </p:nvPr>
        </p:nvGraphicFramePr>
        <p:xfrm>
          <a:off x="5868144" y="1606362"/>
          <a:ext cx="1616247" cy="36266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9" name="68 Gráfico"/>
          <p:cNvGraphicFramePr/>
          <p:nvPr>
            <p:extLst>
              <p:ext uri="{D42A27DB-BD31-4B8C-83A1-F6EECF244321}">
                <p14:modId xmlns:p14="http://schemas.microsoft.com/office/powerpoint/2010/main" val="1299440911"/>
              </p:ext>
            </p:extLst>
          </p:nvPr>
        </p:nvGraphicFramePr>
        <p:xfrm>
          <a:off x="6804248" y="1603868"/>
          <a:ext cx="1616247" cy="362664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0" name="69 Gráfico"/>
          <p:cNvGraphicFramePr/>
          <p:nvPr>
            <p:extLst>
              <p:ext uri="{D42A27DB-BD31-4B8C-83A1-F6EECF244321}">
                <p14:modId xmlns:p14="http://schemas.microsoft.com/office/powerpoint/2010/main" val="4130192732"/>
              </p:ext>
            </p:extLst>
          </p:nvPr>
        </p:nvGraphicFramePr>
        <p:xfrm>
          <a:off x="7852297" y="1606362"/>
          <a:ext cx="1616247" cy="3626644"/>
        </p:xfrm>
        <a:graphic>
          <a:graphicData uri="http://schemas.openxmlformats.org/drawingml/2006/chart">
            <c:chart xmlns:c="http://schemas.openxmlformats.org/drawingml/2006/chart" xmlns:r="http://schemas.openxmlformats.org/officeDocument/2006/relationships" r:id="rId6"/>
          </a:graphicData>
        </a:graphic>
      </p:graphicFrame>
      <p:sp>
        <p:nvSpPr>
          <p:cNvPr id="51" name="50 Rectángulo redondeado">
            <a:hlinkClick r:id="rId7"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Medios más apropiados para realizar el trámite</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pSp>
        <p:nvGrpSpPr>
          <p:cNvPr id="57" name="56 Grupo"/>
          <p:cNvGrpSpPr/>
          <p:nvPr/>
        </p:nvGrpSpPr>
        <p:grpSpPr>
          <a:xfrm>
            <a:off x="2627784" y="1877963"/>
            <a:ext cx="2318021" cy="507067"/>
            <a:chOff x="2494643" y="356966"/>
            <a:chExt cx="2318021" cy="507067"/>
          </a:xfrm>
          <a:scene3d>
            <a:camera prst="orthographicFront"/>
            <a:lightRig rig="threePt" dir="t">
              <a:rot lat="0" lon="0" rev="7500000"/>
            </a:lightRig>
          </a:scene3d>
        </p:grpSpPr>
        <p:sp>
          <p:nvSpPr>
            <p:cNvPr id="58" name="57 Rectángulo redondeado"/>
            <p:cNvSpPr/>
            <p:nvPr/>
          </p:nvSpPr>
          <p:spPr>
            <a:xfrm>
              <a:off x="2494643" y="356966"/>
              <a:ext cx="2318021" cy="507067"/>
            </a:xfrm>
            <a:prstGeom prst="roundRect">
              <a:avLst/>
            </a:prstGeom>
            <a:sp3d z="152400" extrusionH="63500" prstMaterial="dkEdge">
              <a:bevelT w="135400" h="16350" prst="relaxedInset"/>
              <a:contourClr>
                <a:schemeClr val="bg1"/>
              </a:contourClr>
            </a:sp3d>
          </p:spPr>
          <p:style>
            <a:lnRef idx="1">
              <a:schemeClr val="accent5">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3" name="62 Rectángulo"/>
            <p:cNvSpPr/>
            <p:nvPr/>
          </p:nvSpPr>
          <p:spPr>
            <a:xfrm>
              <a:off x="2519396" y="381719"/>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Pago/Reclamaciones/solicitudes de Servicios Públicos - </a:t>
              </a:r>
              <a:r>
                <a:rPr lang="es-CO" sz="1100" b="1" dirty="0" smtClean="0">
                  <a:solidFill>
                    <a:schemeClr val="tx2"/>
                  </a:solidFill>
                  <a:effectLst>
                    <a:outerShdw blurRad="38100" dist="38100" dir="2700000" algn="tl">
                      <a:srgbClr val="000000">
                        <a:alpha val="43137"/>
                      </a:srgbClr>
                    </a:outerShdw>
                  </a:effectLst>
                </a:rPr>
                <a:t>10.449.254</a:t>
              </a:r>
              <a:endParaRPr lang="es-CO" sz="1100" b="1" dirty="0">
                <a:solidFill>
                  <a:schemeClr val="tx2"/>
                </a:solidFill>
                <a:effectLst>
                  <a:outerShdw blurRad="38100" dist="38100" dir="2700000" algn="tl">
                    <a:srgbClr val="000000">
                      <a:alpha val="43137"/>
                    </a:srgbClr>
                  </a:outerShdw>
                </a:effectLst>
              </a:endParaRPr>
            </a:p>
          </p:txBody>
        </p:sp>
      </p:grpSp>
      <p:grpSp>
        <p:nvGrpSpPr>
          <p:cNvPr id="64" name="63 Grupo"/>
          <p:cNvGrpSpPr/>
          <p:nvPr/>
        </p:nvGrpSpPr>
        <p:grpSpPr>
          <a:xfrm>
            <a:off x="2627784" y="2561286"/>
            <a:ext cx="2318021" cy="507067"/>
            <a:chOff x="2494643" y="927417"/>
            <a:chExt cx="2318021" cy="507067"/>
          </a:xfrm>
          <a:scene3d>
            <a:camera prst="orthographicFront"/>
            <a:lightRig rig="threePt" dir="t">
              <a:rot lat="0" lon="0" rev="7500000"/>
            </a:lightRig>
          </a:scene3d>
        </p:grpSpPr>
        <p:sp>
          <p:nvSpPr>
            <p:cNvPr id="65" name="64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75" name="74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Solicitud de citas médicas - </a:t>
              </a:r>
              <a:r>
                <a:rPr lang="es-CO" sz="1100" b="1" dirty="0">
                  <a:solidFill>
                    <a:schemeClr val="tx2"/>
                  </a:solidFill>
                  <a:effectLst>
                    <a:outerShdw blurRad="38100" dist="38100" dir="2700000" algn="tl">
                      <a:srgbClr val="000000">
                        <a:alpha val="43137"/>
                      </a:srgbClr>
                    </a:outerShdw>
                  </a:effectLst>
                </a:rPr>
                <a:t>9.314.315</a:t>
              </a:r>
            </a:p>
          </p:txBody>
        </p:sp>
      </p:grpSp>
      <p:grpSp>
        <p:nvGrpSpPr>
          <p:cNvPr id="93" name="92 Grupo"/>
          <p:cNvGrpSpPr/>
          <p:nvPr/>
        </p:nvGrpSpPr>
        <p:grpSpPr>
          <a:xfrm>
            <a:off x="2627784" y="3244609"/>
            <a:ext cx="2318021" cy="507067"/>
            <a:chOff x="2494643" y="1497868"/>
            <a:chExt cx="2318021" cy="507067"/>
          </a:xfrm>
          <a:scene3d>
            <a:camera prst="orthographicFront"/>
            <a:lightRig rig="threePt" dir="t">
              <a:rot lat="0" lon="0" rev="7500000"/>
            </a:lightRig>
          </a:scene3d>
        </p:grpSpPr>
        <p:sp>
          <p:nvSpPr>
            <p:cNvPr id="94" name="93 Rectángulo redondeado"/>
            <p:cNvSpPr/>
            <p:nvPr/>
          </p:nvSpPr>
          <p:spPr>
            <a:xfrm>
              <a:off x="2494643" y="1497868"/>
              <a:ext cx="2318021" cy="507067"/>
            </a:xfrm>
            <a:prstGeom prst="roundRect">
              <a:avLst/>
            </a:prstGeom>
            <a:sp3d z="152400" extrusionH="63500" prstMaterial="dkEdge">
              <a:bevelT w="135400" h="16350" prst="relaxedInset"/>
              <a:contourClr>
                <a:schemeClr val="bg1"/>
              </a:contourClr>
            </a:sp3d>
          </p:spPr>
          <p:style>
            <a:lnRef idx="1">
              <a:schemeClr val="accent5">
                <a:hueOff val="-4966938"/>
                <a:satOff val="19906"/>
                <a:lumOff val="4314"/>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97" name="96 Rectángulo"/>
            <p:cNvSpPr/>
            <p:nvPr/>
          </p:nvSpPr>
          <p:spPr>
            <a:xfrm>
              <a:off x="2519396" y="152262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Obtención, copia del documento de Identidad - </a:t>
              </a:r>
              <a:r>
                <a:rPr lang="es-CO" sz="1100" b="1" dirty="0">
                  <a:solidFill>
                    <a:schemeClr val="tx2"/>
                  </a:solidFill>
                  <a:effectLst>
                    <a:outerShdw blurRad="38100" dist="38100" dir="2700000" algn="tl">
                      <a:srgbClr val="000000">
                        <a:alpha val="43137"/>
                      </a:srgbClr>
                    </a:outerShdw>
                  </a:effectLst>
                </a:rPr>
                <a:t>6.864.688</a:t>
              </a:r>
            </a:p>
          </p:txBody>
        </p:sp>
      </p:grpSp>
      <p:grpSp>
        <p:nvGrpSpPr>
          <p:cNvPr id="98" name="97 Grupo"/>
          <p:cNvGrpSpPr/>
          <p:nvPr/>
        </p:nvGrpSpPr>
        <p:grpSpPr>
          <a:xfrm>
            <a:off x="2627784" y="3927932"/>
            <a:ext cx="2318021" cy="507067"/>
            <a:chOff x="2494643" y="2068318"/>
            <a:chExt cx="2318021" cy="507067"/>
          </a:xfrm>
          <a:scene3d>
            <a:camera prst="orthographicFront"/>
            <a:lightRig rig="threePt" dir="t">
              <a:rot lat="0" lon="0" rev="7500000"/>
            </a:lightRig>
          </a:scene3d>
        </p:grpSpPr>
        <p:sp>
          <p:nvSpPr>
            <p:cNvPr id="99" name="98 Rectángulo redondeado"/>
            <p:cNvSpPr/>
            <p:nvPr/>
          </p:nvSpPr>
          <p:spPr>
            <a:xfrm>
              <a:off x="2494643" y="2068318"/>
              <a:ext cx="2318021" cy="507067"/>
            </a:xfrm>
            <a:prstGeom prst="roundRect">
              <a:avLst/>
            </a:prstGeom>
            <a:sp3d z="152400" extrusionH="63500" prstMaterial="dkEdge">
              <a:bevelT w="135400" h="16350" prst="relaxedInset"/>
              <a:contourClr>
                <a:schemeClr val="bg1"/>
              </a:contourClr>
            </a:sp3d>
          </p:spPr>
          <p:style>
            <a:lnRef idx="1">
              <a:schemeClr val="accent5">
                <a:hueOff val="-7450407"/>
                <a:satOff val="29858"/>
                <a:lumOff val="6471"/>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00" name="99 Rectángulo"/>
            <p:cNvSpPr/>
            <p:nvPr/>
          </p:nvSpPr>
          <p:spPr>
            <a:xfrm>
              <a:off x="2519396" y="209307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Matrícula escolar - </a:t>
              </a:r>
              <a:r>
                <a:rPr lang="es-CO" sz="1100" b="1" dirty="0">
                  <a:solidFill>
                    <a:schemeClr val="tx2"/>
                  </a:solidFill>
                  <a:effectLst>
                    <a:outerShdw blurRad="38100" dist="38100" dir="2700000" algn="tl">
                      <a:srgbClr val="000000">
                        <a:alpha val="43137"/>
                      </a:srgbClr>
                    </a:outerShdw>
                  </a:effectLst>
                </a:rPr>
                <a:t>5.498.342</a:t>
              </a:r>
              <a:r>
                <a:rPr lang="es-CO" sz="1100" kern="1200" dirty="0" smtClean="0">
                  <a:solidFill>
                    <a:schemeClr val="tx2"/>
                  </a:solidFill>
                </a:rPr>
                <a:t> </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101" name="100 Grupo"/>
          <p:cNvGrpSpPr/>
          <p:nvPr/>
        </p:nvGrpSpPr>
        <p:grpSpPr>
          <a:xfrm>
            <a:off x="2627784" y="4611256"/>
            <a:ext cx="2318021" cy="507067"/>
            <a:chOff x="2494643" y="2638769"/>
            <a:chExt cx="2318021" cy="507067"/>
          </a:xfrm>
          <a:scene3d>
            <a:camera prst="orthographicFront"/>
            <a:lightRig rig="threePt" dir="t">
              <a:rot lat="0" lon="0" rev="7500000"/>
            </a:lightRig>
          </a:scene3d>
        </p:grpSpPr>
        <p:sp>
          <p:nvSpPr>
            <p:cNvPr id="102" name="101 Rectángulo redondeado"/>
            <p:cNvSpPr/>
            <p:nvPr/>
          </p:nvSpPr>
          <p:spPr>
            <a:xfrm>
              <a:off x="2494643" y="2638769"/>
              <a:ext cx="2318021" cy="507067"/>
            </a:xfrm>
            <a:prstGeom prst="roundRect">
              <a:avLst/>
            </a:prstGeom>
            <a:sp3d z="152400" extrusionH="63500" prstMaterial="dkEdge">
              <a:bevelT w="135400" h="16350" prst="relaxedInset"/>
              <a:contourClr>
                <a:schemeClr val="bg1"/>
              </a:contourClr>
            </a:sp3d>
          </p:spPr>
          <p:style>
            <a:lnRef idx="1">
              <a:schemeClr val="accent5">
                <a:hueOff val="-9933876"/>
                <a:satOff val="39811"/>
                <a:lumOff val="862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03" name="102 Rectángulo"/>
            <p:cNvSpPr/>
            <p:nvPr/>
          </p:nvSpPr>
          <p:spPr>
            <a:xfrm>
              <a:off x="2519396" y="2663522"/>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s-CO" sz="1100" kern="1200" dirty="0" smtClean="0">
                  <a:solidFill>
                    <a:schemeClr val="tx2"/>
                  </a:solidFill>
                </a:rPr>
                <a:t>Obtención certificado de antecedentes judiciales - </a:t>
              </a:r>
              <a:r>
                <a:rPr lang="es-CO" sz="1100" b="1" dirty="0">
                  <a:solidFill>
                    <a:schemeClr val="tx2"/>
                  </a:solidFill>
                  <a:effectLst>
                    <a:outerShdw blurRad="38100" dist="38100" dir="2700000" algn="tl">
                      <a:srgbClr val="000000">
                        <a:alpha val="43137"/>
                      </a:srgbClr>
                    </a:outerShdw>
                  </a:effectLst>
                </a:rPr>
                <a:t>5.329.493</a:t>
              </a:r>
            </a:p>
          </p:txBody>
        </p:sp>
      </p:grpSp>
      <p:grpSp>
        <p:nvGrpSpPr>
          <p:cNvPr id="71" name="70 Grupo"/>
          <p:cNvGrpSpPr/>
          <p:nvPr/>
        </p:nvGrpSpPr>
        <p:grpSpPr>
          <a:xfrm>
            <a:off x="2242582" y="5329764"/>
            <a:ext cx="5179000" cy="323405"/>
            <a:chOff x="24863" y="5291664"/>
            <a:chExt cx="5179000" cy="323405"/>
          </a:xfrm>
        </p:grpSpPr>
        <p:sp>
          <p:nvSpPr>
            <p:cNvPr id="72" name="71 Cheurón">
              <a:hlinkClick r:id="rId8"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78" name="77 Cheurón">
              <a:hlinkClick r:id="rId9"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79" name="78 Cheurón">
              <a:hlinkClick r:id="rId10"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80" name="Picture 2" descr="http://58533534ea9b6562bf3c-029f06cbf668e558ffb5306597309f00.r0.cf1.rackcdn.com/2012/10/Like.jpg"/>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 name="80 Cheurón">
              <a:hlinkClick r:id="rId12"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86" name="85 Grupo"/>
          <p:cNvGrpSpPr/>
          <p:nvPr/>
        </p:nvGrpSpPr>
        <p:grpSpPr>
          <a:xfrm>
            <a:off x="3819981" y="183107"/>
            <a:ext cx="1323523" cy="450689"/>
            <a:chOff x="3164210" y="183107"/>
            <a:chExt cx="1323523" cy="450689"/>
          </a:xfrm>
        </p:grpSpPr>
        <p:sp>
          <p:nvSpPr>
            <p:cNvPr id="87" name="86 Elipse">
              <a:hlinkClick r:id="rId13"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88" name="87 CuadroTexto">
              <a:hlinkClick r:id="rId13"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89" name="10 Imagen">
              <a:hlinkClick r:id="rId13" action="ppaction://hlinksldjump"/>
            </p:cNvPr>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0" name="89 Rectángulo redondeado">
            <a:hlinkClick r:id="rId13"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91" name="90 Rectángulo redondeado">
            <a:hlinkClick r:id="rId15"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92" name="91 Rectángulo redondeado">
            <a:hlinkClick r:id="rId16"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104" name="103 Rectángulo redondeado">
            <a:hlinkClick r:id="rId7" action="ppaction://hlinksldjump"/>
          </p:cNvPr>
          <p:cNvSpPr/>
          <p:nvPr/>
        </p:nvSpPr>
        <p:spPr>
          <a:xfrm>
            <a:off x="35497" y="2999911"/>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Cadena de sucesos</a:t>
            </a:r>
          </a:p>
        </p:txBody>
      </p:sp>
      <p:sp>
        <p:nvSpPr>
          <p:cNvPr id="105" name="104 Rectángulo redondeado">
            <a:hlinkClick r:id="rId13"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106" name="105 Rectángulo redondeado">
            <a:hlinkClick r:id="rId17"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107" name="106 Rectángulo redondeado">
            <a:hlinkClick r:id="rId18"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108" name="107 Rectángulo redondeado">
            <a:hlinkClick r:id="rId19"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109" name="108 Rectángulo redondeado">
            <a:hlinkClick r:id="rId20"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110" name="109 Conector">
            <a:hlinkClick r:id="rId7" action="ppaction://hlinksldjump"/>
          </p:cNvPr>
          <p:cNvSpPr/>
          <p:nvPr/>
        </p:nvSpPr>
        <p:spPr>
          <a:xfrm>
            <a:off x="95326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1" name="110 Conector">
            <a:hlinkClick r:id="rId21" action="ppaction://hlinksldjump"/>
          </p:cNvPr>
          <p:cNvSpPr/>
          <p:nvPr/>
        </p:nvSpPr>
        <p:spPr>
          <a:xfrm>
            <a:off x="110820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2" name="111 Conector">
            <a:hlinkClick r:id="rId22" action="ppaction://hlinksldjump"/>
          </p:cNvPr>
          <p:cNvSpPr/>
          <p:nvPr/>
        </p:nvSpPr>
        <p:spPr>
          <a:xfrm>
            <a:off x="126314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3" name="112 Conector">
            <a:hlinkClick r:id="rId23" action="ppaction://hlinksldjump"/>
          </p:cNvPr>
          <p:cNvSpPr/>
          <p:nvPr/>
        </p:nvSpPr>
        <p:spPr>
          <a:xfrm>
            <a:off x="141808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4" name="113 Conector">
            <a:hlinkClick r:id="rId24" action="ppaction://hlinksldjump"/>
          </p:cNvPr>
          <p:cNvSpPr/>
          <p:nvPr/>
        </p:nvSpPr>
        <p:spPr>
          <a:xfrm>
            <a:off x="157302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5" name="114 Conector">
            <a:hlinkClick r:id="rId25" action="ppaction://hlinksldjump"/>
          </p:cNvPr>
          <p:cNvSpPr/>
          <p:nvPr/>
        </p:nvSpPr>
        <p:spPr>
          <a:xfrm>
            <a:off x="172796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6" name="115 Conector">
            <a:hlinkClick r:id="rId26" action="ppaction://hlinksldjump"/>
          </p:cNvPr>
          <p:cNvSpPr/>
          <p:nvPr/>
        </p:nvSpPr>
        <p:spPr>
          <a:xfrm>
            <a:off x="188290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8013859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24</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5977140" y="1585106"/>
            <a:ext cx="457176" cy="230832"/>
          </a:xfrm>
          <a:prstGeom prst="rect">
            <a:avLst/>
          </a:prstGeom>
          <a:noFill/>
        </p:spPr>
        <p:txBody>
          <a:bodyPr wrap="none" rtlCol="0">
            <a:spAutoFit/>
          </a:bodyPr>
          <a:lstStyle/>
          <a:p>
            <a:pPr algn="ctr"/>
            <a:r>
              <a:rPr lang="es-CO" sz="900" b="1" dirty="0" smtClean="0">
                <a:solidFill>
                  <a:schemeClr val="tx2"/>
                </a:solidFill>
              </a:rPr>
              <a:t>Difícil</a:t>
            </a:r>
            <a:endParaRPr lang="es-CO" sz="900" b="1" dirty="0">
              <a:solidFill>
                <a:schemeClr val="tx2"/>
              </a:solidFill>
            </a:endParaRPr>
          </a:p>
        </p:txBody>
      </p:sp>
      <p:sp>
        <p:nvSpPr>
          <p:cNvPr id="18" name="17 Rectángulo"/>
          <p:cNvSpPr/>
          <p:nvPr/>
        </p:nvSpPr>
        <p:spPr>
          <a:xfrm>
            <a:off x="-18377" y="4946312"/>
            <a:ext cx="5409774" cy="215444"/>
          </a:xfrm>
          <a:prstGeom prst="rect">
            <a:avLst/>
          </a:prstGeom>
        </p:spPr>
        <p:txBody>
          <a:bodyPr wrap="square">
            <a:spAutoFit/>
          </a:bodyPr>
          <a:lstStyle/>
          <a:p>
            <a:r>
              <a:rPr lang="es-CO" sz="800" b="1" dirty="0" err="1" smtClean="0">
                <a:solidFill>
                  <a:schemeClr val="bg1">
                    <a:lumMod val="50000"/>
                  </a:schemeClr>
                </a:solidFill>
              </a:rPr>
              <a:t>P14</a:t>
            </a:r>
            <a:r>
              <a:rPr lang="es-CO" sz="800" b="1" dirty="0" smtClean="0">
                <a:solidFill>
                  <a:schemeClr val="bg1">
                    <a:lumMod val="50000"/>
                  </a:schemeClr>
                </a:solidFill>
              </a:rPr>
              <a:t>.</a:t>
            </a:r>
            <a:r>
              <a:rPr lang="es-CO" sz="800" dirty="0" smtClean="0">
                <a:solidFill>
                  <a:schemeClr val="bg1">
                    <a:lumMod val="50000"/>
                  </a:schemeClr>
                </a:solidFill>
              </a:rPr>
              <a:t> </a:t>
            </a:r>
            <a:r>
              <a:rPr lang="es-CO" sz="800" dirty="0">
                <a:solidFill>
                  <a:schemeClr val="bg1">
                    <a:lumMod val="50000"/>
                  </a:schemeClr>
                </a:solidFill>
              </a:rPr>
              <a:t>¿Qué tan fácil o difícil fue </a:t>
            </a:r>
            <a:r>
              <a:rPr lang="es-CO" sz="800" dirty="0" smtClean="0">
                <a:solidFill>
                  <a:schemeClr val="bg1">
                    <a:lumMod val="50000"/>
                  </a:schemeClr>
                </a:solidFill>
              </a:rPr>
              <a:t>realizar…?</a:t>
            </a:r>
            <a:endParaRPr lang="es-CO" sz="800" dirty="0">
              <a:solidFill>
                <a:schemeClr val="bg1">
                  <a:lumMod val="50000"/>
                </a:schemeClr>
              </a:solidFill>
            </a:endParaRPr>
          </a:p>
        </p:txBody>
      </p:sp>
      <p:sp>
        <p:nvSpPr>
          <p:cNvPr id="38" name="37 CuadroTexto"/>
          <p:cNvSpPr txBox="1"/>
          <p:nvPr/>
        </p:nvSpPr>
        <p:spPr>
          <a:xfrm>
            <a:off x="6843698" y="1585106"/>
            <a:ext cx="545341" cy="230832"/>
          </a:xfrm>
          <a:prstGeom prst="rect">
            <a:avLst/>
          </a:prstGeom>
          <a:noFill/>
        </p:spPr>
        <p:txBody>
          <a:bodyPr wrap="none" rtlCol="0">
            <a:spAutoFit/>
          </a:bodyPr>
          <a:lstStyle/>
          <a:p>
            <a:pPr algn="ctr"/>
            <a:r>
              <a:rPr lang="es-CO" sz="900" b="1" dirty="0" smtClean="0">
                <a:solidFill>
                  <a:schemeClr val="tx2"/>
                </a:solidFill>
              </a:rPr>
              <a:t>Normal</a:t>
            </a:r>
            <a:endParaRPr lang="es-CO" sz="900" b="1" dirty="0">
              <a:solidFill>
                <a:schemeClr val="tx2"/>
              </a:solidFill>
            </a:endParaRPr>
          </a:p>
        </p:txBody>
      </p:sp>
      <p:sp>
        <p:nvSpPr>
          <p:cNvPr id="39" name="38 CuadroTexto"/>
          <p:cNvSpPr txBox="1"/>
          <p:nvPr/>
        </p:nvSpPr>
        <p:spPr>
          <a:xfrm>
            <a:off x="7817662" y="1585106"/>
            <a:ext cx="426720" cy="230832"/>
          </a:xfrm>
          <a:prstGeom prst="rect">
            <a:avLst/>
          </a:prstGeom>
          <a:noFill/>
        </p:spPr>
        <p:txBody>
          <a:bodyPr wrap="none" rtlCol="0">
            <a:spAutoFit/>
          </a:bodyPr>
          <a:lstStyle/>
          <a:p>
            <a:pPr algn="ctr"/>
            <a:r>
              <a:rPr lang="es-CO" sz="900" b="1" dirty="0" smtClean="0">
                <a:solidFill>
                  <a:schemeClr val="tx2"/>
                </a:solidFill>
              </a:rPr>
              <a:t>Fácil </a:t>
            </a:r>
            <a:endParaRPr lang="es-CO" sz="900" b="1" dirty="0">
              <a:solidFill>
                <a:schemeClr val="tx2"/>
              </a:solidFill>
            </a:endParaRPr>
          </a:p>
        </p:txBody>
      </p:sp>
      <p:sp>
        <p:nvSpPr>
          <p:cNvPr id="66" name="65 CuadroTexto"/>
          <p:cNvSpPr txBox="1"/>
          <p:nvPr/>
        </p:nvSpPr>
        <p:spPr>
          <a:xfrm rot="16200000">
            <a:off x="1189412" y="3291336"/>
            <a:ext cx="2847126" cy="461665"/>
          </a:xfrm>
          <a:prstGeom prst="rect">
            <a:avLst/>
          </a:prstGeom>
          <a:noFill/>
        </p:spPr>
        <p:txBody>
          <a:bodyPr wrap="none" rtlCol="0">
            <a:spAutoFit/>
          </a:bodyPr>
          <a:lstStyle/>
          <a:p>
            <a:pPr algn="ctr"/>
            <a:r>
              <a:rPr lang="es-CO" sz="1200" b="1" dirty="0" smtClean="0">
                <a:solidFill>
                  <a:schemeClr val="tx2"/>
                </a:solidFill>
              </a:rPr>
              <a:t>Ranking</a:t>
            </a:r>
            <a:r>
              <a:rPr lang="es-CO" sz="1200" dirty="0" smtClean="0">
                <a:solidFill>
                  <a:schemeClr val="tx2"/>
                </a:solidFill>
              </a:rPr>
              <a:t> de los 5 trámites más importantes</a:t>
            </a:r>
          </a:p>
          <a:p>
            <a:pPr algn="ctr"/>
            <a:r>
              <a:rPr lang="es-CO" sz="1200" dirty="0" smtClean="0">
                <a:solidFill>
                  <a:schemeClr val="tx2"/>
                </a:solidFill>
              </a:rPr>
              <a:t>Según los trámites usados </a:t>
            </a:r>
            <a:r>
              <a:rPr lang="es-CO" sz="1200" b="1" dirty="0" smtClean="0">
                <a:solidFill>
                  <a:schemeClr val="tx2"/>
                </a:solidFill>
              </a:rPr>
              <a:t>durante 2014</a:t>
            </a:r>
            <a:endParaRPr lang="es-CO" sz="1200" b="1" dirty="0">
              <a:solidFill>
                <a:schemeClr val="tx2"/>
              </a:solidFill>
            </a:endParaRPr>
          </a:p>
        </p:txBody>
      </p:sp>
      <p:graphicFrame>
        <p:nvGraphicFramePr>
          <p:cNvPr id="103" name="102 Gráfico"/>
          <p:cNvGraphicFramePr/>
          <p:nvPr>
            <p:extLst>
              <p:ext uri="{D42A27DB-BD31-4B8C-83A1-F6EECF244321}">
                <p14:modId xmlns:p14="http://schemas.microsoft.com/office/powerpoint/2010/main" val="2882168464"/>
              </p:ext>
            </p:extLst>
          </p:nvPr>
        </p:nvGraphicFramePr>
        <p:xfrm>
          <a:off x="5028350" y="1846805"/>
          <a:ext cx="4152162" cy="3426435"/>
        </p:xfrm>
        <a:graphic>
          <a:graphicData uri="http://schemas.openxmlformats.org/drawingml/2006/chart">
            <c:chart xmlns:c="http://schemas.openxmlformats.org/drawingml/2006/chart" xmlns:r="http://schemas.openxmlformats.org/officeDocument/2006/relationships" r:id="rId3"/>
          </a:graphicData>
        </a:graphic>
      </p:graphicFrame>
      <p:sp>
        <p:nvSpPr>
          <p:cNvPr id="2" name="1 Rectángulo"/>
          <p:cNvSpPr/>
          <p:nvPr/>
        </p:nvSpPr>
        <p:spPr>
          <a:xfrm>
            <a:off x="5940152" y="1642289"/>
            <a:ext cx="108000" cy="108000"/>
          </a:xfrm>
          <a:prstGeom prst="rect">
            <a:avLst/>
          </a:prstGeom>
          <a:solidFill>
            <a:srgbClr val="C3D6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4" name="103 Rectángulo"/>
          <p:cNvSpPr/>
          <p:nvPr/>
        </p:nvSpPr>
        <p:spPr>
          <a:xfrm>
            <a:off x="6804240" y="1654531"/>
            <a:ext cx="108000" cy="108000"/>
          </a:xfrm>
          <a:prstGeom prst="rect">
            <a:avLst/>
          </a:prstGeom>
          <a:solidFill>
            <a:srgbClr val="93C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5" name="104 Rectángulo"/>
          <p:cNvSpPr/>
          <p:nvPr/>
        </p:nvSpPr>
        <p:spPr>
          <a:xfrm>
            <a:off x="7776735" y="1654531"/>
            <a:ext cx="108000" cy="108000"/>
          </a:xfrm>
          <a:prstGeom prst="rect">
            <a:avLst/>
          </a:prstGeom>
          <a:solidFill>
            <a:srgbClr val="B3A2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6" name="105 Rectángulo redondeado">
            <a:hlinkClick r:id="rId4"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Facilidad de realidad el trámite</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pSp>
        <p:nvGrpSpPr>
          <p:cNvPr id="57" name="56 Grupo"/>
          <p:cNvGrpSpPr/>
          <p:nvPr/>
        </p:nvGrpSpPr>
        <p:grpSpPr>
          <a:xfrm>
            <a:off x="2953053" y="1877963"/>
            <a:ext cx="2318021" cy="507067"/>
            <a:chOff x="2494643" y="356966"/>
            <a:chExt cx="2318021" cy="507067"/>
          </a:xfrm>
          <a:scene3d>
            <a:camera prst="orthographicFront"/>
            <a:lightRig rig="threePt" dir="t">
              <a:rot lat="0" lon="0" rev="7500000"/>
            </a:lightRig>
          </a:scene3d>
        </p:grpSpPr>
        <p:sp>
          <p:nvSpPr>
            <p:cNvPr id="58" name="57 Rectángulo redondeado"/>
            <p:cNvSpPr/>
            <p:nvPr/>
          </p:nvSpPr>
          <p:spPr>
            <a:xfrm>
              <a:off x="2494643" y="356966"/>
              <a:ext cx="2318021" cy="507067"/>
            </a:xfrm>
            <a:prstGeom prst="roundRect">
              <a:avLst/>
            </a:prstGeom>
            <a:sp3d z="152400" extrusionH="63500" prstMaterial="dkEdge">
              <a:bevelT w="135400" h="16350" prst="relaxedInset"/>
              <a:contourClr>
                <a:schemeClr val="bg1"/>
              </a:contourClr>
            </a:sp3d>
          </p:spPr>
          <p:style>
            <a:lnRef idx="1">
              <a:schemeClr val="accent5">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3" name="62 Rectángulo"/>
            <p:cNvSpPr/>
            <p:nvPr/>
          </p:nvSpPr>
          <p:spPr>
            <a:xfrm>
              <a:off x="2519396" y="381719"/>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Pago/Reclamaciones/solicitudes de Servicios Públicos - </a:t>
              </a:r>
              <a:r>
                <a:rPr lang="es-CO" sz="1100" b="1" dirty="0" smtClean="0">
                  <a:solidFill>
                    <a:schemeClr val="tx2"/>
                  </a:solidFill>
                  <a:effectLst>
                    <a:outerShdw blurRad="38100" dist="38100" dir="2700000" algn="tl">
                      <a:srgbClr val="000000">
                        <a:alpha val="43137"/>
                      </a:srgbClr>
                    </a:outerShdw>
                  </a:effectLst>
                </a:rPr>
                <a:t>10.449.254</a:t>
              </a:r>
              <a:endParaRPr lang="es-CO" sz="1100" b="1" dirty="0">
                <a:solidFill>
                  <a:schemeClr val="tx2"/>
                </a:solidFill>
                <a:effectLst>
                  <a:outerShdw blurRad="38100" dist="38100" dir="2700000" algn="tl">
                    <a:srgbClr val="000000">
                      <a:alpha val="43137"/>
                    </a:srgbClr>
                  </a:outerShdw>
                </a:effectLst>
              </a:endParaRPr>
            </a:p>
          </p:txBody>
        </p:sp>
      </p:grpSp>
      <p:grpSp>
        <p:nvGrpSpPr>
          <p:cNvPr id="64" name="63 Grupo"/>
          <p:cNvGrpSpPr/>
          <p:nvPr/>
        </p:nvGrpSpPr>
        <p:grpSpPr>
          <a:xfrm>
            <a:off x="2953053" y="2561286"/>
            <a:ext cx="2318021" cy="507067"/>
            <a:chOff x="2494643" y="927417"/>
            <a:chExt cx="2318021" cy="507067"/>
          </a:xfrm>
          <a:scene3d>
            <a:camera prst="orthographicFront"/>
            <a:lightRig rig="threePt" dir="t">
              <a:rot lat="0" lon="0" rev="7500000"/>
            </a:lightRig>
          </a:scene3d>
        </p:grpSpPr>
        <p:sp>
          <p:nvSpPr>
            <p:cNvPr id="65" name="64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75" name="74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Solicitud de citas médicas - </a:t>
              </a:r>
              <a:r>
                <a:rPr lang="es-CO" sz="1100" b="1" dirty="0">
                  <a:solidFill>
                    <a:schemeClr val="tx2"/>
                  </a:solidFill>
                  <a:effectLst>
                    <a:outerShdw blurRad="38100" dist="38100" dir="2700000" algn="tl">
                      <a:srgbClr val="000000">
                        <a:alpha val="43137"/>
                      </a:srgbClr>
                    </a:outerShdw>
                  </a:effectLst>
                </a:rPr>
                <a:t>9.314.315</a:t>
              </a:r>
            </a:p>
          </p:txBody>
        </p:sp>
      </p:grpSp>
      <p:grpSp>
        <p:nvGrpSpPr>
          <p:cNvPr id="82" name="81 Grupo"/>
          <p:cNvGrpSpPr/>
          <p:nvPr/>
        </p:nvGrpSpPr>
        <p:grpSpPr>
          <a:xfrm>
            <a:off x="2953053" y="3244609"/>
            <a:ext cx="2318021" cy="507067"/>
            <a:chOff x="2494643" y="1497868"/>
            <a:chExt cx="2318021" cy="507067"/>
          </a:xfrm>
          <a:scene3d>
            <a:camera prst="orthographicFront"/>
            <a:lightRig rig="threePt" dir="t">
              <a:rot lat="0" lon="0" rev="7500000"/>
            </a:lightRig>
          </a:scene3d>
        </p:grpSpPr>
        <p:sp>
          <p:nvSpPr>
            <p:cNvPr id="83" name="82 Rectángulo redondeado"/>
            <p:cNvSpPr/>
            <p:nvPr/>
          </p:nvSpPr>
          <p:spPr>
            <a:xfrm>
              <a:off x="2494643" y="1497868"/>
              <a:ext cx="2318021" cy="507067"/>
            </a:xfrm>
            <a:prstGeom prst="roundRect">
              <a:avLst/>
            </a:prstGeom>
            <a:sp3d z="152400" extrusionH="63500" prstMaterial="dkEdge">
              <a:bevelT w="135400" h="16350" prst="relaxedInset"/>
              <a:contourClr>
                <a:schemeClr val="bg1"/>
              </a:contourClr>
            </a:sp3d>
          </p:spPr>
          <p:style>
            <a:lnRef idx="1">
              <a:schemeClr val="accent5">
                <a:hueOff val="-4966938"/>
                <a:satOff val="19906"/>
                <a:lumOff val="4314"/>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84" name="83 Rectángulo"/>
            <p:cNvSpPr/>
            <p:nvPr/>
          </p:nvSpPr>
          <p:spPr>
            <a:xfrm>
              <a:off x="2519396" y="152262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Obtención, copia del documento de Identidad - </a:t>
              </a:r>
              <a:r>
                <a:rPr lang="es-CO" sz="1100" b="1" dirty="0">
                  <a:solidFill>
                    <a:schemeClr val="tx2"/>
                  </a:solidFill>
                  <a:effectLst>
                    <a:outerShdw blurRad="38100" dist="38100" dir="2700000" algn="tl">
                      <a:srgbClr val="000000">
                        <a:alpha val="43137"/>
                      </a:srgbClr>
                    </a:outerShdw>
                  </a:effectLst>
                </a:rPr>
                <a:t>6.864.688</a:t>
              </a:r>
            </a:p>
          </p:txBody>
        </p:sp>
      </p:grpSp>
      <p:grpSp>
        <p:nvGrpSpPr>
          <p:cNvPr id="85" name="84 Grupo"/>
          <p:cNvGrpSpPr/>
          <p:nvPr/>
        </p:nvGrpSpPr>
        <p:grpSpPr>
          <a:xfrm>
            <a:off x="2953053" y="3927932"/>
            <a:ext cx="2318021" cy="507067"/>
            <a:chOff x="2494643" y="2068318"/>
            <a:chExt cx="2318021" cy="507067"/>
          </a:xfrm>
          <a:scene3d>
            <a:camera prst="orthographicFront"/>
            <a:lightRig rig="threePt" dir="t">
              <a:rot lat="0" lon="0" rev="7500000"/>
            </a:lightRig>
          </a:scene3d>
        </p:grpSpPr>
        <p:sp>
          <p:nvSpPr>
            <p:cNvPr id="86" name="85 Rectángulo redondeado"/>
            <p:cNvSpPr/>
            <p:nvPr/>
          </p:nvSpPr>
          <p:spPr>
            <a:xfrm>
              <a:off x="2494643" y="2068318"/>
              <a:ext cx="2318021" cy="507067"/>
            </a:xfrm>
            <a:prstGeom prst="roundRect">
              <a:avLst/>
            </a:prstGeom>
            <a:sp3d z="152400" extrusionH="63500" prstMaterial="dkEdge">
              <a:bevelT w="135400" h="16350" prst="relaxedInset"/>
              <a:contourClr>
                <a:schemeClr val="bg1"/>
              </a:contourClr>
            </a:sp3d>
          </p:spPr>
          <p:style>
            <a:lnRef idx="1">
              <a:schemeClr val="accent5">
                <a:hueOff val="-7450407"/>
                <a:satOff val="29858"/>
                <a:lumOff val="6471"/>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87" name="86 Rectángulo"/>
            <p:cNvSpPr/>
            <p:nvPr/>
          </p:nvSpPr>
          <p:spPr>
            <a:xfrm>
              <a:off x="2519396" y="209307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Matrícula escolar - </a:t>
              </a:r>
              <a:r>
                <a:rPr lang="es-CO" sz="1100" b="1" dirty="0">
                  <a:solidFill>
                    <a:schemeClr val="tx2"/>
                  </a:solidFill>
                  <a:effectLst>
                    <a:outerShdw blurRad="38100" dist="38100" dir="2700000" algn="tl">
                      <a:srgbClr val="000000">
                        <a:alpha val="43137"/>
                      </a:srgbClr>
                    </a:outerShdw>
                  </a:effectLst>
                </a:rPr>
                <a:t>5.498.342</a:t>
              </a:r>
              <a:r>
                <a:rPr lang="es-CO" sz="1100" kern="1200" dirty="0" smtClean="0">
                  <a:solidFill>
                    <a:schemeClr val="tx2"/>
                  </a:solidFill>
                </a:rPr>
                <a:t> </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88" name="87 Grupo"/>
          <p:cNvGrpSpPr/>
          <p:nvPr/>
        </p:nvGrpSpPr>
        <p:grpSpPr>
          <a:xfrm>
            <a:off x="2953053" y="4644368"/>
            <a:ext cx="2318021" cy="507067"/>
            <a:chOff x="2494643" y="2638769"/>
            <a:chExt cx="2318021" cy="507067"/>
          </a:xfrm>
          <a:scene3d>
            <a:camera prst="orthographicFront"/>
            <a:lightRig rig="threePt" dir="t">
              <a:rot lat="0" lon="0" rev="7500000"/>
            </a:lightRig>
          </a:scene3d>
        </p:grpSpPr>
        <p:sp>
          <p:nvSpPr>
            <p:cNvPr id="89" name="88 Rectángulo redondeado"/>
            <p:cNvSpPr/>
            <p:nvPr/>
          </p:nvSpPr>
          <p:spPr>
            <a:xfrm>
              <a:off x="2494643" y="2638769"/>
              <a:ext cx="2318021" cy="507067"/>
            </a:xfrm>
            <a:prstGeom prst="roundRect">
              <a:avLst/>
            </a:prstGeom>
            <a:sp3d z="152400" extrusionH="63500" prstMaterial="dkEdge">
              <a:bevelT w="135400" h="16350" prst="relaxedInset"/>
              <a:contourClr>
                <a:schemeClr val="bg1"/>
              </a:contourClr>
            </a:sp3d>
          </p:spPr>
          <p:style>
            <a:lnRef idx="1">
              <a:schemeClr val="accent5">
                <a:hueOff val="-9933876"/>
                <a:satOff val="39811"/>
                <a:lumOff val="862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90" name="89 Rectángulo"/>
            <p:cNvSpPr/>
            <p:nvPr/>
          </p:nvSpPr>
          <p:spPr>
            <a:xfrm>
              <a:off x="2519396" y="2663522"/>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algn="ctr" defTabSz="488950">
                <a:lnSpc>
                  <a:spcPct val="90000"/>
                </a:lnSpc>
                <a:spcBef>
                  <a:spcPct val="0"/>
                </a:spcBef>
                <a:spcAft>
                  <a:spcPct val="35000"/>
                </a:spcAft>
              </a:pPr>
              <a:r>
                <a:rPr lang="es-CO" sz="1100" kern="1200" dirty="0" smtClean="0">
                  <a:solidFill>
                    <a:schemeClr val="tx2"/>
                  </a:solidFill>
                </a:rPr>
                <a:t>Obtención certificado de antecedentes judiciales - </a:t>
              </a:r>
              <a:r>
                <a:rPr lang="es-CO" sz="1100" b="1" dirty="0">
                  <a:solidFill>
                    <a:schemeClr val="tx2"/>
                  </a:solidFill>
                  <a:effectLst>
                    <a:outerShdw blurRad="38100" dist="38100" dir="2700000" algn="tl">
                      <a:srgbClr val="000000">
                        <a:alpha val="43137"/>
                      </a:srgbClr>
                    </a:outerShdw>
                  </a:effectLst>
                </a:rPr>
                <a:t>5.329.493</a:t>
              </a:r>
            </a:p>
          </p:txBody>
        </p:sp>
      </p:grpSp>
      <p:grpSp>
        <p:nvGrpSpPr>
          <p:cNvPr id="51" name="50 Grupo"/>
          <p:cNvGrpSpPr/>
          <p:nvPr/>
        </p:nvGrpSpPr>
        <p:grpSpPr>
          <a:xfrm>
            <a:off x="2242582" y="5329764"/>
            <a:ext cx="5179000" cy="323405"/>
            <a:chOff x="24863" y="5291664"/>
            <a:chExt cx="5179000" cy="323405"/>
          </a:xfrm>
        </p:grpSpPr>
        <p:sp>
          <p:nvSpPr>
            <p:cNvPr id="67" name="66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68" name="67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71" name="70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72"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 name="72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92" name="91 Grupo"/>
          <p:cNvGrpSpPr/>
          <p:nvPr/>
        </p:nvGrpSpPr>
        <p:grpSpPr>
          <a:xfrm>
            <a:off x="3819981" y="183107"/>
            <a:ext cx="1323523" cy="450689"/>
            <a:chOff x="3164210" y="183107"/>
            <a:chExt cx="1323523" cy="450689"/>
          </a:xfrm>
        </p:grpSpPr>
        <p:sp>
          <p:nvSpPr>
            <p:cNvPr id="93" name="92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94" name="93 CuadroTexto">
              <a:hlinkClick r:id="rId10"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95" name="10 Imagen">
              <a:hlinkClick r:id="rId10" action="ppaction://hlinksldjump"/>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6" name="95 Rectángulo redondeado">
            <a:hlinkClick r:id="rId10"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97" name="96 Rectángulo redondeado">
            <a:hlinkClick r:id="rId12"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98" name="97 Rectángulo redondeado">
            <a:hlinkClick r:id="rId13"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99" name="98 Rectángulo redondeado">
            <a:hlinkClick r:id="rId4" action="ppaction://hlinksldjump"/>
          </p:cNvPr>
          <p:cNvSpPr/>
          <p:nvPr/>
        </p:nvSpPr>
        <p:spPr>
          <a:xfrm>
            <a:off x="35497" y="2999911"/>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Cadena de sucesos</a:t>
            </a:r>
          </a:p>
        </p:txBody>
      </p:sp>
      <p:sp>
        <p:nvSpPr>
          <p:cNvPr id="100" name="99 Rectángulo redondeado">
            <a:hlinkClick r:id="rId10"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101" name="100 Rectángulo redondeado">
            <a:hlinkClick r:id="rId14"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102" name="101 Rectángulo redondeado">
            <a:hlinkClick r:id="rId15"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107" name="106 Rectángulo redondeado">
            <a:hlinkClick r:id="rId16"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108" name="107 Rectángulo redondeado">
            <a:hlinkClick r:id="rId17"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109" name="108 Conector">
            <a:hlinkClick r:id="rId4" action="ppaction://hlinksldjump"/>
          </p:cNvPr>
          <p:cNvSpPr/>
          <p:nvPr/>
        </p:nvSpPr>
        <p:spPr>
          <a:xfrm>
            <a:off x="95326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0" name="109 Conector">
            <a:hlinkClick r:id="rId18" action="ppaction://hlinksldjump"/>
          </p:cNvPr>
          <p:cNvSpPr/>
          <p:nvPr/>
        </p:nvSpPr>
        <p:spPr>
          <a:xfrm>
            <a:off x="110820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1" name="110 Conector">
            <a:hlinkClick r:id="rId19" action="ppaction://hlinksldjump"/>
          </p:cNvPr>
          <p:cNvSpPr/>
          <p:nvPr/>
        </p:nvSpPr>
        <p:spPr>
          <a:xfrm>
            <a:off x="126314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2" name="111 Conector">
            <a:hlinkClick r:id="rId20" action="ppaction://hlinksldjump"/>
          </p:cNvPr>
          <p:cNvSpPr/>
          <p:nvPr/>
        </p:nvSpPr>
        <p:spPr>
          <a:xfrm>
            <a:off x="141808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3" name="112 Conector">
            <a:hlinkClick r:id="rId21" action="ppaction://hlinksldjump"/>
          </p:cNvPr>
          <p:cNvSpPr/>
          <p:nvPr/>
        </p:nvSpPr>
        <p:spPr>
          <a:xfrm>
            <a:off x="157302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4" name="113 Conector">
            <a:hlinkClick r:id="rId22" action="ppaction://hlinksldjump"/>
          </p:cNvPr>
          <p:cNvSpPr/>
          <p:nvPr/>
        </p:nvSpPr>
        <p:spPr>
          <a:xfrm>
            <a:off x="172796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5" name="114 Conector">
            <a:hlinkClick r:id="rId23" action="ppaction://hlinksldjump"/>
          </p:cNvPr>
          <p:cNvSpPr/>
          <p:nvPr/>
        </p:nvSpPr>
        <p:spPr>
          <a:xfrm>
            <a:off x="188290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12167853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 name="67 Tabla"/>
          <p:cNvGraphicFramePr>
            <a:graphicFrameLocks noGrp="1"/>
          </p:cNvGraphicFramePr>
          <p:nvPr>
            <p:extLst>
              <p:ext uri="{D42A27DB-BD31-4B8C-83A1-F6EECF244321}">
                <p14:modId xmlns:p14="http://schemas.microsoft.com/office/powerpoint/2010/main" val="3133730449"/>
              </p:ext>
            </p:extLst>
          </p:nvPr>
        </p:nvGraphicFramePr>
        <p:xfrm>
          <a:off x="2915816" y="1588257"/>
          <a:ext cx="4093846" cy="3501280"/>
        </p:xfrm>
        <a:graphic>
          <a:graphicData uri="http://schemas.openxmlformats.org/drawingml/2006/table">
            <a:tbl>
              <a:tblPr/>
              <a:tblGrid>
                <a:gridCol w="4093846"/>
              </a:tblGrid>
              <a:tr h="176262">
                <a:tc>
                  <a:txBody>
                    <a:bodyPr/>
                    <a:lstStyle/>
                    <a:p>
                      <a:pPr algn="r"/>
                      <a:r>
                        <a:rPr lang="es-CO" sz="800" b="0" i="0" u="none" strike="noStrike" baseline="0" dirty="0" smtClean="0">
                          <a:solidFill>
                            <a:schemeClr val="tx2"/>
                          </a:solidFill>
                          <a:latin typeface="+mn-lt"/>
                        </a:rPr>
                        <a:t>Otro</a:t>
                      </a:r>
                      <a:endParaRPr lang="es-CO" sz="800" b="0" i="0" u="none" strike="noStrike" baseline="0" dirty="0" smtClean="0">
                        <a:solidFill>
                          <a:schemeClr val="tx2"/>
                        </a:solidFill>
                        <a:latin typeface="Calibri"/>
                      </a:endParaRPr>
                    </a:p>
                  </a:txBody>
                  <a:tcPr marL="8573" marR="8573" marT="8573" marB="0" anchor="ctr">
                    <a:lnL>
                      <a:noFill/>
                    </a:lnL>
                    <a:lnR>
                      <a:noFill/>
                    </a:lnR>
                    <a:lnT>
                      <a:noFill/>
                    </a:lnT>
                    <a:lnB>
                      <a:noFill/>
                    </a:lnB>
                  </a:tcPr>
                </a:tc>
              </a:tr>
              <a:tr h="176262">
                <a:tc>
                  <a:txBody>
                    <a:bodyPr/>
                    <a:lstStyle/>
                    <a:p>
                      <a:pPr algn="r"/>
                      <a:r>
                        <a:rPr lang="es-CO" sz="800" b="0" i="0" u="none" strike="noStrike" baseline="0" dirty="0" smtClean="0">
                          <a:solidFill>
                            <a:schemeClr val="tx2"/>
                          </a:solidFill>
                          <a:latin typeface="Calibri"/>
                        </a:rPr>
                        <a:t>De tiempo para completar el trámite</a:t>
                      </a:r>
                    </a:p>
                  </a:txBody>
                  <a:tcPr marL="8573" marR="8573" marT="8573" marB="0" anchor="ctr">
                    <a:lnL>
                      <a:noFill/>
                    </a:lnL>
                    <a:lnR>
                      <a:noFill/>
                    </a:lnR>
                    <a:lnT>
                      <a:noFill/>
                    </a:lnT>
                    <a:lnB>
                      <a:noFill/>
                    </a:lnB>
                  </a:tcPr>
                </a:tc>
              </a:tr>
              <a:tr h="176262">
                <a:tc>
                  <a:txBody>
                    <a:bodyPr/>
                    <a:lstStyle/>
                    <a:p>
                      <a:pPr algn="r"/>
                      <a:r>
                        <a:rPr lang="es-CO" sz="800" b="0" i="0" u="none" strike="noStrike" baseline="0" dirty="0" smtClean="0">
                          <a:solidFill>
                            <a:schemeClr val="tx2"/>
                          </a:solidFill>
                          <a:latin typeface="+mn-lt"/>
                        </a:rPr>
                        <a:t>Técnicas, se cayó el sistema</a:t>
                      </a:r>
                      <a:endParaRPr lang="es-CO" sz="800" b="0" i="0" u="none" strike="noStrike" baseline="0" dirty="0" smtClean="0">
                        <a:solidFill>
                          <a:schemeClr val="tx2"/>
                        </a:solidFill>
                        <a:latin typeface="Calibri"/>
                      </a:endParaRPr>
                    </a:p>
                  </a:txBody>
                  <a:tcPr marL="8573" marR="8573" marT="8573" marB="0" anchor="ctr">
                    <a:lnL>
                      <a:noFill/>
                    </a:lnL>
                    <a:lnR>
                      <a:noFill/>
                    </a:lnR>
                    <a:lnT>
                      <a:noFill/>
                    </a:lnT>
                    <a:lnB>
                      <a:noFill/>
                    </a:lnB>
                  </a:tcPr>
                </a:tc>
              </a:tr>
              <a:tr h="176262">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s-CO" sz="800" b="0" i="0" u="none" strike="noStrike" baseline="0" dirty="0" smtClean="0">
                          <a:solidFill>
                            <a:schemeClr val="tx2"/>
                          </a:solidFill>
                          <a:latin typeface="Calibri"/>
                        </a:rPr>
                        <a:t>	</a:t>
                      </a:r>
                      <a:r>
                        <a:rPr lang="es-CO" sz="800" b="0" i="0" u="none" strike="noStrike" baseline="0" dirty="0" smtClean="0">
                          <a:solidFill>
                            <a:schemeClr val="tx2"/>
                          </a:solidFill>
                          <a:latin typeface="+mn-lt"/>
                        </a:rPr>
                        <a:t>Dificultades económicas</a:t>
                      </a:r>
                    </a:p>
                  </a:txBody>
                  <a:tcPr marL="8573" marR="8573" marT="8573" marB="0" anchor="ctr">
                    <a:lnL>
                      <a:noFill/>
                    </a:lnL>
                    <a:lnR>
                      <a:noFill/>
                    </a:lnR>
                    <a:lnT>
                      <a:noFill/>
                    </a:lnT>
                    <a:lnB>
                      <a:noFill/>
                    </a:lnB>
                  </a:tcPr>
                </a:tc>
              </a:tr>
              <a:tr h="176262">
                <a:tc>
                  <a:txBody>
                    <a:bodyPr/>
                    <a:lstStyle/>
                    <a:p>
                      <a:pPr algn="r"/>
                      <a:r>
                        <a:rPr lang="es-CO" sz="800" b="0" i="0" u="none" strike="noStrike" baseline="0" dirty="0" smtClean="0">
                          <a:solidFill>
                            <a:schemeClr val="tx2"/>
                          </a:solidFill>
                          <a:latin typeface="+mn-lt"/>
                        </a:rPr>
                        <a:t>Lenguaje complicado</a:t>
                      </a:r>
                      <a:endParaRPr lang="es-CO" sz="800" b="0" i="0" u="none" strike="noStrike" baseline="0" dirty="0" smtClean="0">
                        <a:solidFill>
                          <a:schemeClr val="tx2"/>
                        </a:solidFill>
                        <a:latin typeface="Calibri"/>
                      </a:endParaRPr>
                    </a:p>
                  </a:txBody>
                  <a:tcPr marL="8573" marR="8573" marT="8573" marB="0" anchor="ctr">
                    <a:lnL>
                      <a:noFill/>
                    </a:lnL>
                    <a:lnR>
                      <a:noFill/>
                    </a:lnR>
                    <a:lnT>
                      <a:noFill/>
                    </a:lnT>
                    <a:lnB>
                      <a:noFill/>
                    </a:lnB>
                  </a:tcPr>
                </a:tc>
              </a:tr>
              <a:tr h="176262">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s-CO" sz="800" b="0" i="0" u="none" strike="noStrike" baseline="0" dirty="0" smtClean="0">
                          <a:solidFill>
                            <a:schemeClr val="tx2"/>
                          </a:solidFill>
                          <a:latin typeface="+mn-lt"/>
                        </a:rPr>
                        <a:t>Dificultad para identificar los pasos a seguir</a:t>
                      </a:r>
                    </a:p>
                  </a:txBody>
                  <a:tcPr marL="8573" marR="8573" marT="8573" marB="0" anchor="ctr">
                    <a:lnL>
                      <a:noFill/>
                    </a:lnL>
                    <a:lnR>
                      <a:noFill/>
                    </a:lnR>
                    <a:lnT>
                      <a:noFill/>
                    </a:lnT>
                    <a:lnB>
                      <a:noFill/>
                    </a:lnB>
                  </a:tcPr>
                </a:tc>
              </a:tr>
              <a:tr h="176262">
                <a:tc>
                  <a:txBody>
                    <a:bodyPr/>
                    <a:lstStyle/>
                    <a:p>
                      <a:pPr algn="r"/>
                      <a:endParaRPr lang="es-CO" sz="800" b="0" i="0" u="none" strike="noStrike" baseline="0" dirty="0" smtClean="0">
                        <a:solidFill>
                          <a:schemeClr val="tx2"/>
                        </a:solidFill>
                        <a:latin typeface="Calibri"/>
                      </a:endParaRPr>
                    </a:p>
                  </a:txBody>
                  <a:tcPr marL="8573" marR="8573" marT="8573" marB="0" anchor="ctr">
                    <a:lnL>
                      <a:noFill/>
                    </a:lnL>
                    <a:lnR>
                      <a:noFill/>
                    </a:lnR>
                    <a:lnT>
                      <a:noFill/>
                    </a:lnT>
                    <a:lnB>
                      <a:noFill/>
                    </a:lnB>
                  </a:tcPr>
                </a:tc>
              </a:tr>
              <a:tr h="176262">
                <a:tc>
                  <a:txBody>
                    <a:bodyPr/>
                    <a:lstStyle/>
                    <a:p>
                      <a:pPr algn="r"/>
                      <a:r>
                        <a:rPr lang="es-CO" sz="800" b="0" i="0" u="none" strike="noStrike" baseline="0" dirty="0" smtClean="0">
                          <a:solidFill>
                            <a:schemeClr val="tx2"/>
                          </a:solidFill>
                          <a:latin typeface="+mn-lt"/>
                        </a:rPr>
                        <a:t> Otro</a:t>
                      </a:r>
                      <a:endParaRPr lang="es-CO" sz="800" b="0" i="0" u="none" strike="noStrike" baseline="0" dirty="0" smtClean="0">
                        <a:solidFill>
                          <a:schemeClr val="tx2"/>
                        </a:solidFill>
                        <a:latin typeface="Calibri"/>
                      </a:endParaRPr>
                    </a:p>
                  </a:txBody>
                  <a:tcPr marL="8573" marR="8573" marT="8573" marB="0" anchor="ctr">
                    <a:lnL>
                      <a:noFill/>
                    </a:lnL>
                    <a:lnR>
                      <a:noFill/>
                    </a:lnR>
                    <a:lnT>
                      <a:noFill/>
                    </a:lnT>
                    <a:lnB>
                      <a:noFill/>
                    </a:lnB>
                  </a:tcPr>
                </a:tc>
              </a:tr>
              <a:tr h="176262">
                <a:tc>
                  <a:txBody>
                    <a:bodyPr/>
                    <a:lstStyle/>
                    <a:p>
                      <a:pPr algn="r"/>
                      <a:r>
                        <a:rPr lang="es-CO" sz="800" b="0" i="0" u="none" strike="noStrike" baseline="0" dirty="0" smtClean="0">
                          <a:solidFill>
                            <a:schemeClr val="tx2"/>
                          </a:solidFill>
                          <a:latin typeface="Calibri"/>
                        </a:rPr>
                        <a:t>De tiempo para completar el trámite</a:t>
                      </a:r>
                    </a:p>
                  </a:txBody>
                  <a:tcPr marL="8573" marR="8573" marT="8573" marB="0" anchor="ctr">
                    <a:lnL>
                      <a:noFill/>
                    </a:lnL>
                    <a:lnR>
                      <a:noFill/>
                    </a:lnR>
                    <a:lnT>
                      <a:noFill/>
                    </a:lnT>
                    <a:lnB>
                      <a:noFill/>
                    </a:lnB>
                  </a:tcPr>
                </a:tc>
              </a:tr>
              <a:tr h="176262">
                <a:tc>
                  <a:txBody>
                    <a:bodyPr/>
                    <a:lstStyle/>
                    <a:p>
                      <a:pPr algn="r"/>
                      <a:r>
                        <a:rPr lang="es-CO" sz="800" b="0" i="0" u="none" strike="noStrike" baseline="0" dirty="0" smtClean="0">
                          <a:solidFill>
                            <a:schemeClr val="tx2"/>
                          </a:solidFill>
                          <a:latin typeface="Calibri"/>
                        </a:rPr>
                        <a:t>Dificultades económicas</a:t>
                      </a:r>
                    </a:p>
                  </a:txBody>
                  <a:tcPr marL="8573" marR="8573" marT="8573" marB="0" anchor="ctr">
                    <a:lnL>
                      <a:noFill/>
                    </a:lnL>
                    <a:lnR>
                      <a:noFill/>
                    </a:lnR>
                    <a:lnT>
                      <a:noFill/>
                    </a:lnT>
                    <a:lnB>
                      <a:noFill/>
                    </a:lnB>
                  </a:tcPr>
                </a:tc>
              </a:tr>
              <a:tr h="176262">
                <a:tc>
                  <a:txBody>
                    <a:bodyPr/>
                    <a:lstStyle/>
                    <a:p>
                      <a:pPr algn="r"/>
                      <a:r>
                        <a:rPr lang="es-CO" sz="800" b="0" i="0" u="none" strike="noStrike" baseline="0" dirty="0" smtClean="0">
                          <a:solidFill>
                            <a:schemeClr val="tx2"/>
                          </a:solidFill>
                          <a:latin typeface="+mn-lt"/>
                        </a:rPr>
                        <a:t>Técnicas, se cayó el sistema</a:t>
                      </a:r>
                      <a:endParaRPr lang="es-CO" sz="800" b="0" i="0" u="none" strike="noStrike" baseline="0" dirty="0" smtClean="0">
                        <a:solidFill>
                          <a:schemeClr val="tx2"/>
                        </a:solidFill>
                        <a:latin typeface="Calibri"/>
                      </a:endParaRPr>
                    </a:p>
                  </a:txBody>
                  <a:tcPr marL="8573" marR="8573" marT="8573" marB="0" anchor="ctr">
                    <a:lnL>
                      <a:noFill/>
                    </a:lnL>
                    <a:lnR>
                      <a:noFill/>
                    </a:lnR>
                    <a:lnT>
                      <a:noFill/>
                    </a:lnT>
                    <a:lnB>
                      <a:noFill/>
                    </a:lnB>
                  </a:tcPr>
                </a:tc>
              </a:tr>
              <a:tr h="176262">
                <a:tc>
                  <a:txBody>
                    <a:bodyPr/>
                    <a:lstStyle/>
                    <a:p>
                      <a:pPr algn="r"/>
                      <a:r>
                        <a:rPr lang="es-CO" sz="800" b="0" i="0" u="none" strike="noStrike" baseline="0" dirty="0" smtClean="0">
                          <a:solidFill>
                            <a:schemeClr val="tx2"/>
                          </a:solidFill>
                          <a:latin typeface="Calibri"/>
                        </a:rPr>
                        <a:t>Dificultad para identificar los pasos a seguir</a:t>
                      </a:r>
                    </a:p>
                  </a:txBody>
                  <a:tcPr marL="8573" marR="8573" marT="8573" marB="0" anchor="ctr">
                    <a:lnL>
                      <a:noFill/>
                    </a:lnL>
                    <a:lnR>
                      <a:noFill/>
                    </a:lnR>
                    <a:lnT>
                      <a:noFill/>
                    </a:lnT>
                    <a:lnB>
                      <a:noFill/>
                    </a:lnB>
                  </a:tcPr>
                </a:tc>
              </a:tr>
              <a:tr h="176262">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s-CO" sz="800" b="0" i="0" u="none" strike="noStrike" baseline="0" dirty="0" smtClean="0">
                          <a:solidFill>
                            <a:schemeClr val="tx2"/>
                          </a:solidFill>
                          <a:latin typeface="+mn-lt"/>
                        </a:rPr>
                        <a:t>Lenguaje complicado	</a:t>
                      </a:r>
                    </a:p>
                    <a:p>
                      <a:pPr algn="r"/>
                      <a:endParaRPr lang="es-CO" sz="800" b="0" i="0" u="none" strike="noStrike" baseline="0" dirty="0" smtClean="0">
                        <a:solidFill>
                          <a:schemeClr val="tx2"/>
                        </a:solidFill>
                        <a:latin typeface="Calibri"/>
                      </a:endParaRPr>
                    </a:p>
                  </a:txBody>
                  <a:tcPr marL="8573" marR="8573" marT="8573" marB="0" anchor="ctr">
                    <a:lnL>
                      <a:noFill/>
                    </a:lnL>
                    <a:lnR>
                      <a:noFill/>
                    </a:lnR>
                    <a:lnT>
                      <a:noFill/>
                    </a:lnT>
                    <a:lnB>
                      <a:noFill/>
                    </a:lnB>
                  </a:tcPr>
                </a:tc>
              </a:tr>
              <a:tr h="176262">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es-CO" sz="800" b="0" i="0" u="none" strike="noStrike" baseline="0" dirty="0" smtClean="0">
                        <a:solidFill>
                          <a:schemeClr val="tx2"/>
                        </a:solidFill>
                        <a:latin typeface="Calibri"/>
                      </a:endParaRPr>
                    </a:p>
                    <a:p>
                      <a:pPr marL="0" marR="0" indent="0" algn="r" defTabSz="914400" rtl="0" eaLnBrk="1" fontAlgn="auto" latinLnBrk="0" hangingPunct="1">
                        <a:lnSpc>
                          <a:spcPct val="100000"/>
                        </a:lnSpc>
                        <a:spcBef>
                          <a:spcPts val="0"/>
                        </a:spcBef>
                        <a:spcAft>
                          <a:spcPts val="0"/>
                        </a:spcAft>
                        <a:buClrTx/>
                        <a:buSzTx/>
                        <a:buFontTx/>
                        <a:buNone/>
                        <a:tabLst/>
                        <a:defRPr/>
                      </a:pPr>
                      <a:r>
                        <a:rPr lang="es-CO" sz="800" b="0" i="0" u="none" strike="noStrike" baseline="0" dirty="0" smtClean="0">
                          <a:solidFill>
                            <a:schemeClr val="tx2"/>
                          </a:solidFill>
                          <a:latin typeface="Calibri"/>
                        </a:rPr>
                        <a:t>Otro</a:t>
                      </a:r>
                    </a:p>
                  </a:txBody>
                  <a:tcPr marL="8573" marR="8573" marT="8573" marB="0" anchor="ctr">
                    <a:lnL>
                      <a:noFill/>
                    </a:lnL>
                    <a:lnR>
                      <a:noFill/>
                    </a:lnR>
                    <a:lnT>
                      <a:noFill/>
                    </a:lnT>
                    <a:lnB>
                      <a:noFill/>
                    </a:lnB>
                  </a:tcPr>
                </a:tc>
              </a:tr>
              <a:tr h="176262">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s-CO" sz="800" b="0" i="0" u="none" strike="noStrike" baseline="0" dirty="0" smtClean="0">
                          <a:solidFill>
                            <a:schemeClr val="tx2"/>
                          </a:solidFill>
                          <a:latin typeface="+mn-lt"/>
                        </a:rPr>
                        <a:t>De tiempo para completar el trámite</a:t>
                      </a:r>
                    </a:p>
                  </a:txBody>
                  <a:tcPr marL="8573" marR="8573" marT="8573" marB="0" anchor="ctr">
                    <a:lnL>
                      <a:noFill/>
                    </a:lnL>
                    <a:lnR>
                      <a:noFill/>
                    </a:lnR>
                    <a:lnT>
                      <a:noFill/>
                    </a:lnT>
                    <a:lnB>
                      <a:noFill/>
                    </a:lnB>
                  </a:tcPr>
                </a:tc>
              </a:tr>
              <a:tr h="176262">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s-CO" sz="800" b="0" i="0" u="none" strike="noStrike" baseline="0" dirty="0" smtClean="0">
                          <a:solidFill>
                            <a:schemeClr val="tx2"/>
                          </a:solidFill>
                          <a:latin typeface="+mn-lt"/>
                        </a:rPr>
                        <a:t>Dificultades económicas</a:t>
                      </a:r>
                    </a:p>
                  </a:txBody>
                  <a:tcPr marL="8573" marR="8573" marT="8573" marB="0" anchor="ctr">
                    <a:lnL>
                      <a:noFill/>
                    </a:lnL>
                    <a:lnR>
                      <a:noFill/>
                    </a:lnR>
                    <a:lnT>
                      <a:noFill/>
                    </a:lnT>
                    <a:lnB>
                      <a:noFill/>
                    </a:lnB>
                  </a:tcPr>
                </a:tc>
              </a:tr>
              <a:tr h="176262">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s-CO" sz="800" b="0" i="0" u="none" strike="noStrike" baseline="0" dirty="0" smtClean="0">
                          <a:solidFill>
                            <a:schemeClr val="tx2"/>
                          </a:solidFill>
                          <a:latin typeface="+mn-lt"/>
                        </a:rPr>
                        <a:t>Dificultad para identificar los pasos a seguir</a:t>
                      </a:r>
                    </a:p>
                  </a:txBody>
                  <a:tcPr marL="8573" marR="8573" marT="8573" marB="0" anchor="ctr">
                    <a:lnL>
                      <a:noFill/>
                    </a:lnL>
                    <a:lnR>
                      <a:noFill/>
                    </a:lnR>
                    <a:lnT>
                      <a:noFill/>
                    </a:lnT>
                    <a:lnB>
                      <a:noFill/>
                    </a:lnB>
                  </a:tcPr>
                </a:tc>
              </a:tr>
              <a:tr h="176262">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s-CO" sz="800" b="0" i="0" u="none" strike="noStrike" baseline="0" dirty="0" smtClean="0">
                          <a:solidFill>
                            <a:schemeClr val="tx2"/>
                          </a:solidFill>
                          <a:latin typeface="+mn-lt"/>
                        </a:rPr>
                        <a:t>Técnicas, se cayó el sistema</a:t>
                      </a:r>
                    </a:p>
                  </a:txBody>
                  <a:tcPr marL="8573" marR="8573" marT="8573" marB="0" anchor="ctr">
                    <a:lnL>
                      <a:noFill/>
                    </a:lnL>
                    <a:lnR>
                      <a:noFill/>
                    </a:lnR>
                    <a:lnT>
                      <a:noFill/>
                    </a:lnT>
                    <a:lnB>
                      <a:noFill/>
                    </a:lnB>
                  </a:tcPr>
                </a:tc>
              </a:tr>
              <a:tr h="176262">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s-CO" sz="800" b="0" i="0" u="none" strike="noStrike" baseline="0" dirty="0" smtClean="0">
                          <a:solidFill>
                            <a:schemeClr val="tx2"/>
                          </a:solidFill>
                          <a:latin typeface="+mn-lt"/>
                        </a:rPr>
                        <a:t>Lenguaje complicado	</a:t>
                      </a:r>
                    </a:p>
                  </a:txBody>
                  <a:tcPr marL="8573" marR="8573" marT="8573" marB="0" anchor="ctr">
                    <a:lnL>
                      <a:noFill/>
                    </a:lnL>
                    <a:lnR>
                      <a:noFill/>
                    </a:lnR>
                    <a:lnT>
                      <a:noFill/>
                    </a:lnT>
                    <a:lnB>
                      <a:noFill/>
                    </a:lnB>
                  </a:tcPr>
                </a:tc>
              </a:tr>
            </a:tbl>
          </a:graphicData>
        </a:graphic>
      </p:graphicFrame>
      <p:sp>
        <p:nvSpPr>
          <p:cNvPr id="4" name="3 Marcador de número de diapositiva"/>
          <p:cNvSpPr>
            <a:spLocks noGrp="1"/>
          </p:cNvSpPr>
          <p:nvPr>
            <p:ph type="sldNum" sz="quarter" idx="12"/>
          </p:nvPr>
        </p:nvSpPr>
        <p:spPr/>
        <p:txBody>
          <a:bodyPr/>
          <a:lstStyle/>
          <a:p>
            <a:fld id="{62F6D429-5B7F-4D92-8A61-2D03DF31274D}" type="slidenum">
              <a:rPr lang="es-CO" smtClean="0"/>
              <a:pPr/>
              <a:t>25</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8" y="5090328"/>
            <a:ext cx="5958529" cy="215444"/>
          </a:xfrm>
          <a:prstGeom prst="rect">
            <a:avLst/>
          </a:prstGeom>
        </p:spPr>
        <p:txBody>
          <a:bodyPr wrap="square">
            <a:spAutoFit/>
          </a:bodyPr>
          <a:lstStyle/>
          <a:p>
            <a:r>
              <a:rPr lang="es-CO" sz="800" b="1" dirty="0" err="1" smtClean="0">
                <a:solidFill>
                  <a:schemeClr val="bg1">
                    <a:lumMod val="50000"/>
                  </a:schemeClr>
                </a:solidFill>
              </a:rPr>
              <a:t>P15</a:t>
            </a:r>
            <a:r>
              <a:rPr lang="es-CO" sz="800" b="1" dirty="0" smtClean="0">
                <a:solidFill>
                  <a:schemeClr val="bg1">
                    <a:lumMod val="50000"/>
                  </a:schemeClr>
                </a:solidFill>
              </a:rPr>
              <a:t>.</a:t>
            </a:r>
            <a:r>
              <a:rPr lang="es-CO" sz="800" dirty="0" smtClean="0">
                <a:solidFill>
                  <a:schemeClr val="bg1">
                    <a:lumMod val="50000"/>
                  </a:schemeClr>
                </a:solidFill>
              </a:rPr>
              <a:t> Desde </a:t>
            </a:r>
            <a:r>
              <a:rPr lang="es-CO" sz="800" dirty="0">
                <a:solidFill>
                  <a:schemeClr val="bg1">
                    <a:lumMod val="50000"/>
                  </a:schemeClr>
                </a:solidFill>
              </a:rPr>
              <a:t>el momento en que buscó información hasta que obtuvo el resultado ¿Qué dificultades tuvo para realizar el trámite/servicio? </a:t>
            </a:r>
          </a:p>
        </p:txBody>
      </p:sp>
      <p:sp>
        <p:nvSpPr>
          <p:cNvPr id="66" name="65 CuadroTexto"/>
          <p:cNvSpPr txBox="1"/>
          <p:nvPr/>
        </p:nvSpPr>
        <p:spPr>
          <a:xfrm rot="16200000">
            <a:off x="718477" y="3100290"/>
            <a:ext cx="3204000" cy="461665"/>
          </a:xfrm>
          <a:prstGeom prst="rect">
            <a:avLst/>
          </a:prstGeom>
          <a:noFill/>
        </p:spPr>
        <p:txBody>
          <a:bodyPr wrap="square" rtlCol="0">
            <a:spAutoFit/>
          </a:bodyPr>
          <a:lstStyle/>
          <a:p>
            <a:pPr algn="ctr"/>
            <a:r>
              <a:rPr lang="es-CO" sz="1200" b="1" dirty="0" smtClean="0">
                <a:solidFill>
                  <a:schemeClr val="tx2"/>
                </a:solidFill>
              </a:rPr>
              <a:t>Ranking</a:t>
            </a:r>
            <a:r>
              <a:rPr lang="es-CO" sz="1200" dirty="0" smtClean="0">
                <a:solidFill>
                  <a:schemeClr val="tx2"/>
                </a:solidFill>
              </a:rPr>
              <a:t> de los 3 trámites que presentaron mayores dificultades</a:t>
            </a:r>
            <a:endParaRPr lang="es-CO" sz="1200" b="1" dirty="0">
              <a:solidFill>
                <a:schemeClr val="tx2"/>
              </a:solidFill>
            </a:endParaRPr>
          </a:p>
        </p:txBody>
      </p:sp>
      <p:cxnSp>
        <p:nvCxnSpPr>
          <p:cNvPr id="69" name="68 Conector recto"/>
          <p:cNvCxnSpPr/>
          <p:nvPr/>
        </p:nvCxnSpPr>
        <p:spPr>
          <a:xfrm>
            <a:off x="2771800" y="2713484"/>
            <a:ext cx="6264696"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70" name="69 Conector recto"/>
          <p:cNvCxnSpPr/>
          <p:nvPr/>
        </p:nvCxnSpPr>
        <p:spPr>
          <a:xfrm>
            <a:off x="2771800" y="3961370"/>
            <a:ext cx="6254063" cy="2375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78" name="7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Dificultades al momento de realizar el trámite</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pSp>
        <p:nvGrpSpPr>
          <p:cNvPr id="57" name="56 Grupo"/>
          <p:cNvGrpSpPr/>
          <p:nvPr/>
        </p:nvGrpSpPr>
        <p:grpSpPr>
          <a:xfrm>
            <a:off x="2822309" y="4220069"/>
            <a:ext cx="2318021" cy="507067"/>
            <a:chOff x="2494643" y="356966"/>
            <a:chExt cx="2318021" cy="507067"/>
          </a:xfrm>
          <a:scene3d>
            <a:camera prst="orthographicFront"/>
            <a:lightRig rig="threePt" dir="t">
              <a:rot lat="0" lon="0" rev="7500000"/>
            </a:lightRig>
          </a:scene3d>
        </p:grpSpPr>
        <p:sp>
          <p:nvSpPr>
            <p:cNvPr id="58" name="57 Rectángulo redondeado"/>
            <p:cNvSpPr/>
            <p:nvPr/>
          </p:nvSpPr>
          <p:spPr>
            <a:xfrm>
              <a:off x="2494643" y="356966"/>
              <a:ext cx="2318021" cy="507067"/>
            </a:xfrm>
            <a:prstGeom prst="roundRect">
              <a:avLst/>
            </a:prstGeom>
            <a:sp3d z="152400" extrusionH="63500" prstMaterial="dkEdge">
              <a:bevelT w="135400" h="16350" prst="relaxedInset"/>
              <a:contourClr>
                <a:schemeClr val="bg1"/>
              </a:contourClr>
            </a:sp3d>
          </p:spPr>
          <p:style>
            <a:lnRef idx="1">
              <a:schemeClr val="accent5">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3" name="62 Rectángulo"/>
            <p:cNvSpPr/>
            <p:nvPr/>
          </p:nvSpPr>
          <p:spPr>
            <a:xfrm>
              <a:off x="2519396" y="381719"/>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Pago/Reclamaciones/solicitudes de Servicios Públicos – </a:t>
              </a:r>
              <a:r>
                <a:rPr lang="es-CO" sz="1100" b="1" dirty="0" smtClean="0">
                  <a:solidFill>
                    <a:schemeClr val="tx2"/>
                  </a:solidFill>
                  <a:effectLst>
                    <a:outerShdw blurRad="38100" dist="38100" dir="2700000" algn="tl">
                      <a:srgbClr val="000000">
                        <a:alpha val="43137"/>
                      </a:srgbClr>
                    </a:outerShdw>
                  </a:effectLst>
                </a:rPr>
                <a:t>909.787</a:t>
              </a:r>
              <a:endParaRPr lang="es-CO" sz="1100" b="1" dirty="0">
                <a:solidFill>
                  <a:schemeClr val="tx2"/>
                </a:solidFill>
                <a:effectLst>
                  <a:outerShdw blurRad="38100" dist="38100" dir="2700000" algn="tl">
                    <a:srgbClr val="000000">
                      <a:alpha val="43137"/>
                    </a:srgbClr>
                  </a:outerShdw>
                </a:effectLst>
              </a:endParaRPr>
            </a:p>
          </p:txBody>
        </p:sp>
      </p:grpSp>
      <p:grpSp>
        <p:nvGrpSpPr>
          <p:cNvPr id="64" name="63 Grupo"/>
          <p:cNvGrpSpPr/>
          <p:nvPr/>
        </p:nvGrpSpPr>
        <p:grpSpPr>
          <a:xfrm>
            <a:off x="2822309" y="1785820"/>
            <a:ext cx="2318021" cy="507067"/>
            <a:chOff x="2494643" y="927417"/>
            <a:chExt cx="2318021" cy="507067"/>
          </a:xfrm>
          <a:scene3d>
            <a:camera prst="orthographicFront"/>
            <a:lightRig rig="threePt" dir="t">
              <a:rot lat="0" lon="0" rev="7500000"/>
            </a:lightRig>
          </a:scene3d>
        </p:grpSpPr>
        <p:sp>
          <p:nvSpPr>
            <p:cNvPr id="65" name="64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75" name="74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Solicitud de citas médicas – </a:t>
              </a:r>
              <a:r>
                <a:rPr lang="es-CO" sz="1100" b="1" dirty="0" smtClean="0">
                  <a:solidFill>
                    <a:schemeClr val="tx2"/>
                  </a:solidFill>
                  <a:effectLst>
                    <a:outerShdw blurRad="38100" dist="38100" dir="2700000" algn="tl">
                      <a:srgbClr val="000000">
                        <a:alpha val="43137"/>
                      </a:srgbClr>
                    </a:outerShdw>
                  </a:effectLst>
                </a:rPr>
                <a:t>1.437.250</a:t>
              </a:r>
              <a:endParaRPr lang="es-CO" sz="1100" b="1" dirty="0">
                <a:solidFill>
                  <a:schemeClr val="tx2"/>
                </a:solidFill>
                <a:effectLst>
                  <a:outerShdw blurRad="38100" dist="38100" dir="2700000" algn="tl">
                    <a:srgbClr val="000000">
                      <a:alpha val="43137"/>
                    </a:srgbClr>
                  </a:outerShdw>
                </a:effectLst>
              </a:endParaRPr>
            </a:p>
          </p:txBody>
        </p:sp>
      </p:grpSp>
      <p:grpSp>
        <p:nvGrpSpPr>
          <p:cNvPr id="82" name="81 Grupo"/>
          <p:cNvGrpSpPr/>
          <p:nvPr/>
        </p:nvGrpSpPr>
        <p:grpSpPr>
          <a:xfrm>
            <a:off x="2822309" y="3002944"/>
            <a:ext cx="2318021" cy="507067"/>
            <a:chOff x="2494643" y="2068318"/>
            <a:chExt cx="2318021" cy="507067"/>
          </a:xfrm>
          <a:scene3d>
            <a:camera prst="orthographicFront"/>
            <a:lightRig rig="threePt" dir="t">
              <a:rot lat="0" lon="0" rev="7500000"/>
            </a:lightRig>
          </a:scene3d>
        </p:grpSpPr>
        <p:sp>
          <p:nvSpPr>
            <p:cNvPr id="83" name="82 Rectángulo redondeado"/>
            <p:cNvSpPr/>
            <p:nvPr/>
          </p:nvSpPr>
          <p:spPr>
            <a:xfrm>
              <a:off x="2494643" y="2068318"/>
              <a:ext cx="2318021" cy="507067"/>
            </a:xfrm>
            <a:prstGeom prst="roundRect">
              <a:avLst/>
            </a:prstGeom>
            <a:sp3d z="152400" extrusionH="63500" prstMaterial="dkEdge">
              <a:bevelT w="135400" h="16350" prst="relaxedInset"/>
              <a:contourClr>
                <a:schemeClr val="bg1"/>
              </a:contourClr>
            </a:sp3d>
          </p:spPr>
          <p:style>
            <a:lnRef idx="1">
              <a:schemeClr val="accent5">
                <a:hueOff val="-7450407"/>
                <a:satOff val="29858"/>
                <a:lumOff val="6471"/>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84" name="83 Rectángulo"/>
            <p:cNvSpPr/>
            <p:nvPr/>
          </p:nvSpPr>
          <p:spPr>
            <a:xfrm>
              <a:off x="2519396" y="209307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Matrícula escolar – </a:t>
              </a:r>
              <a:r>
                <a:rPr lang="es-CO" sz="1100" b="1" dirty="0" smtClean="0">
                  <a:solidFill>
                    <a:schemeClr val="tx2"/>
                  </a:solidFill>
                  <a:effectLst>
                    <a:outerShdw blurRad="38100" dist="38100" dir="2700000" algn="tl">
                      <a:srgbClr val="000000">
                        <a:alpha val="43137"/>
                      </a:srgbClr>
                    </a:outerShdw>
                  </a:effectLst>
                </a:rPr>
                <a:t>538.311</a:t>
              </a:r>
              <a:r>
                <a:rPr lang="es-CO" sz="1100" kern="1200" dirty="0" smtClean="0">
                  <a:solidFill>
                    <a:schemeClr val="tx2"/>
                  </a:solidFill>
                </a:rPr>
                <a:t> </a:t>
              </a:r>
              <a:endParaRPr lang="es-CO" sz="1100" b="1" kern="1200" dirty="0">
                <a:solidFill>
                  <a:schemeClr val="tx2"/>
                </a:solidFill>
                <a:effectLst>
                  <a:outerShdw blurRad="38100" dist="38100" dir="2700000" algn="tl">
                    <a:srgbClr val="000000">
                      <a:alpha val="43137"/>
                    </a:srgbClr>
                  </a:outerShdw>
                </a:effectLst>
              </a:endParaRPr>
            </a:p>
          </p:txBody>
        </p:sp>
      </p:grpSp>
      <p:graphicFrame>
        <p:nvGraphicFramePr>
          <p:cNvPr id="85" name="84 Gráfico"/>
          <p:cNvGraphicFramePr/>
          <p:nvPr>
            <p:extLst>
              <p:ext uri="{D42A27DB-BD31-4B8C-83A1-F6EECF244321}">
                <p14:modId xmlns:p14="http://schemas.microsoft.com/office/powerpoint/2010/main" val="3965792298"/>
              </p:ext>
            </p:extLst>
          </p:nvPr>
        </p:nvGraphicFramePr>
        <p:xfrm>
          <a:off x="6948264" y="1487339"/>
          <a:ext cx="1753110" cy="3748434"/>
        </p:xfrm>
        <a:graphic>
          <a:graphicData uri="http://schemas.openxmlformats.org/drawingml/2006/chart">
            <c:chart xmlns:c="http://schemas.openxmlformats.org/drawingml/2006/chart" xmlns:r="http://schemas.openxmlformats.org/officeDocument/2006/relationships" r:id="rId4"/>
          </a:graphicData>
        </a:graphic>
      </p:graphicFrame>
      <p:grpSp>
        <p:nvGrpSpPr>
          <p:cNvPr id="40" name="39 Grupo"/>
          <p:cNvGrpSpPr/>
          <p:nvPr/>
        </p:nvGrpSpPr>
        <p:grpSpPr>
          <a:xfrm>
            <a:off x="2242582" y="5329764"/>
            <a:ext cx="5179000" cy="323405"/>
            <a:chOff x="24863" y="5291664"/>
            <a:chExt cx="5179000" cy="323405"/>
          </a:xfrm>
        </p:grpSpPr>
        <p:sp>
          <p:nvSpPr>
            <p:cNvPr id="41" name="40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2" name="41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3" name="42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1"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 name="66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76" name="75 Grupo"/>
          <p:cNvGrpSpPr/>
          <p:nvPr/>
        </p:nvGrpSpPr>
        <p:grpSpPr>
          <a:xfrm>
            <a:off x="3819981" y="183107"/>
            <a:ext cx="1323523" cy="450689"/>
            <a:chOff x="3164210" y="183107"/>
            <a:chExt cx="1323523" cy="450689"/>
          </a:xfrm>
        </p:grpSpPr>
        <p:sp>
          <p:nvSpPr>
            <p:cNvPr id="77" name="76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86" name="85 CuadroTexto">
              <a:hlinkClick r:id="rId10"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87" name="10 Imagen">
              <a:hlinkClick r:id="rId10" action="ppaction://hlinksldjump"/>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8" name="87 Rectángulo redondeado">
            <a:hlinkClick r:id="rId10"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89" name="88 Rectángulo redondeado">
            <a:hlinkClick r:id="rId12"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90" name="89 Rectángulo redondeado">
            <a:hlinkClick r:id="rId13"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91" name="90 Rectángulo redondeado">
            <a:hlinkClick r:id="rId3" action="ppaction://hlinksldjump"/>
          </p:cNvPr>
          <p:cNvSpPr/>
          <p:nvPr/>
        </p:nvSpPr>
        <p:spPr>
          <a:xfrm>
            <a:off x="35497" y="2999911"/>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Cadena de sucesos</a:t>
            </a:r>
          </a:p>
        </p:txBody>
      </p:sp>
      <p:sp>
        <p:nvSpPr>
          <p:cNvPr id="92" name="91 Rectángulo redondeado">
            <a:hlinkClick r:id="rId10"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93" name="92 Rectángulo redondeado">
            <a:hlinkClick r:id="rId14"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94" name="93 Rectángulo redondeado">
            <a:hlinkClick r:id="rId15"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95" name="94 Rectángulo redondeado">
            <a:hlinkClick r:id="rId16"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96" name="95 Rectángulo redondeado">
            <a:hlinkClick r:id="rId17"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97" name="96 Conector">
            <a:hlinkClick r:id="rId3" action="ppaction://hlinksldjump"/>
          </p:cNvPr>
          <p:cNvSpPr/>
          <p:nvPr/>
        </p:nvSpPr>
        <p:spPr>
          <a:xfrm>
            <a:off x="95326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8" name="97 Conector">
            <a:hlinkClick r:id="rId18" action="ppaction://hlinksldjump"/>
          </p:cNvPr>
          <p:cNvSpPr/>
          <p:nvPr/>
        </p:nvSpPr>
        <p:spPr>
          <a:xfrm>
            <a:off x="110820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9" name="98 Conector">
            <a:hlinkClick r:id="rId19" action="ppaction://hlinksldjump"/>
          </p:cNvPr>
          <p:cNvSpPr/>
          <p:nvPr/>
        </p:nvSpPr>
        <p:spPr>
          <a:xfrm>
            <a:off x="126314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0" name="99 Conector">
            <a:hlinkClick r:id="rId20" action="ppaction://hlinksldjump"/>
          </p:cNvPr>
          <p:cNvSpPr/>
          <p:nvPr/>
        </p:nvSpPr>
        <p:spPr>
          <a:xfrm>
            <a:off x="141808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1" name="100 Conector">
            <a:hlinkClick r:id="rId21" action="ppaction://hlinksldjump"/>
          </p:cNvPr>
          <p:cNvSpPr/>
          <p:nvPr/>
        </p:nvSpPr>
        <p:spPr>
          <a:xfrm>
            <a:off x="157302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2" name="101 Conector">
            <a:hlinkClick r:id="rId22" action="ppaction://hlinksldjump"/>
          </p:cNvPr>
          <p:cNvSpPr/>
          <p:nvPr/>
        </p:nvSpPr>
        <p:spPr>
          <a:xfrm>
            <a:off x="172796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3" name="102 Conector">
            <a:hlinkClick r:id="rId23" action="ppaction://hlinksldjump"/>
          </p:cNvPr>
          <p:cNvSpPr/>
          <p:nvPr/>
        </p:nvSpPr>
        <p:spPr>
          <a:xfrm>
            <a:off x="188290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31086617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26</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8" y="5090328"/>
            <a:ext cx="5958529" cy="215444"/>
          </a:xfrm>
          <a:prstGeom prst="rect">
            <a:avLst/>
          </a:prstGeom>
        </p:spPr>
        <p:txBody>
          <a:bodyPr wrap="square">
            <a:spAutoFit/>
          </a:bodyPr>
          <a:lstStyle/>
          <a:p>
            <a:r>
              <a:rPr lang="es-CO" sz="800" b="1" dirty="0" err="1" smtClean="0">
                <a:solidFill>
                  <a:schemeClr val="bg1">
                    <a:lumMod val="50000"/>
                  </a:schemeClr>
                </a:solidFill>
              </a:rPr>
              <a:t>P16</a:t>
            </a:r>
            <a:r>
              <a:rPr lang="es-CO" sz="800" b="1" dirty="0" smtClean="0">
                <a:solidFill>
                  <a:schemeClr val="bg1">
                    <a:lumMod val="50000"/>
                  </a:schemeClr>
                </a:solidFill>
              </a:rPr>
              <a:t>.</a:t>
            </a:r>
            <a:r>
              <a:rPr lang="es-CO" sz="800" dirty="0" smtClean="0">
                <a:solidFill>
                  <a:schemeClr val="bg1">
                    <a:lumMod val="50000"/>
                  </a:schemeClr>
                </a:solidFill>
              </a:rPr>
              <a:t> ¿Cuando </a:t>
            </a:r>
            <a:r>
              <a:rPr lang="es-CO" sz="800" dirty="0">
                <a:solidFill>
                  <a:schemeClr val="bg1">
                    <a:lumMod val="50000"/>
                  </a:schemeClr>
                </a:solidFill>
              </a:rPr>
              <a:t>se presentaron las dificultades mencionadas, que hizo? </a:t>
            </a:r>
          </a:p>
        </p:txBody>
      </p:sp>
      <p:sp>
        <p:nvSpPr>
          <p:cNvPr id="66" name="65 CuadroTexto"/>
          <p:cNvSpPr txBox="1"/>
          <p:nvPr/>
        </p:nvSpPr>
        <p:spPr>
          <a:xfrm rot="16200000">
            <a:off x="1075379" y="3435715"/>
            <a:ext cx="2558367" cy="461665"/>
          </a:xfrm>
          <a:prstGeom prst="rect">
            <a:avLst/>
          </a:prstGeom>
          <a:noFill/>
        </p:spPr>
        <p:txBody>
          <a:bodyPr wrap="square" rtlCol="0">
            <a:spAutoFit/>
          </a:bodyPr>
          <a:lstStyle/>
          <a:p>
            <a:pPr algn="ctr"/>
            <a:r>
              <a:rPr lang="es-CO" sz="1200" b="1" dirty="0" smtClean="0">
                <a:solidFill>
                  <a:schemeClr val="tx2"/>
                </a:solidFill>
              </a:rPr>
              <a:t>Ranking</a:t>
            </a:r>
            <a:r>
              <a:rPr lang="es-CO" sz="1200" dirty="0" smtClean="0">
                <a:solidFill>
                  <a:schemeClr val="tx2"/>
                </a:solidFill>
              </a:rPr>
              <a:t> de los 3 trámites que presentaron mayores dificultades</a:t>
            </a:r>
            <a:endParaRPr lang="es-CO" sz="1200" b="1" dirty="0">
              <a:solidFill>
                <a:schemeClr val="tx2"/>
              </a:solidFill>
            </a:endParaRPr>
          </a:p>
        </p:txBody>
      </p:sp>
      <p:graphicFrame>
        <p:nvGraphicFramePr>
          <p:cNvPr id="41" name="40 Gráfico"/>
          <p:cNvGraphicFramePr/>
          <p:nvPr>
            <p:extLst>
              <p:ext uri="{D42A27DB-BD31-4B8C-83A1-F6EECF244321}">
                <p14:modId xmlns:p14="http://schemas.microsoft.com/office/powerpoint/2010/main" val="3608839988"/>
              </p:ext>
            </p:extLst>
          </p:nvPr>
        </p:nvGraphicFramePr>
        <p:xfrm>
          <a:off x="2915816" y="1661015"/>
          <a:ext cx="6120680" cy="3428733"/>
        </p:xfrm>
        <a:graphic>
          <a:graphicData uri="http://schemas.openxmlformats.org/drawingml/2006/chart">
            <c:chart xmlns:c="http://schemas.openxmlformats.org/drawingml/2006/chart" xmlns:r="http://schemas.openxmlformats.org/officeDocument/2006/relationships" r:id="rId3"/>
          </a:graphicData>
        </a:graphic>
      </p:graphicFrame>
      <p:sp>
        <p:nvSpPr>
          <p:cNvPr id="82" name="81 Rectángulo redondeado">
            <a:hlinkClick r:id="rId4"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Acciones cuando se presenta una dificultad en la realización del trámite</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pSp>
        <p:nvGrpSpPr>
          <p:cNvPr id="76" name="75 Grupo"/>
          <p:cNvGrpSpPr/>
          <p:nvPr/>
        </p:nvGrpSpPr>
        <p:grpSpPr>
          <a:xfrm>
            <a:off x="2797055" y="4366657"/>
            <a:ext cx="2318021" cy="507067"/>
            <a:chOff x="2494643" y="356966"/>
            <a:chExt cx="2318021" cy="507067"/>
          </a:xfrm>
          <a:scene3d>
            <a:camera prst="orthographicFront"/>
            <a:lightRig rig="threePt" dir="t">
              <a:rot lat="0" lon="0" rev="7500000"/>
            </a:lightRig>
          </a:scene3d>
        </p:grpSpPr>
        <p:sp>
          <p:nvSpPr>
            <p:cNvPr id="77" name="76 Rectángulo redondeado"/>
            <p:cNvSpPr/>
            <p:nvPr/>
          </p:nvSpPr>
          <p:spPr>
            <a:xfrm>
              <a:off x="2494643" y="356966"/>
              <a:ext cx="2318021" cy="507067"/>
            </a:xfrm>
            <a:prstGeom prst="roundRect">
              <a:avLst/>
            </a:prstGeom>
            <a:sp3d z="152400" extrusionH="63500" prstMaterial="dkEdge">
              <a:bevelT w="135400" h="16350" prst="relaxedInset"/>
              <a:contourClr>
                <a:schemeClr val="bg1"/>
              </a:contourClr>
            </a:sp3d>
          </p:spPr>
          <p:style>
            <a:lnRef idx="1">
              <a:schemeClr val="accent5">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83" name="82 Rectángulo"/>
            <p:cNvSpPr/>
            <p:nvPr/>
          </p:nvSpPr>
          <p:spPr>
            <a:xfrm>
              <a:off x="2519396" y="381719"/>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Pago/Reclamaciones/solicitudes de Servicios Públicos – </a:t>
              </a:r>
              <a:r>
                <a:rPr lang="es-CO" sz="1100" b="1" dirty="0" smtClean="0">
                  <a:solidFill>
                    <a:schemeClr val="tx2"/>
                  </a:solidFill>
                  <a:effectLst>
                    <a:outerShdw blurRad="38100" dist="38100" dir="2700000" algn="tl">
                      <a:srgbClr val="000000">
                        <a:alpha val="43137"/>
                      </a:srgbClr>
                    </a:outerShdw>
                  </a:effectLst>
                </a:rPr>
                <a:t>909.787</a:t>
              </a:r>
              <a:endParaRPr lang="es-CO" sz="1100" b="1" dirty="0">
                <a:solidFill>
                  <a:schemeClr val="tx2"/>
                </a:solidFill>
                <a:effectLst>
                  <a:outerShdw blurRad="38100" dist="38100" dir="2700000" algn="tl">
                    <a:srgbClr val="000000">
                      <a:alpha val="43137"/>
                    </a:srgbClr>
                  </a:outerShdw>
                </a:effectLst>
              </a:endParaRPr>
            </a:p>
          </p:txBody>
        </p:sp>
      </p:grpSp>
      <p:grpSp>
        <p:nvGrpSpPr>
          <p:cNvPr id="84" name="83 Grupo"/>
          <p:cNvGrpSpPr/>
          <p:nvPr/>
        </p:nvGrpSpPr>
        <p:grpSpPr>
          <a:xfrm>
            <a:off x="2797055" y="2422441"/>
            <a:ext cx="2318021" cy="507067"/>
            <a:chOff x="2494643" y="927417"/>
            <a:chExt cx="2318021" cy="507067"/>
          </a:xfrm>
          <a:scene3d>
            <a:camera prst="orthographicFront"/>
            <a:lightRig rig="threePt" dir="t">
              <a:rot lat="0" lon="0" rev="7500000"/>
            </a:lightRig>
          </a:scene3d>
        </p:grpSpPr>
        <p:sp>
          <p:nvSpPr>
            <p:cNvPr id="85" name="84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86" name="85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Solicitud de citas médicas – </a:t>
              </a:r>
              <a:r>
                <a:rPr lang="es-CO" sz="1100" b="1" dirty="0" smtClean="0">
                  <a:solidFill>
                    <a:schemeClr val="tx2"/>
                  </a:solidFill>
                  <a:effectLst>
                    <a:outerShdw blurRad="38100" dist="38100" dir="2700000" algn="tl">
                      <a:srgbClr val="000000">
                        <a:alpha val="43137"/>
                      </a:srgbClr>
                    </a:outerShdw>
                  </a:effectLst>
                </a:rPr>
                <a:t>1.437.250</a:t>
              </a:r>
              <a:endParaRPr lang="es-CO" sz="1100" b="1" dirty="0">
                <a:solidFill>
                  <a:schemeClr val="tx2"/>
                </a:solidFill>
                <a:effectLst>
                  <a:outerShdw blurRad="38100" dist="38100" dir="2700000" algn="tl">
                    <a:srgbClr val="000000">
                      <a:alpha val="43137"/>
                    </a:srgbClr>
                  </a:outerShdw>
                </a:effectLst>
              </a:endParaRPr>
            </a:p>
          </p:txBody>
        </p:sp>
      </p:grpSp>
      <p:grpSp>
        <p:nvGrpSpPr>
          <p:cNvPr id="87" name="86 Grupo"/>
          <p:cNvGrpSpPr/>
          <p:nvPr/>
        </p:nvGrpSpPr>
        <p:grpSpPr>
          <a:xfrm>
            <a:off x="2797055" y="3394549"/>
            <a:ext cx="2318021" cy="507067"/>
            <a:chOff x="2494643" y="2068318"/>
            <a:chExt cx="2318021" cy="507067"/>
          </a:xfrm>
          <a:scene3d>
            <a:camera prst="orthographicFront"/>
            <a:lightRig rig="threePt" dir="t">
              <a:rot lat="0" lon="0" rev="7500000"/>
            </a:lightRig>
          </a:scene3d>
        </p:grpSpPr>
        <p:sp>
          <p:nvSpPr>
            <p:cNvPr id="88" name="87 Rectángulo redondeado"/>
            <p:cNvSpPr/>
            <p:nvPr/>
          </p:nvSpPr>
          <p:spPr>
            <a:xfrm>
              <a:off x="2494643" y="2068318"/>
              <a:ext cx="2318021" cy="507067"/>
            </a:xfrm>
            <a:prstGeom prst="roundRect">
              <a:avLst/>
            </a:prstGeom>
            <a:sp3d z="152400" extrusionH="63500" prstMaterial="dkEdge">
              <a:bevelT w="135400" h="16350" prst="relaxedInset"/>
              <a:contourClr>
                <a:schemeClr val="bg1"/>
              </a:contourClr>
            </a:sp3d>
          </p:spPr>
          <p:style>
            <a:lnRef idx="1">
              <a:schemeClr val="accent5">
                <a:hueOff val="-7450407"/>
                <a:satOff val="29858"/>
                <a:lumOff val="6471"/>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89" name="88 Rectángulo"/>
            <p:cNvSpPr/>
            <p:nvPr/>
          </p:nvSpPr>
          <p:spPr>
            <a:xfrm>
              <a:off x="2519396" y="209307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Matrícula escolar – </a:t>
              </a:r>
              <a:r>
                <a:rPr lang="es-CO" sz="1100" b="1" dirty="0" smtClean="0">
                  <a:solidFill>
                    <a:schemeClr val="tx2"/>
                  </a:solidFill>
                  <a:effectLst>
                    <a:outerShdw blurRad="38100" dist="38100" dir="2700000" algn="tl">
                      <a:srgbClr val="000000">
                        <a:alpha val="43137"/>
                      </a:srgbClr>
                    </a:outerShdw>
                  </a:effectLst>
                </a:rPr>
                <a:t>538.311</a:t>
              </a:r>
              <a:r>
                <a:rPr lang="es-CO" sz="1100" kern="1200" dirty="0" smtClean="0">
                  <a:solidFill>
                    <a:schemeClr val="tx2"/>
                  </a:solidFill>
                </a:rPr>
                <a:t> </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37" name="36 Grupo"/>
          <p:cNvGrpSpPr/>
          <p:nvPr/>
        </p:nvGrpSpPr>
        <p:grpSpPr>
          <a:xfrm>
            <a:off x="2242582" y="5329764"/>
            <a:ext cx="5179000" cy="323405"/>
            <a:chOff x="24863" y="5291664"/>
            <a:chExt cx="5179000" cy="323405"/>
          </a:xfrm>
        </p:grpSpPr>
        <p:sp>
          <p:nvSpPr>
            <p:cNvPr id="38" name="37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39" name="38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0" name="39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2"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42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58" name="57 Grupo"/>
          <p:cNvGrpSpPr/>
          <p:nvPr/>
        </p:nvGrpSpPr>
        <p:grpSpPr>
          <a:xfrm>
            <a:off x="3819981" y="183107"/>
            <a:ext cx="1323523" cy="450689"/>
            <a:chOff x="3164210" y="183107"/>
            <a:chExt cx="1323523" cy="450689"/>
          </a:xfrm>
        </p:grpSpPr>
        <p:sp>
          <p:nvSpPr>
            <p:cNvPr id="63" name="62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4" name="63 CuadroTexto">
              <a:hlinkClick r:id="rId10"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65" name="10 Imagen">
              <a:hlinkClick r:id="rId10" action="ppaction://hlinksldjump"/>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2" name="71 Rectángulo redondeado">
            <a:hlinkClick r:id="rId10"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73" name="72 Rectángulo redondeado">
            <a:hlinkClick r:id="rId12"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74" name="73 Rectángulo redondeado">
            <a:hlinkClick r:id="rId13"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75" name="74 Rectángulo redondeado">
            <a:hlinkClick r:id="rId4" action="ppaction://hlinksldjump"/>
          </p:cNvPr>
          <p:cNvSpPr/>
          <p:nvPr/>
        </p:nvSpPr>
        <p:spPr>
          <a:xfrm>
            <a:off x="35497" y="2999911"/>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Cadena de sucesos</a:t>
            </a:r>
          </a:p>
        </p:txBody>
      </p:sp>
      <p:sp>
        <p:nvSpPr>
          <p:cNvPr id="78" name="77 Rectángulo redondeado">
            <a:hlinkClick r:id="rId10"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9" name="78 Rectángulo redondeado">
            <a:hlinkClick r:id="rId14"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80" name="79 Rectángulo redondeado">
            <a:hlinkClick r:id="rId15"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81" name="80 Rectángulo redondeado">
            <a:hlinkClick r:id="rId16"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90" name="89 Rectángulo redondeado">
            <a:hlinkClick r:id="rId17"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91" name="90 Conector">
            <a:hlinkClick r:id="rId4" action="ppaction://hlinksldjump"/>
          </p:cNvPr>
          <p:cNvSpPr/>
          <p:nvPr/>
        </p:nvSpPr>
        <p:spPr>
          <a:xfrm>
            <a:off x="95326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2" name="91 Conector">
            <a:hlinkClick r:id="rId18" action="ppaction://hlinksldjump"/>
          </p:cNvPr>
          <p:cNvSpPr/>
          <p:nvPr/>
        </p:nvSpPr>
        <p:spPr>
          <a:xfrm>
            <a:off x="110820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3" name="92 Conector">
            <a:hlinkClick r:id="rId19" action="ppaction://hlinksldjump"/>
          </p:cNvPr>
          <p:cNvSpPr/>
          <p:nvPr/>
        </p:nvSpPr>
        <p:spPr>
          <a:xfrm>
            <a:off x="126314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4" name="93 Conector">
            <a:hlinkClick r:id="rId20" action="ppaction://hlinksldjump"/>
          </p:cNvPr>
          <p:cNvSpPr/>
          <p:nvPr/>
        </p:nvSpPr>
        <p:spPr>
          <a:xfrm>
            <a:off x="141808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5" name="94 Conector">
            <a:hlinkClick r:id="rId21" action="ppaction://hlinksldjump"/>
          </p:cNvPr>
          <p:cNvSpPr/>
          <p:nvPr/>
        </p:nvSpPr>
        <p:spPr>
          <a:xfrm>
            <a:off x="157302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6" name="95 Conector">
            <a:hlinkClick r:id="rId22" action="ppaction://hlinksldjump"/>
          </p:cNvPr>
          <p:cNvSpPr/>
          <p:nvPr/>
        </p:nvSpPr>
        <p:spPr>
          <a:xfrm>
            <a:off x="172796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7" name="96 Conector">
            <a:hlinkClick r:id="rId23" action="ppaction://hlinksldjump"/>
          </p:cNvPr>
          <p:cNvSpPr/>
          <p:nvPr/>
        </p:nvSpPr>
        <p:spPr>
          <a:xfrm>
            <a:off x="1882902" y="320906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39844063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27</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8" y="5090328"/>
            <a:ext cx="5958529" cy="215444"/>
          </a:xfrm>
          <a:prstGeom prst="rect">
            <a:avLst/>
          </a:prstGeom>
        </p:spPr>
        <p:txBody>
          <a:bodyPr wrap="square">
            <a:spAutoFit/>
          </a:bodyPr>
          <a:lstStyle/>
          <a:p>
            <a:r>
              <a:rPr lang="es-CO" sz="800" b="1" dirty="0" err="1" smtClean="0">
                <a:solidFill>
                  <a:schemeClr val="bg1">
                    <a:lumMod val="50000"/>
                  </a:schemeClr>
                </a:solidFill>
              </a:rPr>
              <a:t>P17</a:t>
            </a:r>
            <a:r>
              <a:rPr lang="es-CO" sz="800" b="1" dirty="0" smtClean="0">
                <a:solidFill>
                  <a:schemeClr val="bg1">
                    <a:lumMod val="50000"/>
                  </a:schemeClr>
                </a:solidFill>
              </a:rPr>
              <a:t>.</a:t>
            </a:r>
            <a:r>
              <a:rPr lang="es-CO" sz="800" dirty="0" smtClean="0">
                <a:solidFill>
                  <a:schemeClr val="bg1">
                    <a:lumMod val="50000"/>
                  </a:schemeClr>
                </a:solidFill>
              </a:rPr>
              <a:t> ¿Cuál </a:t>
            </a:r>
            <a:r>
              <a:rPr lang="es-CO" sz="800" dirty="0">
                <a:solidFill>
                  <a:schemeClr val="bg1">
                    <a:lumMod val="50000"/>
                  </a:schemeClr>
                </a:solidFill>
              </a:rPr>
              <a:t>fue la principal razón por la </a:t>
            </a:r>
            <a:r>
              <a:rPr lang="es-CO" sz="800" dirty="0" smtClean="0">
                <a:solidFill>
                  <a:schemeClr val="bg1">
                    <a:lumMod val="50000"/>
                  </a:schemeClr>
                </a:solidFill>
              </a:rPr>
              <a:t>cual…cuando </a:t>
            </a:r>
            <a:r>
              <a:rPr lang="es-CO" sz="800" dirty="0">
                <a:solidFill>
                  <a:schemeClr val="bg1">
                    <a:lumMod val="50000"/>
                  </a:schemeClr>
                </a:solidFill>
              </a:rPr>
              <a:t>se presentaron dificultades? </a:t>
            </a:r>
            <a:r>
              <a:rPr lang="es-CO" sz="800" dirty="0" smtClean="0">
                <a:solidFill>
                  <a:schemeClr val="bg1">
                    <a:lumMod val="50000"/>
                  </a:schemeClr>
                </a:solidFill>
              </a:rPr>
              <a:t> </a:t>
            </a:r>
            <a:endParaRPr lang="es-CO" sz="800" dirty="0">
              <a:solidFill>
                <a:schemeClr val="bg1">
                  <a:lumMod val="50000"/>
                </a:schemeClr>
              </a:solidFill>
            </a:endParaRPr>
          </a:p>
        </p:txBody>
      </p:sp>
      <p:sp>
        <p:nvSpPr>
          <p:cNvPr id="66" name="65 CuadroTexto"/>
          <p:cNvSpPr txBox="1"/>
          <p:nvPr/>
        </p:nvSpPr>
        <p:spPr>
          <a:xfrm>
            <a:off x="2123728" y="1561356"/>
            <a:ext cx="2558367" cy="461665"/>
          </a:xfrm>
          <a:prstGeom prst="rect">
            <a:avLst/>
          </a:prstGeom>
          <a:noFill/>
        </p:spPr>
        <p:txBody>
          <a:bodyPr wrap="square" rtlCol="0">
            <a:spAutoFit/>
          </a:bodyPr>
          <a:lstStyle/>
          <a:p>
            <a:pPr algn="ctr"/>
            <a:r>
              <a:rPr lang="es-CO" sz="1200" b="1" dirty="0" smtClean="0">
                <a:solidFill>
                  <a:schemeClr val="tx2"/>
                </a:solidFill>
              </a:rPr>
              <a:t>Ranking</a:t>
            </a:r>
            <a:r>
              <a:rPr lang="es-CO" sz="1200" dirty="0" smtClean="0">
                <a:solidFill>
                  <a:schemeClr val="tx2"/>
                </a:solidFill>
              </a:rPr>
              <a:t> de los 3 trámites que presentaron mayores dificultades</a:t>
            </a:r>
            <a:endParaRPr lang="es-CO" sz="1200" b="1" dirty="0">
              <a:solidFill>
                <a:schemeClr val="tx2"/>
              </a:solidFill>
            </a:endParaRPr>
          </a:p>
        </p:txBody>
      </p:sp>
      <p:sp>
        <p:nvSpPr>
          <p:cNvPr id="82" name="81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Razones de las acciones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sp>
        <p:nvSpPr>
          <p:cNvPr id="39" name="38 CuadroTexto"/>
          <p:cNvSpPr txBox="1"/>
          <p:nvPr/>
        </p:nvSpPr>
        <p:spPr>
          <a:xfrm>
            <a:off x="8500369" y="5407610"/>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graphicFrame>
        <p:nvGraphicFramePr>
          <p:cNvPr id="51" name="50 Tabla"/>
          <p:cNvGraphicFramePr>
            <a:graphicFrameLocks noGrp="1"/>
          </p:cNvGraphicFramePr>
          <p:nvPr>
            <p:extLst>
              <p:ext uri="{D42A27DB-BD31-4B8C-83A1-F6EECF244321}">
                <p14:modId xmlns:p14="http://schemas.microsoft.com/office/powerpoint/2010/main" val="1172899938"/>
              </p:ext>
            </p:extLst>
          </p:nvPr>
        </p:nvGraphicFramePr>
        <p:xfrm>
          <a:off x="3563888" y="1943376"/>
          <a:ext cx="2289487" cy="3218380"/>
        </p:xfrm>
        <a:graphic>
          <a:graphicData uri="http://schemas.openxmlformats.org/drawingml/2006/table">
            <a:tbl>
              <a:tblPr/>
              <a:tblGrid>
                <a:gridCol w="2289487"/>
              </a:tblGrid>
              <a:tr h="160919">
                <a:tc>
                  <a:txBody>
                    <a:bodyPr/>
                    <a:lstStyle/>
                    <a:p>
                      <a:pPr algn="r" fontAlgn="ctr"/>
                      <a:r>
                        <a:rPr lang="es-CO" sz="800" b="0" i="0" u="none" strike="noStrike" dirty="0" smtClean="0">
                          <a:solidFill>
                            <a:srgbClr val="1F497D"/>
                          </a:solidFill>
                          <a:effectLst/>
                          <a:latin typeface="Calibri"/>
                        </a:rPr>
                        <a:t>Es</a:t>
                      </a:r>
                      <a:r>
                        <a:rPr lang="es-CO" sz="800" b="0" i="0" u="none" strike="noStrike" baseline="0" dirty="0" smtClean="0">
                          <a:solidFill>
                            <a:srgbClr val="1F497D"/>
                          </a:solidFill>
                          <a:effectLst/>
                          <a:latin typeface="Calibri"/>
                        </a:rPr>
                        <a:t> más confiable</a:t>
                      </a:r>
                      <a:r>
                        <a:rPr lang="es-CO" sz="800" b="0" i="0" u="none" strike="noStrike" dirty="0" smtClean="0">
                          <a:solidFill>
                            <a:srgbClr val="1F497D"/>
                          </a:solidFill>
                          <a:effectLst/>
                          <a:latin typeface="Calibri"/>
                        </a:rPr>
                        <a:t>)</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Entiende más de esa manera</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No encontró otra alternativa</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más seguro</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más rápido</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lo tradicional</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a:t>
                      </a:r>
                      <a:r>
                        <a:rPr lang="es-CO" sz="800" b="0" i="0" u="none" strike="noStrike" baseline="0" dirty="0" smtClean="0">
                          <a:solidFill>
                            <a:srgbClr val="1F497D"/>
                          </a:solidFill>
                          <a:effectLst/>
                          <a:latin typeface="Calibri"/>
                        </a:rPr>
                        <a:t> más confiable</a:t>
                      </a:r>
                      <a:r>
                        <a:rPr lang="es-CO" sz="800" b="0" i="0" u="none" strike="noStrike" dirty="0" smtClean="0">
                          <a:solidFill>
                            <a:srgbClr val="1F497D"/>
                          </a:solidFill>
                          <a:effectLst/>
                          <a:latin typeface="Calibri"/>
                        </a:rPr>
                        <a:t>)</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Entiende más de esa manera</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No encontró otra alternativa</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más seguro</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más rápido</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lo tradicional</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a:t>
                      </a:r>
                      <a:r>
                        <a:rPr lang="es-CO" sz="800" b="0" i="0" u="none" strike="noStrike" baseline="0" dirty="0" smtClean="0">
                          <a:solidFill>
                            <a:srgbClr val="1F497D"/>
                          </a:solidFill>
                          <a:effectLst/>
                          <a:latin typeface="Calibri"/>
                        </a:rPr>
                        <a:t> más confiable</a:t>
                      </a:r>
                      <a:r>
                        <a:rPr lang="es-CO" sz="800" b="0" i="0" u="none" strike="noStrike" dirty="0" smtClean="0">
                          <a:solidFill>
                            <a:srgbClr val="1F497D"/>
                          </a:solidFill>
                          <a:effectLst/>
                          <a:latin typeface="Calibri"/>
                        </a:rPr>
                        <a:t>)</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Entiende más de esa manera</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No encontró otra alternativa</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más seguro</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más rápido</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lo tradicional</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bl>
          </a:graphicData>
        </a:graphic>
      </p:graphicFrame>
      <p:cxnSp>
        <p:nvCxnSpPr>
          <p:cNvPr id="67" name="66 Conector recto"/>
          <p:cNvCxnSpPr/>
          <p:nvPr/>
        </p:nvCxnSpPr>
        <p:spPr>
          <a:xfrm>
            <a:off x="2195736" y="2987828"/>
            <a:ext cx="6984000"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68" name="67 Conector recto"/>
          <p:cNvCxnSpPr/>
          <p:nvPr/>
        </p:nvCxnSpPr>
        <p:spPr>
          <a:xfrm>
            <a:off x="2195736" y="4091698"/>
            <a:ext cx="6984000"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69" name="68 CuadroTexto"/>
          <p:cNvSpPr txBox="1"/>
          <p:nvPr/>
        </p:nvSpPr>
        <p:spPr>
          <a:xfrm>
            <a:off x="5796136" y="1455296"/>
            <a:ext cx="792088" cy="507831"/>
          </a:xfrm>
          <a:prstGeom prst="rect">
            <a:avLst/>
          </a:prstGeom>
          <a:noFill/>
        </p:spPr>
        <p:txBody>
          <a:bodyPr wrap="square" rtlCol="0">
            <a:spAutoFit/>
          </a:bodyPr>
          <a:lstStyle/>
          <a:p>
            <a:pPr algn="ctr"/>
            <a:r>
              <a:rPr lang="es-CO" sz="900" b="1" dirty="0" smtClean="0">
                <a:solidFill>
                  <a:schemeClr val="tx2"/>
                </a:solidFill>
              </a:rPr>
              <a:t>Pidió ayuda a amigos o familiares</a:t>
            </a:r>
            <a:endParaRPr lang="es-CO" sz="900" b="1" dirty="0">
              <a:solidFill>
                <a:schemeClr val="tx2"/>
              </a:solidFill>
            </a:endParaRPr>
          </a:p>
        </p:txBody>
      </p:sp>
      <p:sp>
        <p:nvSpPr>
          <p:cNvPr id="73" name="72 CuadroTexto"/>
          <p:cNvSpPr txBox="1"/>
          <p:nvPr/>
        </p:nvSpPr>
        <p:spPr>
          <a:xfrm>
            <a:off x="6588224" y="1610379"/>
            <a:ext cx="792000" cy="230832"/>
          </a:xfrm>
          <a:prstGeom prst="rect">
            <a:avLst/>
          </a:prstGeom>
          <a:noFill/>
        </p:spPr>
        <p:txBody>
          <a:bodyPr wrap="square" rtlCol="0">
            <a:spAutoFit/>
          </a:bodyPr>
          <a:lstStyle/>
          <a:p>
            <a:pPr algn="ctr"/>
            <a:r>
              <a:rPr lang="es-CO" sz="900" b="1" dirty="0" smtClean="0">
                <a:solidFill>
                  <a:schemeClr val="tx2"/>
                </a:solidFill>
              </a:rPr>
              <a:t>Fue a la entidad</a:t>
            </a:r>
            <a:endParaRPr lang="es-CO" sz="900" b="1" dirty="0">
              <a:solidFill>
                <a:schemeClr val="tx2"/>
              </a:solidFill>
            </a:endParaRPr>
          </a:p>
        </p:txBody>
      </p:sp>
      <p:sp>
        <p:nvSpPr>
          <p:cNvPr id="74" name="73 CuadroTexto"/>
          <p:cNvSpPr txBox="1"/>
          <p:nvPr/>
        </p:nvSpPr>
        <p:spPr>
          <a:xfrm>
            <a:off x="7295419" y="1463104"/>
            <a:ext cx="732584" cy="507831"/>
          </a:xfrm>
          <a:prstGeom prst="rect">
            <a:avLst/>
          </a:prstGeom>
          <a:noFill/>
        </p:spPr>
        <p:txBody>
          <a:bodyPr wrap="square" rtlCol="0">
            <a:spAutoFit/>
          </a:bodyPr>
          <a:lstStyle/>
          <a:p>
            <a:pPr algn="ctr"/>
            <a:r>
              <a:rPr lang="es-CO" sz="900" b="1" dirty="0" smtClean="0">
                <a:solidFill>
                  <a:schemeClr val="tx2"/>
                </a:solidFill>
              </a:rPr>
              <a:t>Realizó una llamada</a:t>
            </a:r>
            <a:endParaRPr lang="es-CO" sz="900" b="1" dirty="0">
              <a:solidFill>
                <a:schemeClr val="tx2"/>
              </a:solidFill>
            </a:endParaRPr>
          </a:p>
        </p:txBody>
      </p:sp>
      <p:sp>
        <p:nvSpPr>
          <p:cNvPr id="76" name="75 CuadroTexto"/>
          <p:cNvSpPr txBox="1"/>
          <p:nvPr/>
        </p:nvSpPr>
        <p:spPr>
          <a:xfrm>
            <a:off x="8028384" y="1463104"/>
            <a:ext cx="597008" cy="507831"/>
          </a:xfrm>
          <a:prstGeom prst="rect">
            <a:avLst/>
          </a:prstGeom>
          <a:noFill/>
        </p:spPr>
        <p:txBody>
          <a:bodyPr wrap="square" rtlCol="0">
            <a:spAutoFit/>
          </a:bodyPr>
          <a:lstStyle/>
          <a:p>
            <a:pPr algn="ctr"/>
            <a:r>
              <a:rPr lang="es-CO" sz="900" b="1" dirty="0" smtClean="0">
                <a:solidFill>
                  <a:schemeClr val="tx2"/>
                </a:solidFill>
              </a:rPr>
              <a:t>Buscó por internet</a:t>
            </a:r>
            <a:endParaRPr lang="es-CO" sz="900" b="1" dirty="0">
              <a:solidFill>
                <a:schemeClr val="tx2"/>
              </a:solidFill>
            </a:endParaRPr>
          </a:p>
        </p:txBody>
      </p:sp>
      <p:graphicFrame>
        <p:nvGraphicFramePr>
          <p:cNvPr id="77" name="76 Tabla"/>
          <p:cNvGraphicFramePr>
            <a:graphicFrameLocks noGrp="1"/>
          </p:cNvGraphicFramePr>
          <p:nvPr>
            <p:extLst>
              <p:ext uri="{D42A27DB-BD31-4B8C-83A1-F6EECF244321}">
                <p14:modId xmlns:p14="http://schemas.microsoft.com/office/powerpoint/2010/main" val="1912318365"/>
              </p:ext>
            </p:extLst>
          </p:nvPr>
        </p:nvGraphicFramePr>
        <p:xfrm>
          <a:off x="5868144" y="1974612"/>
          <a:ext cx="3275856" cy="944202"/>
        </p:xfrm>
        <a:graphic>
          <a:graphicData uri="http://schemas.openxmlformats.org/drawingml/2006/table">
            <a:tbl>
              <a:tblPr/>
              <a:tblGrid>
                <a:gridCol w="818964"/>
                <a:gridCol w="636972"/>
                <a:gridCol w="727968"/>
                <a:gridCol w="545976"/>
                <a:gridCol w="545976"/>
              </a:tblGrid>
              <a:tr h="157367">
                <a:tc>
                  <a:txBody>
                    <a:bodyPr/>
                    <a:lstStyle/>
                    <a:p>
                      <a:pPr algn="ctr" fontAlgn="ctr"/>
                      <a:r>
                        <a:rPr lang="es-CO" sz="900" b="0" i="0" u="none" strike="noStrike" dirty="0">
                          <a:solidFill>
                            <a:srgbClr val="000000"/>
                          </a:solidFill>
                          <a:effectLst/>
                          <a:latin typeface="+mn-lt"/>
                        </a:rPr>
                        <a:t>40,3%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dirty="0">
                          <a:solidFill>
                            <a:srgbClr val="000000"/>
                          </a:solidFill>
                          <a:effectLst/>
                          <a:latin typeface="+mn-lt"/>
                        </a:rPr>
                        <a:t>14,4%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dirty="0" smtClean="0">
                          <a:solidFill>
                            <a:srgbClr val="000000"/>
                          </a:solidFill>
                          <a:effectLst/>
                          <a:latin typeface="+mn-lt"/>
                        </a:rPr>
                        <a:t>-</a:t>
                      </a:r>
                      <a:endParaRPr lang="es-CO" sz="900" b="0" i="0" u="none" strike="noStrike" dirty="0">
                        <a:solidFill>
                          <a:srgbClr val="000000"/>
                        </a:solidFill>
                        <a:effectLst/>
                        <a:latin typeface="+mn-lt"/>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dirty="0">
                          <a:solidFill>
                            <a:srgbClr val="000000"/>
                          </a:solidFill>
                          <a:effectLst/>
                          <a:latin typeface="+mn-lt"/>
                        </a:rPr>
                        <a:t>13,3%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2,4%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algn="ctr" fontAlgn="ctr"/>
                      <a:r>
                        <a:rPr lang="es-CO" sz="900" b="0" i="0" u="none" strike="noStrike" dirty="0">
                          <a:solidFill>
                            <a:srgbClr val="000000"/>
                          </a:solidFill>
                          <a:effectLst/>
                          <a:latin typeface="+mn-lt"/>
                        </a:rPr>
                        <a:t>51,6%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a:solidFill>
                            <a:srgbClr val="000000"/>
                          </a:solidFill>
                          <a:effectLst/>
                          <a:latin typeface="+mn-lt"/>
                        </a:rPr>
                        <a:t>12,6%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dirty="0" smtClean="0">
                          <a:solidFill>
                            <a:srgbClr val="000000"/>
                          </a:solidFill>
                          <a:effectLst/>
                          <a:latin typeface="+mn-lt"/>
                        </a:rPr>
                        <a:t>-</a:t>
                      </a:r>
                      <a:endParaRPr lang="es-CO" sz="900" b="0" i="0" u="none" strike="noStrike" dirty="0">
                        <a:solidFill>
                          <a:srgbClr val="000000"/>
                        </a:solidFill>
                        <a:effectLst/>
                        <a:latin typeface="+mn-lt"/>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dirty="0" smtClean="0">
                          <a:solidFill>
                            <a:srgbClr val="000000"/>
                          </a:solidFill>
                          <a:effectLst/>
                          <a:latin typeface="+mn-lt"/>
                        </a:rPr>
                        <a:t>-</a:t>
                      </a:r>
                      <a:endParaRPr lang="es-CO" sz="900" b="0" i="0" u="none" strike="noStrike" dirty="0">
                        <a:solidFill>
                          <a:srgbClr val="000000"/>
                        </a:solidFill>
                        <a:effectLst/>
                        <a:latin typeface="+mn-lt"/>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4,8%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algn="ctr" fontAlgn="ctr"/>
                      <a:r>
                        <a:rPr lang="es-CO" sz="900" b="0" i="0" u="none" strike="noStrike">
                          <a:solidFill>
                            <a:srgbClr val="000000"/>
                          </a:solidFill>
                          <a:effectLst/>
                          <a:latin typeface="+mn-lt"/>
                        </a:rPr>
                        <a:t>13,7%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a:solidFill>
                            <a:srgbClr val="000000"/>
                          </a:solidFill>
                          <a:effectLst/>
                          <a:latin typeface="+mn-lt"/>
                        </a:rPr>
                        <a:t>68,8%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a:solidFill>
                            <a:srgbClr val="000000"/>
                          </a:solidFill>
                          <a:effectLst/>
                          <a:latin typeface="+mn-lt"/>
                        </a:rPr>
                        <a:t>18,4%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dirty="0">
                          <a:solidFill>
                            <a:srgbClr val="000000"/>
                          </a:solidFill>
                          <a:effectLst/>
                          <a:latin typeface="+mn-lt"/>
                        </a:rPr>
                        <a:t>63,9%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35,5%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algn="ctr" fontAlgn="ctr"/>
                      <a:r>
                        <a:rPr lang="es-CO" sz="900" b="0" i="0" u="none" strike="noStrike" dirty="0" smtClean="0">
                          <a:solidFill>
                            <a:srgbClr val="000000"/>
                          </a:solidFill>
                          <a:effectLst/>
                          <a:latin typeface="+mn-lt"/>
                        </a:rPr>
                        <a:t>-</a:t>
                      </a:r>
                      <a:endParaRPr lang="es-CO" sz="900" b="0" i="0" u="none" strike="noStrike" dirty="0">
                        <a:solidFill>
                          <a:srgbClr val="000000"/>
                        </a:solidFill>
                        <a:effectLst/>
                        <a:latin typeface="+mn-lt"/>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a:solidFill>
                            <a:srgbClr val="000000"/>
                          </a:solidFill>
                          <a:effectLst/>
                          <a:latin typeface="+mn-lt"/>
                        </a:rPr>
                        <a:t>,7%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dirty="0" smtClean="0">
                          <a:solidFill>
                            <a:srgbClr val="000000"/>
                          </a:solidFill>
                          <a:effectLst/>
                          <a:latin typeface="+mn-lt"/>
                        </a:rPr>
                        <a:t>-</a:t>
                      </a:r>
                      <a:endParaRPr lang="es-CO" sz="900" b="0" i="0" u="none" strike="noStrike" dirty="0">
                        <a:solidFill>
                          <a:srgbClr val="000000"/>
                        </a:solidFill>
                        <a:effectLst/>
                        <a:latin typeface="+mn-lt"/>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dirty="0" smtClean="0">
                          <a:solidFill>
                            <a:srgbClr val="000000"/>
                          </a:solidFill>
                          <a:effectLst/>
                          <a:latin typeface="+mn-lt"/>
                        </a:rPr>
                        <a:t>-</a:t>
                      </a:r>
                      <a:endParaRPr lang="es-CO" sz="900" b="0" i="0" u="none" strike="noStrike" dirty="0">
                        <a:solidFill>
                          <a:srgbClr val="000000"/>
                        </a:solidFill>
                        <a:effectLst/>
                        <a:latin typeface="+mn-lt"/>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algn="ctr" fontAlgn="ctr"/>
                      <a:r>
                        <a:rPr lang="es-CO" sz="900" b="0" i="0" u="none" strike="noStrike">
                          <a:solidFill>
                            <a:srgbClr val="000000"/>
                          </a:solidFill>
                          <a:effectLst/>
                          <a:latin typeface="+mn-lt"/>
                        </a:rPr>
                        <a:t>23,1%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dirty="0">
                          <a:solidFill>
                            <a:srgbClr val="000000"/>
                          </a:solidFill>
                          <a:effectLst/>
                          <a:latin typeface="+mn-lt"/>
                        </a:rPr>
                        <a:t>14,1%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a:solidFill>
                            <a:srgbClr val="000000"/>
                          </a:solidFill>
                          <a:effectLst/>
                          <a:latin typeface="+mn-lt"/>
                        </a:rPr>
                        <a:t>81,6%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a:solidFill>
                            <a:srgbClr val="000000"/>
                          </a:solidFill>
                          <a:effectLst/>
                          <a:latin typeface="+mn-lt"/>
                        </a:rPr>
                        <a:t>36,1%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3,1%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algn="ctr" fontAlgn="ctr"/>
                      <a:r>
                        <a:rPr lang="es-CO" sz="900" b="0" i="0" u="none" strike="noStrike" dirty="0">
                          <a:solidFill>
                            <a:srgbClr val="000000"/>
                          </a:solidFill>
                          <a:effectLst/>
                          <a:latin typeface="+mn-lt"/>
                        </a:rPr>
                        <a:t>7,0%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dirty="0" smtClean="0">
                          <a:solidFill>
                            <a:srgbClr val="000000"/>
                          </a:solidFill>
                          <a:effectLst/>
                          <a:latin typeface="+mn-lt"/>
                        </a:rPr>
                        <a:t>-</a:t>
                      </a:r>
                      <a:endParaRPr lang="es-CO" sz="900" b="0" i="0" u="none" strike="noStrike" dirty="0">
                        <a:solidFill>
                          <a:srgbClr val="000000"/>
                        </a:solidFill>
                        <a:effectLst/>
                        <a:latin typeface="+mn-lt"/>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dirty="0" smtClean="0">
                          <a:solidFill>
                            <a:srgbClr val="000000"/>
                          </a:solidFill>
                          <a:effectLst/>
                          <a:latin typeface="+mn-lt"/>
                        </a:rPr>
                        <a:t>-</a:t>
                      </a:r>
                      <a:endParaRPr lang="es-CO" sz="900" b="0" i="0" u="none" strike="noStrike" dirty="0">
                        <a:solidFill>
                          <a:srgbClr val="000000"/>
                        </a:solidFill>
                        <a:effectLst/>
                        <a:latin typeface="+mn-lt"/>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900" b="0" i="0" u="none" strike="noStrike" dirty="0" smtClean="0">
                          <a:solidFill>
                            <a:srgbClr val="000000"/>
                          </a:solidFill>
                          <a:effectLst/>
                          <a:latin typeface="+mn-lt"/>
                        </a:rPr>
                        <a:t>-</a:t>
                      </a:r>
                      <a:endParaRPr lang="es-CO" sz="900" b="0" i="0" u="none" strike="noStrike" dirty="0">
                        <a:solidFill>
                          <a:srgbClr val="000000"/>
                        </a:solidFill>
                        <a:effectLst/>
                        <a:latin typeface="+mn-lt"/>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54,3%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grpSp>
        <p:nvGrpSpPr>
          <p:cNvPr id="57" name="56 Grupo"/>
          <p:cNvGrpSpPr/>
          <p:nvPr/>
        </p:nvGrpSpPr>
        <p:grpSpPr>
          <a:xfrm>
            <a:off x="2268876" y="4366657"/>
            <a:ext cx="2318021" cy="507067"/>
            <a:chOff x="2494643" y="356966"/>
            <a:chExt cx="2318021" cy="507067"/>
          </a:xfrm>
          <a:scene3d>
            <a:camera prst="orthographicFront"/>
            <a:lightRig rig="threePt" dir="t">
              <a:rot lat="0" lon="0" rev="7500000"/>
            </a:lightRig>
          </a:scene3d>
        </p:grpSpPr>
        <p:sp>
          <p:nvSpPr>
            <p:cNvPr id="58" name="57 Rectángulo redondeado"/>
            <p:cNvSpPr/>
            <p:nvPr/>
          </p:nvSpPr>
          <p:spPr>
            <a:xfrm>
              <a:off x="2494643" y="356966"/>
              <a:ext cx="2318021" cy="507067"/>
            </a:xfrm>
            <a:prstGeom prst="roundRect">
              <a:avLst/>
            </a:prstGeom>
            <a:sp3d z="152400" extrusionH="63500" prstMaterial="dkEdge">
              <a:bevelT w="135400" h="16350" prst="relaxedInset"/>
              <a:contourClr>
                <a:schemeClr val="bg1"/>
              </a:contourClr>
            </a:sp3d>
          </p:spPr>
          <p:style>
            <a:lnRef idx="1">
              <a:schemeClr val="accent5">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3" name="62 Rectángulo"/>
            <p:cNvSpPr/>
            <p:nvPr/>
          </p:nvSpPr>
          <p:spPr>
            <a:xfrm>
              <a:off x="2519396" y="381719"/>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Pago/Reclamaciones/solicitudes de Servicios Públicos – </a:t>
              </a:r>
              <a:r>
                <a:rPr lang="es-CO" sz="1100" b="1" dirty="0" smtClean="0">
                  <a:solidFill>
                    <a:schemeClr val="tx2"/>
                  </a:solidFill>
                  <a:effectLst>
                    <a:outerShdw blurRad="38100" dist="38100" dir="2700000" algn="tl">
                      <a:srgbClr val="000000">
                        <a:alpha val="43137"/>
                      </a:srgbClr>
                    </a:outerShdw>
                  </a:effectLst>
                </a:rPr>
                <a:t>909.787</a:t>
              </a:r>
              <a:endParaRPr lang="es-CO" sz="1100" b="1" dirty="0">
                <a:solidFill>
                  <a:schemeClr val="tx2"/>
                </a:solidFill>
                <a:effectLst>
                  <a:outerShdw blurRad="38100" dist="38100" dir="2700000" algn="tl">
                    <a:srgbClr val="000000">
                      <a:alpha val="43137"/>
                    </a:srgbClr>
                  </a:outerShdw>
                </a:effectLst>
              </a:endParaRPr>
            </a:p>
          </p:txBody>
        </p:sp>
      </p:grpSp>
      <p:grpSp>
        <p:nvGrpSpPr>
          <p:cNvPr id="64" name="63 Grupo"/>
          <p:cNvGrpSpPr/>
          <p:nvPr/>
        </p:nvGrpSpPr>
        <p:grpSpPr>
          <a:xfrm>
            <a:off x="2268876" y="2137420"/>
            <a:ext cx="2318021" cy="507067"/>
            <a:chOff x="2494643" y="927417"/>
            <a:chExt cx="2318021" cy="507067"/>
          </a:xfrm>
          <a:scene3d>
            <a:camera prst="orthographicFront"/>
            <a:lightRig rig="threePt" dir="t">
              <a:rot lat="0" lon="0" rev="7500000"/>
            </a:lightRig>
          </a:scene3d>
        </p:grpSpPr>
        <p:sp>
          <p:nvSpPr>
            <p:cNvPr id="65" name="64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75" name="74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Solicitud de citas médicas – </a:t>
              </a:r>
              <a:r>
                <a:rPr lang="es-CO" sz="1100" b="1" dirty="0" smtClean="0">
                  <a:solidFill>
                    <a:schemeClr val="tx2"/>
                  </a:solidFill>
                  <a:effectLst>
                    <a:outerShdw blurRad="38100" dist="38100" dir="2700000" algn="tl">
                      <a:srgbClr val="000000">
                        <a:alpha val="43137"/>
                      </a:srgbClr>
                    </a:outerShdw>
                  </a:effectLst>
                </a:rPr>
                <a:t>1.437.250</a:t>
              </a:r>
              <a:endParaRPr lang="es-CO" sz="1100" b="1" dirty="0">
                <a:solidFill>
                  <a:schemeClr val="tx2"/>
                </a:solidFill>
                <a:effectLst>
                  <a:outerShdw blurRad="38100" dist="38100" dir="2700000" algn="tl">
                    <a:srgbClr val="000000">
                      <a:alpha val="43137"/>
                    </a:srgbClr>
                  </a:outerShdw>
                </a:effectLst>
              </a:endParaRPr>
            </a:p>
          </p:txBody>
        </p:sp>
      </p:grpSp>
      <p:grpSp>
        <p:nvGrpSpPr>
          <p:cNvPr id="84" name="83 Grupo"/>
          <p:cNvGrpSpPr/>
          <p:nvPr/>
        </p:nvGrpSpPr>
        <p:grpSpPr>
          <a:xfrm>
            <a:off x="2268876" y="3252039"/>
            <a:ext cx="2318021" cy="507067"/>
            <a:chOff x="2494643" y="2068318"/>
            <a:chExt cx="2318021" cy="507067"/>
          </a:xfrm>
          <a:scene3d>
            <a:camera prst="orthographicFront"/>
            <a:lightRig rig="threePt" dir="t">
              <a:rot lat="0" lon="0" rev="7500000"/>
            </a:lightRig>
          </a:scene3d>
        </p:grpSpPr>
        <p:sp>
          <p:nvSpPr>
            <p:cNvPr id="93" name="92 Rectángulo redondeado"/>
            <p:cNvSpPr/>
            <p:nvPr/>
          </p:nvSpPr>
          <p:spPr>
            <a:xfrm>
              <a:off x="2494643" y="2068318"/>
              <a:ext cx="2318021" cy="507067"/>
            </a:xfrm>
            <a:prstGeom prst="roundRect">
              <a:avLst/>
            </a:prstGeom>
            <a:sp3d z="152400" extrusionH="63500" prstMaterial="dkEdge">
              <a:bevelT w="135400" h="16350" prst="relaxedInset"/>
              <a:contourClr>
                <a:schemeClr val="bg1"/>
              </a:contourClr>
            </a:sp3d>
          </p:spPr>
          <p:style>
            <a:lnRef idx="1">
              <a:schemeClr val="accent5">
                <a:hueOff val="-7450407"/>
                <a:satOff val="29858"/>
                <a:lumOff val="6471"/>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94" name="93 Rectángulo"/>
            <p:cNvSpPr/>
            <p:nvPr/>
          </p:nvSpPr>
          <p:spPr>
            <a:xfrm>
              <a:off x="2519396" y="209307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Matrícula escolar – </a:t>
              </a:r>
              <a:r>
                <a:rPr lang="es-CO" sz="1100" b="1" dirty="0" smtClean="0">
                  <a:solidFill>
                    <a:schemeClr val="tx2"/>
                  </a:solidFill>
                  <a:effectLst>
                    <a:outerShdw blurRad="38100" dist="38100" dir="2700000" algn="tl">
                      <a:srgbClr val="000000">
                        <a:alpha val="43137"/>
                      </a:srgbClr>
                    </a:outerShdw>
                  </a:effectLst>
                </a:rPr>
                <a:t>538.311</a:t>
              </a:r>
              <a:r>
                <a:rPr lang="es-CO" sz="1100" kern="1200" dirty="0" smtClean="0">
                  <a:solidFill>
                    <a:schemeClr val="tx2"/>
                  </a:solidFill>
                </a:rPr>
                <a:t> </a:t>
              </a:r>
              <a:endParaRPr lang="es-CO" sz="1100" b="1" kern="1200" dirty="0">
                <a:solidFill>
                  <a:schemeClr val="tx2"/>
                </a:solidFill>
                <a:effectLst>
                  <a:outerShdw blurRad="38100" dist="38100" dir="2700000" algn="tl">
                    <a:srgbClr val="000000">
                      <a:alpha val="43137"/>
                    </a:srgbClr>
                  </a:outerShdw>
                </a:effectLst>
              </a:endParaRPr>
            </a:p>
          </p:txBody>
        </p:sp>
      </p:grpSp>
      <p:sp>
        <p:nvSpPr>
          <p:cNvPr id="98" name="97 CuadroTexto"/>
          <p:cNvSpPr txBox="1"/>
          <p:nvPr/>
        </p:nvSpPr>
        <p:spPr>
          <a:xfrm>
            <a:off x="8583504" y="1633364"/>
            <a:ext cx="597008" cy="230832"/>
          </a:xfrm>
          <a:prstGeom prst="rect">
            <a:avLst/>
          </a:prstGeom>
          <a:noFill/>
        </p:spPr>
        <p:txBody>
          <a:bodyPr wrap="square" rtlCol="0">
            <a:spAutoFit/>
          </a:bodyPr>
          <a:lstStyle/>
          <a:p>
            <a:pPr algn="ctr"/>
            <a:r>
              <a:rPr lang="es-CO" sz="900" b="1" dirty="0" smtClean="0">
                <a:solidFill>
                  <a:schemeClr val="tx2"/>
                </a:solidFill>
              </a:rPr>
              <a:t>Otro</a:t>
            </a:r>
            <a:endParaRPr lang="es-CO" sz="900" b="1" dirty="0">
              <a:solidFill>
                <a:schemeClr val="tx2"/>
              </a:solidFill>
            </a:endParaRPr>
          </a:p>
        </p:txBody>
      </p:sp>
      <p:graphicFrame>
        <p:nvGraphicFramePr>
          <p:cNvPr id="99" name="98 Tabla"/>
          <p:cNvGraphicFramePr>
            <a:graphicFrameLocks noGrp="1"/>
          </p:cNvGraphicFramePr>
          <p:nvPr>
            <p:extLst>
              <p:ext uri="{D42A27DB-BD31-4B8C-83A1-F6EECF244321}">
                <p14:modId xmlns:p14="http://schemas.microsoft.com/office/powerpoint/2010/main" val="3318659473"/>
              </p:ext>
            </p:extLst>
          </p:nvPr>
        </p:nvGraphicFramePr>
        <p:xfrm>
          <a:off x="5868144" y="3065426"/>
          <a:ext cx="3275856" cy="944202"/>
        </p:xfrm>
        <a:graphic>
          <a:graphicData uri="http://schemas.openxmlformats.org/drawingml/2006/table">
            <a:tbl>
              <a:tblPr/>
              <a:tblGrid>
                <a:gridCol w="818964"/>
                <a:gridCol w="636972"/>
                <a:gridCol w="727968"/>
                <a:gridCol w="545976"/>
                <a:gridCol w="545976"/>
              </a:tblGrid>
              <a:tr h="157367">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43,2%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18,4%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15,1%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54,7%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a:solidFill>
                            <a:srgbClr val="000000"/>
                          </a:solidFill>
                          <a:effectLst/>
                          <a:latin typeface="+mn-lt"/>
                          <a:ea typeface="+mn-ea"/>
                          <a:cs typeface="+mn-cs"/>
                        </a:rPr>
                        <a:t>20,2%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a:solidFill>
                            <a:srgbClr val="000000"/>
                          </a:solidFill>
                          <a:effectLst/>
                          <a:latin typeface="+mn-lt"/>
                          <a:ea typeface="+mn-ea"/>
                          <a:cs typeface="+mn-cs"/>
                        </a:rPr>
                        <a:t>26,8%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100,0%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a:solidFill>
                            <a:srgbClr val="000000"/>
                          </a:solidFill>
                          <a:effectLst/>
                          <a:latin typeface="+mn-lt"/>
                          <a:ea typeface="+mn-ea"/>
                          <a:cs typeface="+mn-cs"/>
                        </a:rPr>
                        <a:t>21,5%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graphicFrame>
        <p:nvGraphicFramePr>
          <p:cNvPr id="100" name="99 Tabla"/>
          <p:cNvGraphicFramePr>
            <a:graphicFrameLocks noGrp="1"/>
          </p:cNvGraphicFramePr>
          <p:nvPr>
            <p:extLst>
              <p:ext uri="{D42A27DB-BD31-4B8C-83A1-F6EECF244321}">
                <p14:modId xmlns:p14="http://schemas.microsoft.com/office/powerpoint/2010/main" val="3605306204"/>
              </p:ext>
            </p:extLst>
          </p:nvPr>
        </p:nvGraphicFramePr>
        <p:xfrm>
          <a:off x="5868144" y="4217554"/>
          <a:ext cx="3275856" cy="944202"/>
        </p:xfrm>
        <a:graphic>
          <a:graphicData uri="http://schemas.openxmlformats.org/drawingml/2006/table">
            <a:tbl>
              <a:tblPr/>
              <a:tblGrid>
                <a:gridCol w="818964"/>
                <a:gridCol w="636972"/>
                <a:gridCol w="727968"/>
                <a:gridCol w="545976"/>
                <a:gridCol w="545976"/>
              </a:tblGrid>
              <a:tr h="157367">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65,5%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4,3%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5,1%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a:solidFill>
                            <a:srgbClr val="000000"/>
                          </a:solidFill>
                          <a:effectLst/>
                          <a:latin typeface="+mn-lt"/>
                          <a:ea typeface="+mn-ea"/>
                          <a:cs typeface="+mn-cs"/>
                        </a:rPr>
                        <a:t>34,9%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4,6%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a:solidFill>
                            <a:srgbClr val="000000"/>
                          </a:solidFill>
                          <a:effectLst/>
                          <a:latin typeface="+mn-lt"/>
                          <a:ea typeface="+mn-ea"/>
                          <a:cs typeface="+mn-cs"/>
                        </a:rPr>
                        <a:t>15,3%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a:solidFill>
                            <a:srgbClr val="000000"/>
                          </a:solidFill>
                          <a:effectLst/>
                          <a:latin typeface="+mn-lt"/>
                          <a:ea typeface="+mn-ea"/>
                          <a:cs typeface="+mn-cs"/>
                        </a:rPr>
                        <a:t>67,0%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12,3%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3,5%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a:solidFill>
                            <a:srgbClr val="000000"/>
                          </a:solidFill>
                          <a:effectLst/>
                          <a:latin typeface="+mn-lt"/>
                          <a:ea typeface="+mn-ea"/>
                          <a:cs typeface="+mn-cs"/>
                        </a:rPr>
                        <a:t>6,4%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a:solidFill>
                            <a:srgbClr val="000000"/>
                          </a:solidFill>
                          <a:effectLst/>
                          <a:latin typeface="+mn-lt"/>
                          <a:ea typeface="+mn-ea"/>
                          <a:cs typeface="+mn-cs"/>
                        </a:rPr>
                        <a:t>15,9%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82,6%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a:solidFill>
                            <a:srgbClr val="000000"/>
                          </a:solidFill>
                          <a:effectLst/>
                          <a:latin typeface="+mn-lt"/>
                          <a:ea typeface="+mn-ea"/>
                          <a:cs typeface="+mn-cs"/>
                        </a:rPr>
                        <a:t>8,3%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14,1%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96,5%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grpSp>
        <p:nvGrpSpPr>
          <p:cNvPr id="70" name="69 Grupo"/>
          <p:cNvGrpSpPr/>
          <p:nvPr/>
        </p:nvGrpSpPr>
        <p:grpSpPr>
          <a:xfrm>
            <a:off x="2242582" y="5329764"/>
            <a:ext cx="5179000" cy="323405"/>
            <a:chOff x="24863" y="5291664"/>
            <a:chExt cx="5179000" cy="323405"/>
          </a:xfrm>
        </p:grpSpPr>
        <p:sp>
          <p:nvSpPr>
            <p:cNvPr id="71" name="70 Cheurón">
              <a:hlinkClick r:id="rId4"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85" name="84 Cheurón">
              <a:hlinkClick r:id="rId5"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86" name="85 Cheurón">
              <a:hlinkClick r:id="rId6"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87" name="Picture 2" descr="http://58533534ea9b6562bf3c-029f06cbf668e558ffb5306597309f00.r0.cf1.rackcdn.com/2012/10/Like.jpg"/>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 name="87 Cheurón">
              <a:hlinkClick r:id="rId8"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95" name="94 Grupo"/>
          <p:cNvGrpSpPr/>
          <p:nvPr/>
        </p:nvGrpSpPr>
        <p:grpSpPr>
          <a:xfrm>
            <a:off x="3819981" y="183107"/>
            <a:ext cx="1323523" cy="450689"/>
            <a:chOff x="3164210" y="183107"/>
            <a:chExt cx="1323523" cy="450689"/>
          </a:xfrm>
        </p:grpSpPr>
        <p:sp>
          <p:nvSpPr>
            <p:cNvPr id="96" name="95 Elipse">
              <a:hlinkClick r:id="rId9"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97" name="96 CuadroTexto">
              <a:hlinkClick r:id="rId9"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101" name="10 Imagen">
              <a:hlinkClick r:id="rId9" action="ppaction://hlinksldjump"/>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 name="101 Rectángulo redondeado">
            <a:hlinkClick r:id="rId9"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103" name="102 Rectángulo redondeado">
            <a:hlinkClick r:id="rId11"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104" name="103 Rectángulo redondeado">
            <a:hlinkClick r:id="rId12"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105" name="104 Rectángulo redondeado">
            <a:hlinkClick r:id="rId3" action="ppaction://hlinksldjump"/>
          </p:cNvPr>
          <p:cNvSpPr/>
          <p:nvPr/>
        </p:nvSpPr>
        <p:spPr>
          <a:xfrm>
            <a:off x="35497" y="2999911"/>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Cadena de sucesos</a:t>
            </a:r>
          </a:p>
        </p:txBody>
      </p:sp>
      <p:sp>
        <p:nvSpPr>
          <p:cNvPr id="106" name="105 Rectángulo redondeado">
            <a:hlinkClick r:id="rId9"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107" name="106 Rectángulo redondeado">
            <a:hlinkClick r:id="rId13"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108" name="107 Rectángulo redondeado">
            <a:hlinkClick r:id="rId14"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109" name="108 Rectángulo redondeado">
            <a:hlinkClick r:id="rId15"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110" name="109 Rectángulo redondeado">
            <a:hlinkClick r:id="rId16"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111" name="110 Conector">
            <a:hlinkClick r:id="rId3" action="ppaction://hlinksldjump"/>
          </p:cNvPr>
          <p:cNvSpPr/>
          <p:nvPr/>
        </p:nvSpPr>
        <p:spPr>
          <a:xfrm>
            <a:off x="95326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2" name="111 Conector">
            <a:hlinkClick r:id="rId17" action="ppaction://hlinksldjump"/>
          </p:cNvPr>
          <p:cNvSpPr/>
          <p:nvPr/>
        </p:nvSpPr>
        <p:spPr>
          <a:xfrm>
            <a:off x="110820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3" name="112 Conector">
            <a:hlinkClick r:id="rId18" action="ppaction://hlinksldjump"/>
          </p:cNvPr>
          <p:cNvSpPr/>
          <p:nvPr/>
        </p:nvSpPr>
        <p:spPr>
          <a:xfrm>
            <a:off x="126314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4" name="113 Conector">
            <a:hlinkClick r:id="rId19" action="ppaction://hlinksldjump"/>
          </p:cNvPr>
          <p:cNvSpPr/>
          <p:nvPr/>
        </p:nvSpPr>
        <p:spPr>
          <a:xfrm>
            <a:off x="141808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5" name="114 Conector">
            <a:hlinkClick r:id="rId20" action="ppaction://hlinksldjump"/>
          </p:cNvPr>
          <p:cNvSpPr/>
          <p:nvPr/>
        </p:nvSpPr>
        <p:spPr>
          <a:xfrm>
            <a:off x="157302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6" name="115 Conector">
            <a:hlinkClick r:id="rId21" action="ppaction://hlinksldjump"/>
          </p:cNvPr>
          <p:cNvSpPr/>
          <p:nvPr/>
        </p:nvSpPr>
        <p:spPr>
          <a:xfrm>
            <a:off x="172796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7" name="116 Conector">
            <a:hlinkClick r:id="rId22" action="ppaction://hlinksldjump"/>
          </p:cNvPr>
          <p:cNvSpPr/>
          <p:nvPr/>
        </p:nvSpPr>
        <p:spPr>
          <a:xfrm>
            <a:off x="1882902" y="320906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55" name="110 Conector">
            <a:hlinkClick r:id="rId3" action="ppaction://hlinksldjump"/>
          </p:cNvPr>
          <p:cNvSpPr/>
          <p:nvPr/>
        </p:nvSpPr>
        <p:spPr>
          <a:xfrm>
            <a:off x="6732240" y="2322220"/>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dirty="0">
              <a:solidFill>
                <a:schemeClr val="accent4">
                  <a:lumMod val="50000"/>
                </a:schemeClr>
              </a:solidFill>
              <a:latin typeface="+mj-lt"/>
              <a:ea typeface="Verdana" pitchFamily="34" charset="0"/>
              <a:cs typeface="Verdana" pitchFamily="34" charset="0"/>
            </a:endParaRPr>
          </a:p>
        </p:txBody>
      </p:sp>
      <p:sp>
        <p:nvSpPr>
          <p:cNvPr id="56" name="110 Conector">
            <a:hlinkClick r:id="rId3" action="ppaction://hlinksldjump"/>
          </p:cNvPr>
          <p:cNvSpPr/>
          <p:nvPr/>
        </p:nvSpPr>
        <p:spPr>
          <a:xfrm>
            <a:off x="7405795" y="263780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59" name="110 Conector">
            <a:hlinkClick r:id="rId3" action="ppaction://hlinksldjump"/>
          </p:cNvPr>
          <p:cNvSpPr/>
          <p:nvPr/>
        </p:nvSpPr>
        <p:spPr>
          <a:xfrm>
            <a:off x="5959928" y="2162173"/>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0" name="110 Conector">
            <a:hlinkClick r:id="rId3" action="ppaction://hlinksldjump"/>
          </p:cNvPr>
          <p:cNvSpPr/>
          <p:nvPr/>
        </p:nvSpPr>
        <p:spPr>
          <a:xfrm>
            <a:off x="6732240" y="327574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dirty="0">
              <a:solidFill>
                <a:schemeClr val="accent4">
                  <a:lumMod val="50000"/>
                </a:schemeClr>
              </a:solidFill>
              <a:latin typeface="+mj-lt"/>
              <a:ea typeface="Verdana" pitchFamily="34" charset="0"/>
              <a:cs typeface="Verdana" pitchFamily="34" charset="0"/>
            </a:endParaRPr>
          </a:p>
        </p:txBody>
      </p:sp>
      <p:sp>
        <p:nvSpPr>
          <p:cNvPr id="61" name="110 Conector">
            <a:hlinkClick r:id="rId3" action="ppaction://hlinksldjump"/>
          </p:cNvPr>
          <p:cNvSpPr/>
          <p:nvPr/>
        </p:nvSpPr>
        <p:spPr>
          <a:xfrm>
            <a:off x="6732240" y="457135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dirty="0">
              <a:solidFill>
                <a:schemeClr val="accent4">
                  <a:lumMod val="50000"/>
                </a:schemeClr>
              </a:solidFill>
              <a:latin typeface="+mj-lt"/>
              <a:ea typeface="Verdana" pitchFamily="34" charset="0"/>
              <a:cs typeface="Verdana" pitchFamily="34" charset="0"/>
            </a:endParaRPr>
          </a:p>
        </p:txBody>
      </p:sp>
      <p:sp>
        <p:nvSpPr>
          <p:cNvPr id="62" name="110 Conector">
            <a:hlinkClick r:id="rId3" action="ppaction://hlinksldjump"/>
          </p:cNvPr>
          <p:cNvSpPr/>
          <p:nvPr/>
        </p:nvSpPr>
        <p:spPr>
          <a:xfrm>
            <a:off x="7429707" y="471530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dirty="0">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39669139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 name="71 Gráfico"/>
          <p:cNvGraphicFramePr/>
          <p:nvPr>
            <p:extLst>
              <p:ext uri="{D42A27DB-BD31-4B8C-83A1-F6EECF244321}">
                <p14:modId xmlns:p14="http://schemas.microsoft.com/office/powerpoint/2010/main" val="356577398"/>
              </p:ext>
            </p:extLst>
          </p:nvPr>
        </p:nvGraphicFramePr>
        <p:xfrm>
          <a:off x="3707904" y="3272326"/>
          <a:ext cx="5364904" cy="1645558"/>
        </p:xfrm>
        <a:graphic>
          <a:graphicData uri="http://schemas.openxmlformats.org/drawingml/2006/chart">
            <c:chart xmlns:c="http://schemas.openxmlformats.org/drawingml/2006/chart" xmlns:r="http://schemas.openxmlformats.org/officeDocument/2006/relationships" r:id="rId2"/>
          </a:graphicData>
        </a:graphic>
      </p:graphicFrame>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28</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57" name="56 CuadroTexto"/>
          <p:cNvSpPr txBox="1"/>
          <p:nvPr/>
        </p:nvSpPr>
        <p:spPr>
          <a:xfrm>
            <a:off x="7884368" y="4672247"/>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58" name="57 CuadroTexto"/>
          <p:cNvSpPr txBox="1"/>
          <p:nvPr/>
        </p:nvSpPr>
        <p:spPr>
          <a:xfrm>
            <a:off x="8233071" y="4674020"/>
            <a:ext cx="803425" cy="253916"/>
          </a:xfrm>
          <a:prstGeom prst="rect">
            <a:avLst/>
          </a:prstGeom>
          <a:noFill/>
        </p:spPr>
        <p:txBody>
          <a:bodyPr wrap="none" rtlCol="0">
            <a:spAutoFit/>
          </a:bodyPr>
          <a:lstStyle/>
          <a:p>
            <a:r>
              <a:rPr lang="es-CO" sz="1050" dirty="0" smtClean="0">
                <a:solidFill>
                  <a:prstClr val="white">
                    <a:lumMod val="50000"/>
                  </a:prstClr>
                </a:solidFill>
              </a:rPr>
              <a:t>24.752.791</a:t>
            </a:r>
            <a:endParaRPr lang="es-CO" sz="1050" dirty="0">
              <a:solidFill>
                <a:prstClr val="white">
                  <a:lumMod val="50000"/>
                </a:prstClr>
              </a:solidFill>
            </a:endParaRPr>
          </a:p>
        </p:txBody>
      </p:sp>
      <p:sp>
        <p:nvSpPr>
          <p:cNvPr id="18" name="17 Rectángulo"/>
          <p:cNvSpPr/>
          <p:nvPr/>
        </p:nvSpPr>
        <p:spPr>
          <a:xfrm>
            <a:off x="-18378" y="4793005"/>
            <a:ext cx="8118770" cy="584775"/>
          </a:xfrm>
          <a:prstGeom prst="rect">
            <a:avLst/>
          </a:prstGeom>
        </p:spPr>
        <p:txBody>
          <a:bodyPr wrap="square">
            <a:spAutoFit/>
          </a:bodyPr>
          <a:lstStyle/>
          <a:p>
            <a:r>
              <a:rPr lang="es-CO" sz="800" b="1" dirty="0" err="1" smtClean="0">
                <a:solidFill>
                  <a:prstClr val="white">
                    <a:lumMod val="50000"/>
                  </a:prstClr>
                </a:solidFill>
              </a:rPr>
              <a:t>P18</a:t>
            </a:r>
            <a:r>
              <a:rPr lang="es-CO" sz="800" b="1" dirty="0" smtClean="0">
                <a:solidFill>
                  <a:prstClr val="white">
                    <a:lumMod val="50000"/>
                  </a:prstClr>
                </a:solidFill>
              </a:rPr>
              <a:t>.</a:t>
            </a:r>
            <a:r>
              <a:rPr lang="es-CO" sz="800" dirty="0" smtClean="0">
                <a:solidFill>
                  <a:prstClr val="white">
                    <a:lumMod val="50000"/>
                  </a:prstClr>
                </a:solidFill>
              </a:rPr>
              <a:t> ¿Conoce</a:t>
            </a:r>
            <a:r>
              <a:rPr lang="es-CO" sz="800" dirty="0">
                <a:solidFill>
                  <a:prstClr val="white">
                    <a:lumMod val="50000"/>
                  </a:prstClr>
                </a:solidFill>
              </a:rPr>
              <a:t>, ha visto, leído u oído publicidad o divulgación, relacionada con los trámites y servicios que se ofrecen a través de medios </a:t>
            </a:r>
            <a:r>
              <a:rPr lang="es-CO" sz="800" dirty="0" smtClean="0">
                <a:solidFill>
                  <a:prstClr val="white">
                    <a:lumMod val="50000"/>
                  </a:prstClr>
                </a:solidFill>
              </a:rPr>
              <a:t>electrónicos?</a:t>
            </a:r>
          </a:p>
          <a:p>
            <a:r>
              <a:rPr lang="es-CO" sz="800" b="1" dirty="0" err="1" smtClean="0">
                <a:solidFill>
                  <a:prstClr val="white">
                    <a:lumMod val="50000"/>
                  </a:prstClr>
                </a:solidFill>
              </a:rPr>
              <a:t>P19</a:t>
            </a:r>
            <a:r>
              <a:rPr lang="es-CO" sz="800" b="1" dirty="0">
                <a:solidFill>
                  <a:prstClr val="white">
                    <a:lumMod val="50000"/>
                  </a:prstClr>
                </a:solidFill>
              </a:rPr>
              <a:t>.</a:t>
            </a:r>
            <a:r>
              <a:rPr lang="es-CO" sz="800" dirty="0">
                <a:solidFill>
                  <a:prstClr val="white">
                    <a:lumMod val="50000"/>
                  </a:prstClr>
                </a:solidFill>
              </a:rPr>
              <a:t> ¿Qué tan ADECUADOS le parecen los medios a través de los cuales usted recuerda haber oído, leído o visto publicidad o divulgación de trámites </a:t>
            </a:r>
            <a:r>
              <a:rPr lang="es-CO" sz="800" dirty="0" smtClean="0">
                <a:solidFill>
                  <a:prstClr val="white">
                    <a:lumMod val="50000"/>
                  </a:prstClr>
                </a:solidFill>
              </a:rPr>
              <a:t>y servicios </a:t>
            </a:r>
            <a:r>
              <a:rPr lang="es-CO" sz="800" dirty="0">
                <a:solidFill>
                  <a:prstClr val="white">
                    <a:lumMod val="50000"/>
                  </a:prstClr>
                </a:solidFill>
              </a:rPr>
              <a:t>que se ofrecen a través de teléfono fijo o móvil, internet en computador, internet en dispositivos móviles (celular , tabletas) y </a:t>
            </a:r>
            <a:r>
              <a:rPr lang="es-CO" sz="800" dirty="0" smtClean="0">
                <a:solidFill>
                  <a:prstClr val="white">
                    <a:lumMod val="50000"/>
                  </a:prstClr>
                </a:solidFill>
              </a:rPr>
              <a:t>cajeros automáticos?</a:t>
            </a:r>
          </a:p>
          <a:p>
            <a:r>
              <a:rPr lang="es-CO" sz="800" b="1" dirty="0" err="1" smtClean="0">
                <a:solidFill>
                  <a:prstClr val="white">
                    <a:lumMod val="50000"/>
                  </a:prstClr>
                </a:solidFill>
              </a:rPr>
              <a:t>P20</a:t>
            </a:r>
            <a:r>
              <a:rPr lang="es-CO" sz="800" b="1" dirty="0">
                <a:solidFill>
                  <a:prstClr val="white">
                    <a:lumMod val="50000"/>
                  </a:prstClr>
                </a:solidFill>
              </a:rPr>
              <a:t>.</a:t>
            </a:r>
            <a:r>
              <a:rPr lang="es-CO" sz="800" dirty="0">
                <a:solidFill>
                  <a:prstClr val="white">
                    <a:lumMod val="50000"/>
                  </a:prstClr>
                </a:solidFill>
              </a:rPr>
              <a:t> ¿Qué medios o canales considera usted que se deben utilizar, para motivar al ciudadano a realizar trámites y servicios? </a:t>
            </a:r>
          </a:p>
        </p:txBody>
      </p:sp>
      <p:graphicFrame>
        <p:nvGraphicFramePr>
          <p:cNvPr id="71" name="70 Gráfico"/>
          <p:cNvGraphicFramePr/>
          <p:nvPr>
            <p:extLst>
              <p:ext uri="{D42A27DB-BD31-4B8C-83A1-F6EECF244321}">
                <p14:modId xmlns:p14="http://schemas.microsoft.com/office/powerpoint/2010/main" val="4132417230"/>
              </p:ext>
            </p:extLst>
          </p:nvPr>
        </p:nvGraphicFramePr>
        <p:xfrm>
          <a:off x="2195737" y="1515655"/>
          <a:ext cx="1520651" cy="1845901"/>
        </p:xfrm>
        <a:graphic>
          <a:graphicData uri="http://schemas.openxmlformats.org/drawingml/2006/chart">
            <c:chart xmlns:c="http://schemas.openxmlformats.org/drawingml/2006/chart" xmlns:r="http://schemas.openxmlformats.org/officeDocument/2006/relationships" r:id="rId4"/>
          </a:graphicData>
        </a:graphic>
      </p:graphicFrame>
      <p:sp>
        <p:nvSpPr>
          <p:cNvPr id="73" name="72 CuadroTexto"/>
          <p:cNvSpPr txBox="1"/>
          <p:nvPr/>
        </p:nvSpPr>
        <p:spPr>
          <a:xfrm>
            <a:off x="2555776" y="3577580"/>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74" name="73 CuadroTexto"/>
          <p:cNvSpPr txBox="1"/>
          <p:nvPr/>
        </p:nvSpPr>
        <p:spPr>
          <a:xfrm>
            <a:off x="2877620" y="3579353"/>
            <a:ext cx="803425" cy="253916"/>
          </a:xfrm>
          <a:prstGeom prst="rect">
            <a:avLst/>
          </a:prstGeom>
          <a:noFill/>
        </p:spPr>
        <p:txBody>
          <a:bodyPr wrap="none" rtlCol="0">
            <a:spAutoFit/>
          </a:bodyPr>
          <a:lstStyle/>
          <a:p>
            <a:r>
              <a:rPr lang="es-CO" sz="1050" dirty="0" smtClean="0">
                <a:solidFill>
                  <a:prstClr val="white">
                    <a:lumMod val="50000"/>
                  </a:prstClr>
                </a:solidFill>
              </a:rPr>
              <a:t>24.752.791</a:t>
            </a:r>
            <a:endParaRPr lang="es-CO" sz="1050" dirty="0">
              <a:solidFill>
                <a:prstClr val="white">
                  <a:lumMod val="50000"/>
                </a:prstClr>
              </a:solidFill>
            </a:endParaRPr>
          </a:p>
        </p:txBody>
      </p:sp>
      <p:graphicFrame>
        <p:nvGraphicFramePr>
          <p:cNvPr id="76" name="75 Gráfico"/>
          <p:cNvGraphicFramePr/>
          <p:nvPr>
            <p:extLst>
              <p:ext uri="{D42A27DB-BD31-4B8C-83A1-F6EECF244321}">
                <p14:modId xmlns:p14="http://schemas.microsoft.com/office/powerpoint/2010/main" val="3061164089"/>
              </p:ext>
            </p:extLst>
          </p:nvPr>
        </p:nvGraphicFramePr>
        <p:xfrm>
          <a:off x="3835013" y="1524483"/>
          <a:ext cx="5140841" cy="1536807"/>
        </p:xfrm>
        <a:graphic>
          <a:graphicData uri="http://schemas.openxmlformats.org/drawingml/2006/chart">
            <c:chart xmlns:c="http://schemas.openxmlformats.org/drawingml/2006/chart" xmlns:r="http://schemas.openxmlformats.org/officeDocument/2006/relationships" r:id="rId5"/>
          </a:graphicData>
        </a:graphic>
      </p:graphicFrame>
      <p:cxnSp>
        <p:nvCxnSpPr>
          <p:cNvPr id="77" name="76 Conector recto"/>
          <p:cNvCxnSpPr/>
          <p:nvPr/>
        </p:nvCxnSpPr>
        <p:spPr>
          <a:xfrm>
            <a:off x="3707904" y="3217540"/>
            <a:ext cx="5256000"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5" name="94 Conector recto"/>
          <p:cNvCxnSpPr/>
          <p:nvPr/>
        </p:nvCxnSpPr>
        <p:spPr>
          <a:xfrm>
            <a:off x="3707904" y="1597739"/>
            <a:ext cx="0" cy="313200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96" name="95 CuadroTexto"/>
          <p:cNvSpPr txBox="1"/>
          <p:nvPr/>
        </p:nvSpPr>
        <p:spPr>
          <a:xfrm>
            <a:off x="8138533" y="3005360"/>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97" name="96 CuadroTexto"/>
          <p:cNvSpPr txBox="1"/>
          <p:nvPr/>
        </p:nvSpPr>
        <p:spPr>
          <a:xfrm>
            <a:off x="8498573" y="3007133"/>
            <a:ext cx="803425" cy="253916"/>
          </a:xfrm>
          <a:prstGeom prst="rect">
            <a:avLst/>
          </a:prstGeom>
          <a:noFill/>
        </p:spPr>
        <p:txBody>
          <a:bodyPr wrap="none" rtlCol="0">
            <a:spAutoFit/>
          </a:bodyPr>
          <a:lstStyle/>
          <a:p>
            <a:r>
              <a:rPr lang="es-CO" sz="1050" dirty="0" smtClean="0">
                <a:solidFill>
                  <a:prstClr val="white">
                    <a:lumMod val="50000"/>
                  </a:prstClr>
                </a:solidFill>
              </a:rPr>
              <a:t>13.523.930</a:t>
            </a:r>
            <a:endParaRPr lang="es-CO" sz="1050" dirty="0">
              <a:solidFill>
                <a:prstClr val="white">
                  <a:lumMod val="50000"/>
                </a:prstClr>
              </a:solidFill>
            </a:endParaRPr>
          </a:p>
        </p:txBody>
      </p:sp>
      <p:sp>
        <p:nvSpPr>
          <p:cNvPr id="98" name="97 Rectángulo redondeado">
            <a:hlinkClick r:id="rId6"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Conocimiento de publicidad relacionada con trámites y servicios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pSp>
        <p:nvGrpSpPr>
          <p:cNvPr id="37" name="36 Grupo"/>
          <p:cNvGrpSpPr/>
          <p:nvPr/>
        </p:nvGrpSpPr>
        <p:grpSpPr>
          <a:xfrm>
            <a:off x="2242582" y="5329764"/>
            <a:ext cx="5179000" cy="323405"/>
            <a:chOff x="24863" y="5291664"/>
            <a:chExt cx="5179000" cy="323405"/>
          </a:xfrm>
        </p:grpSpPr>
        <p:sp>
          <p:nvSpPr>
            <p:cNvPr id="38" name="37 Cheurón">
              <a:hlinkClick r:id="rId7"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5" name="44 Cheurón">
              <a:hlinkClick r:id="rId8"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6" name="45 Cheurón">
              <a:hlinkClick r:id="rId9"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1" name="Picture 2" descr="http://58533534ea9b6562bf3c-029f06cbf668e558ffb5306597309f00.r0.cf1.rackcdn.com/2012/10/Like.jpg"/>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62 Cheurón">
              <a:hlinkClick r:id="rId11"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68" name="67 Grupo"/>
          <p:cNvGrpSpPr/>
          <p:nvPr/>
        </p:nvGrpSpPr>
        <p:grpSpPr>
          <a:xfrm>
            <a:off x="3819981" y="183107"/>
            <a:ext cx="1323523" cy="450689"/>
            <a:chOff x="3164210" y="183107"/>
            <a:chExt cx="1323523" cy="450689"/>
          </a:xfrm>
        </p:grpSpPr>
        <p:sp>
          <p:nvSpPr>
            <p:cNvPr id="69" name="68 Elipse">
              <a:hlinkClick r:id="rId12"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70" name="69 CuadroTexto">
              <a:hlinkClick r:id="rId12"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75" name="10 Imagen">
              <a:hlinkClick r:id="rId12" action="ppaction://hlinksldjump"/>
            </p:cNvPr>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8" name="77 Rectángulo redondeado">
            <a:hlinkClick r:id="rId12"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79" name="78 Rectángulo redondeado">
            <a:hlinkClick r:id="rId14"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80" name="79 Rectángulo redondeado">
            <a:hlinkClick r:id="rId15"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81" name="80 Rectángulo redondeado">
            <a:hlinkClick r:id="rId6"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82" name="81 Rectángulo redondeado">
            <a:hlinkClick r:id="rId12"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83" name="82 Rectángulo redondeado">
            <a:hlinkClick r:id="rId16"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84" name="83 Rectángulo redondeado">
            <a:hlinkClick r:id="rId17" action="ppaction://hlinksldjump"/>
          </p:cNvPr>
          <p:cNvSpPr/>
          <p:nvPr/>
        </p:nvSpPr>
        <p:spPr>
          <a:xfrm>
            <a:off x="47371" y="3361556"/>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Publicidad</a:t>
            </a:r>
          </a:p>
        </p:txBody>
      </p:sp>
      <p:sp>
        <p:nvSpPr>
          <p:cNvPr id="85" name="84 Rectángulo redondeado">
            <a:hlinkClick r:id="rId18"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86" name="85 Rectángulo redondeado">
            <a:hlinkClick r:id="rId19"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4146950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29</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8" y="4967218"/>
            <a:ext cx="8118770" cy="338554"/>
          </a:xfrm>
          <a:prstGeom prst="rect">
            <a:avLst/>
          </a:prstGeom>
        </p:spPr>
        <p:txBody>
          <a:bodyPr wrap="square">
            <a:spAutoFit/>
          </a:bodyPr>
          <a:lstStyle/>
          <a:p>
            <a:r>
              <a:rPr lang="es-CO" sz="800" b="1" dirty="0" err="1">
                <a:solidFill>
                  <a:schemeClr val="bg1">
                    <a:lumMod val="50000"/>
                  </a:schemeClr>
                </a:solidFill>
              </a:rPr>
              <a:t>P</a:t>
            </a:r>
            <a:r>
              <a:rPr lang="es-CO" sz="800" b="1" dirty="0" err="1" smtClean="0">
                <a:solidFill>
                  <a:schemeClr val="bg1">
                    <a:lumMod val="50000"/>
                  </a:schemeClr>
                </a:solidFill>
              </a:rPr>
              <a:t>21</a:t>
            </a:r>
            <a:r>
              <a:rPr lang="es-CO" sz="800" dirty="0">
                <a:solidFill>
                  <a:schemeClr val="bg1">
                    <a:lumMod val="50000"/>
                  </a:schemeClr>
                </a:solidFill>
              </a:rPr>
              <a:t>. Independientemente que los haya o no utilizado, que cosas positivas tiene para usted realizar trámites y servicios a través de &lt;mencione el medio&gt;? </a:t>
            </a:r>
            <a:endParaRPr lang="es-CO" sz="800" dirty="0" smtClean="0">
              <a:solidFill>
                <a:schemeClr val="bg1">
                  <a:lumMod val="50000"/>
                </a:schemeClr>
              </a:solidFill>
            </a:endParaRPr>
          </a:p>
          <a:p>
            <a:r>
              <a:rPr lang="es-CO" sz="800" b="1" dirty="0" err="1">
                <a:solidFill>
                  <a:schemeClr val="bg1">
                    <a:lumMod val="50000"/>
                  </a:schemeClr>
                </a:solidFill>
              </a:rPr>
              <a:t>P</a:t>
            </a:r>
            <a:r>
              <a:rPr lang="es-CO" sz="800" b="1" dirty="0" err="1" smtClean="0">
                <a:solidFill>
                  <a:schemeClr val="bg1">
                    <a:lumMod val="50000"/>
                  </a:schemeClr>
                </a:solidFill>
              </a:rPr>
              <a:t>22</a:t>
            </a:r>
            <a:r>
              <a:rPr lang="es-CO" sz="800" b="1" dirty="0">
                <a:solidFill>
                  <a:schemeClr val="bg1">
                    <a:lumMod val="50000"/>
                  </a:schemeClr>
                </a:solidFill>
              </a:rPr>
              <a:t>.</a:t>
            </a:r>
            <a:r>
              <a:rPr lang="es-CO" sz="800" dirty="0">
                <a:solidFill>
                  <a:schemeClr val="bg1">
                    <a:lumMod val="50000"/>
                  </a:schemeClr>
                </a:solidFill>
              </a:rPr>
              <a:t> ¿Qué cosas no tan positivas o negativas tiene para usted, realizar trámites y servicios a través de &lt; mencione el medio&gt;? </a:t>
            </a:r>
          </a:p>
        </p:txBody>
      </p:sp>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del </a:t>
            </a:r>
            <a:r>
              <a:rPr lang="es-CO" sz="1200" b="1" u="sng"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teléfono fijo</a:t>
            </a: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 para realizar trámites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aphicFrame>
        <p:nvGraphicFramePr>
          <p:cNvPr id="99" name="98 Tabla"/>
          <p:cNvGraphicFramePr>
            <a:graphicFrameLocks noGrp="1"/>
          </p:cNvGraphicFramePr>
          <p:nvPr>
            <p:extLst>
              <p:ext uri="{D42A27DB-BD31-4B8C-83A1-F6EECF244321}">
                <p14:modId xmlns:p14="http://schemas.microsoft.com/office/powerpoint/2010/main" val="4058431534"/>
              </p:ext>
            </p:extLst>
          </p:nvPr>
        </p:nvGraphicFramePr>
        <p:xfrm>
          <a:off x="2339752" y="1770050"/>
          <a:ext cx="3312368" cy="2110476"/>
        </p:xfrm>
        <a:graphic>
          <a:graphicData uri="http://schemas.openxmlformats.org/drawingml/2006/table">
            <a:tbl>
              <a:tblPr/>
              <a:tblGrid>
                <a:gridCol w="1656184"/>
                <a:gridCol w="1656184"/>
              </a:tblGrid>
              <a:tr h="157239">
                <a:tc>
                  <a:txBody>
                    <a:bodyPr/>
                    <a:lstStyle/>
                    <a:p>
                      <a:pPr algn="ctr" fontAlgn="ctr"/>
                      <a:r>
                        <a:rPr lang="es-CO" sz="900" b="0" i="0" u="none" strike="noStrike" dirty="0" smtClean="0">
                          <a:solidFill>
                            <a:srgbClr val="000000"/>
                          </a:solidFill>
                          <a:effectLst/>
                          <a:latin typeface="Calibri"/>
                        </a:rPr>
                        <a:t>ASPECTOS POSITIVOS</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fontAlgn="ctr"/>
                      <a:r>
                        <a:rPr lang="es-CO" sz="900" b="0" i="0" u="none" strike="noStrike" dirty="0" smtClean="0">
                          <a:solidFill>
                            <a:srgbClr val="000000"/>
                          </a:solidFill>
                          <a:effectLst/>
                          <a:latin typeface="+mn-lt"/>
                        </a:rPr>
                        <a:t>Ahorro de tiempo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72,69%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900" b="0" i="0" u="none" strike="noStrike" smtClean="0">
                          <a:solidFill>
                            <a:srgbClr val="000000"/>
                          </a:solidFill>
                          <a:effectLst/>
                          <a:latin typeface="+mn-lt"/>
                        </a:rPr>
                        <a:t>Ahorro de dinero</a:t>
                      </a:r>
                      <a:endParaRPr lang="es-CO" sz="900" b="0" i="0" u="none" strike="noStrike" dirty="0" smtClean="0">
                        <a:solidFill>
                          <a:srgbClr val="000000"/>
                        </a:solidFill>
                        <a:effectLst/>
                        <a:latin typeface="+mn-lt"/>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39,39%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900" b="0" i="0" u="none" strike="noStrike" smtClean="0">
                          <a:solidFill>
                            <a:srgbClr val="000000"/>
                          </a:solidFill>
                          <a:effectLst/>
                          <a:latin typeface="+mn-lt"/>
                        </a:rPr>
                        <a:t>Es más cómodo</a:t>
                      </a:r>
                      <a:endParaRPr lang="es-CO" sz="900" b="0" i="0" u="none" strike="noStrike" dirty="0" smtClean="0">
                        <a:solidFill>
                          <a:srgbClr val="000000"/>
                        </a:solidFill>
                        <a:effectLst/>
                        <a:latin typeface="+mn-lt"/>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21,84%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900" b="0" i="0" u="none" strike="noStrike" dirty="0" smtClean="0">
                          <a:solidFill>
                            <a:srgbClr val="000000"/>
                          </a:solidFill>
                          <a:effectLst/>
                          <a:latin typeface="+mn-lt"/>
                        </a:rPr>
                        <a:t>Desde cualquier lugar</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17,54%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900" b="0" i="0" u="none" strike="noStrike" kern="1200" smtClean="0">
                          <a:solidFill>
                            <a:srgbClr val="000000"/>
                          </a:solidFill>
                          <a:effectLst/>
                          <a:latin typeface="+mn-lt"/>
                          <a:ea typeface="+mn-ea"/>
                          <a:cs typeface="+mn-cs"/>
                        </a:rPr>
                        <a:t>Cualquier día de la semana</a:t>
                      </a:r>
                      <a:endParaRPr lang="es-CO" sz="900" b="0" i="0" u="none" strike="noStrike" kern="1200" dirty="0" smtClean="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15,29%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900" b="0" i="0" u="none" strike="noStrike" smtClean="0">
                          <a:solidFill>
                            <a:srgbClr val="000000"/>
                          </a:solidFill>
                          <a:effectLst/>
                          <a:latin typeface="+mn-lt"/>
                        </a:rPr>
                        <a:t>A cualquier hora</a:t>
                      </a:r>
                      <a:endParaRPr lang="es-CO" sz="900" b="0" i="0" u="none" strike="noStrike" dirty="0" smtClean="0">
                        <a:solidFill>
                          <a:srgbClr val="000000"/>
                        </a:solidFill>
                        <a:effectLst/>
                        <a:latin typeface="+mn-lt"/>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14,71%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fontAlgn="ctr"/>
                      <a:r>
                        <a:rPr lang="es-CO" sz="900" b="0" i="0" u="none" strike="noStrike" smtClean="0">
                          <a:solidFill>
                            <a:srgbClr val="000000"/>
                          </a:solidFill>
                          <a:effectLst/>
                          <a:latin typeface="+mn-lt"/>
                        </a:rPr>
                        <a:t>Seguridad</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8,89%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CO" sz="900" b="0" i="0" u="none" strike="noStrike" smtClean="0">
                          <a:solidFill>
                            <a:srgbClr val="000000"/>
                          </a:solidFill>
                          <a:effectLst/>
                          <a:latin typeface="+mn-lt"/>
                        </a:rPr>
                        <a:t>Transparencia</a:t>
                      </a:r>
                      <a:endParaRPr lang="es-CO" sz="900" b="0" i="0" u="none" strike="noStrike" dirty="0" smtClean="0">
                        <a:solidFill>
                          <a:srgbClr val="000000"/>
                        </a:solidFill>
                        <a:effectLst/>
                        <a:latin typeface="+mn-lt"/>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8,02%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fontAlgn="ctr"/>
                      <a:r>
                        <a:rPr lang="es-CO" sz="900" b="0" i="0" u="none" strike="noStrike" smtClean="0">
                          <a:solidFill>
                            <a:srgbClr val="000000"/>
                          </a:solidFill>
                          <a:effectLst/>
                          <a:latin typeface="+mn-lt"/>
                        </a:rPr>
                        <a:t>Otro</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2,00%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pic>
        <p:nvPicPr>
          <p:cNvPr id="1026" name="Picture 2" descr="http://thumbs.dreamstime.com/z/positivo-y-negativa-6076640.jpg"/>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r="20580" b="53436"/>
          <a:stretch/>
        </p:blipFill>
        <p:spPr bwMode="auto">
          <a:xfrm>
            <a:off x="4441072" y="1789255"/>
            <a:ext cx="684000" cy="60855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1" name="100 Tabla"/>
          <p:cNvGraphicFramePr>
            <a:graphicFrameLocks noGrp="1"/>
          </p:cNvGraphicFramePr>
          <p:nvPr>
            <p:extLst>
              <p:ext uri="{D42A27DB-BD31-4B8C-83A1-F6EECF244321}">
                <p14:modId xmlns:p14="http://schemas.microsoft.com/office/powerpoint/2010/main" val="1431224636"/>
              </p:ext>
            </p:extLst>
          </p:nvPr>
        </p:nvGraphicFramePr>
        <p:xfrm>
          <a:off x="5868144" y="1764747"/>
          <a:ext cx="3312368" cy="2962011"/>
        </p:xfrm>
        <a:graphic>
          <a:graphicData uri="http://schemas.openxmlformats.org/drawingml/2006/table">
            <a:tbl>
              <a:tblPr/>
              <a:tblGrid>
                <a:gridCol w="1656184"/>
                <a:gridCol w="1656184"/>
              </a:tblGrid>
              <a:tr h="157239">
                <a:tc>
                  <a:txBody>
                    <a:bodyPr/>
                    <a:lstStyle/>
                    <a:p>
                      <a:pPr algn="ctr" fontAlgn="ctr"/>
                      <a:r>
                        <a:rPr lang="es-CO" sz="900" b="0" i="0" u="none" strike="noStrike" dirty="0" smtClean="0">
                          <a:solidFill>
                            <a:srgbClr val="000000"/>
                          </a:solidFill>
                          <a:effectLst/>
                          <a:latin typeface="Calibri"/>
                        </a:rPr>
                        <a:t>ASPECTOS NEGATIVOS</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dirty="0">
                          <a:solidFill>
                            <a:srgbClr val="000000"/>
                          </a:solidFill>
                          <a:effectLst/>
                          <a:latin typeface="Calibri"/>
                        </a:rPr>
                        <a:t>Falta de asesoría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32,52%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Se puede caer la llamada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28,74%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Dificultad para seguir el menú</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26,97%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Los trámites y servicios pueden quedar incompletos</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20,31%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No está diseñado para todas las edades</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17,75%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Mucha información</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16,87%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Dificultad para el acceso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15,43%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Información desordenada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15,00%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Cobro excesivo de la llamada por demora en el proceso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14,60%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Inseguridad</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12,10%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Disponibilidad del canal</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4,06%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Otro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1,16%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pic>
        <p:nvPicPr>
          <p:cNvPr id="102" name="Picture 2" descr="http://thumbs.dreamstime.com/z/positivo-y-negativa-6076640.jpg"/>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t="46970" r="20580" b="6059"/>
          <a:stretch/>
        </p:blipFill>
        <p:spPr bwMode="auto">
          <a:xfrm>
            <a:off x="7969464" y="1801130"/>
            <a:ext cx="684000" cy="613858"/>
          </a:xfrm>
          <a:prstGeom prst="rect">
            <a:avLst/>
          </a:prstGeom>
          <a:noFill/>
          <a:extLst>
            <a:ext uri="{909E8E84-426E-40DD-AFC4-6F175D3DCCD1}">
              <a14:hiddenFill xmlns:a14="http://schemas.microsoft.com/office/drawing/2010/main">
                <a:solidFill>
                  <a:srgbClr val="FFFFFF"/>
                </a:solidFill>
              </a14:hiddenFill>
            </a:ext>
          </a:extLst>
        </p:spPr>
      </p:pic>
      <p:sp>
        <p:nvSpPr>
          <p:cNvPr id="103" name="102 CuadroTexto"/>
          <p:cNvSpPr txBox="1"/>
          <p:nvPr/>
        </p:nvSpPr>
        <p:spPr>
          <a:xfrm>
            <a:off x="908846" y="4513684"/>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104" name="103 CuadroTexto"/>
          <p:cNvSpPr txBox="1"/>
          <p:nvPr/>
        </p:nvSpPr>
        <p:spPr>
          <a:xfrm>
            <a:off x="1230690" y="4515457"/>
            <a:ext cx="803425" cy="253916"/>
          </a:xfrm>
          <a:prstGeom prst="rect">
            <a:avLst/>
          </a:prstGeom>
          <a:noFill/>
        </p:spPr>
        <p:txBody>
          <a:bodyPr wrap="none" rtlCol="0">
            <a:spAutoFit/>
          </a:bodyPr>
          <a:lstStyle/>
          <a:p>
            <a:r>
              <a:rPr lang="es-CO" sz="1050" dirty="0" smtClean="0">
                <a:solidFill>
                  <a:prstClr val="white">
                    <a:lumMod val="50000"/>
                  </a:prstClr>
                </a:solidFill>
              </a:rPr>
              <a:t>24.752.791</a:t>
            </a:r>
            <a:endParaRPr lang="es-CO" sz="1050" dirty="0">
              <a:solidFill>
                <a:prstClr val="white">
                  <a:lumMod val="50000"/>
                </a:prstClr>
              </a:solidFill>
            </a:endParaRPr>
          </a:p>
        </p:txBody>
      </p:sp>
      <p:grpSp>
        <p:nvGrpSpPr>
          <p:cNvPr id="32" name="31 Grupo"/>
          <p:cNvGrpSpPr/>
          <p:nvPr/>
        </p:nvGrpSpPr>
        <p:grpSpPr>
          <a:xfrm>
            <a:off x="2242582" y="5329764"/>
            <a:ext cx="5179000" cy="323405"/>
            <a:chOff x="24863" y="5291664"/>
            <a:chExt cx="5179000" cy="323405"/>
          </a:xfrm>
        </p:grpSpPr>
        <p:sp>
          <p:nvSpPr>
            <p:cNvPr id="33" name="32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0" name="39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1" name="40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2"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42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57" name="56 Grupo"/>
          <p:cNvGrpSpPr/>
          <p:nvPr/>
        </p:nvGrpSpPr>
        <p:grpSpPr>
          <a:xfrm>
            <a:off x="3819981" y="183107"/>
            <a:ext cx="1323523" cy="450689"/>
            <a:chOff x="3164210" y="183107"/>
            <a:chExt cx="1323523" cy="450689"/>
          </a:xfrm>
        </p:grpSpPr>
        <p:sp>
          <p:nvSpPr>
            <p:cNvPr id="58" name="57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3" name="62 CuadroTexto">
              <a:hlinkClick r:id="rId11"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64" name="10 Imagen">
              <a:hlinkClick r:id="rId11" action="ppaction://hlinksldjump"/>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5" name="64 Rectángulo redondeado">
            <a:hlinkClick r:id="rId11"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66" name="65 Rectángulo redondeado">
            <a:hlinkClick r:id="rId13"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67" name="66 Rectángulo redondeado">
            <a:hlinkClick r:id="rId14"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68" name="67 Rectángulo redondeado">
            <a:hlinkClick r:id="rId3"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69" name="68 Rectángulo redondeado">
            <a:hlinkClick r:id="rId11"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0" name="69 Rectángulo redondeado">
            <a:hlinkClick r:id="rId15"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1" name="70 Rectángulo redondeado">
            <a:hlinkClick r:id="rId16"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Publicidad</a:t>
            </a:r>
          </a:p>
        </p:txBody>
      </p:sp>
      <p:sp>
        <p:nvSpPr>
          <p:cNvPr id="72" name="71 Rectángulo redondeado">
            <a:hlinkClick r:id="rId17" action="ppaction://hlinksldjump"/>
          </p:cNvPr>
          <p:cNvSpPr/>
          <p:nvPr/>
        </p:nvSpPr>
        <p:spPr>
          <a:xfrm>
            <a:off x="47371" y="371346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medios electrónicos</a:t>
            </a:r>
          </a:p>
        </p:txBody>
      </p:sp>
      <p:sp>
        <p:nvSpPr>
          <p:cNvPr id="73" name="72 Rectángulo redondeado">
            <a:hlinkClick r:id="rId18"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74" name="73 Conector">
            <a:hlinkClick r:id="rId19" action="ppaction://hlinksldjump"/>
          </p:cNvPr>
          <p:cNvSpPr/>
          <p:nvPr/>
        </p:nvSpPr>
        <p:spPr>
          <a:xfrm>
            <a:off x="14560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17" action="ppaction://hlinksldjump"/>
          </p:cNvPr>
          <p:cNvSpPr/>
          <p:nvPr/>
        </p:nvSpPr>
        <p:spPr>
          <a:xfrm>
            <a:off x="30013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20" action="ppaction://hlinksldjump"/>
          </p:cNvPr>
          <p:cNvSpPr/>
          <p:nvPr/>
        </p:nvSpPr>
        <p:spPr>
          <a:xfrm>
            <a:off x="45467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1" action="ppaction://hlinksldjump"/>
          </p:cNvPr>
          <p:cNvSpPr/>
          <p:nvPr/>
        </p:nvSpPr>
        <p:spPr>
          <a:xfrm>
            <a:off x="60920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22" action="ppaction://hlinksldjump"/>
          </p:cNvPr>
          <p:cNvSpPr/>
          <p:nvPr/>
        </p:nvSpPr>
        <p:spPr>
          <a:xfrm>
            <a:off x="76374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23" action="ppaction://hlinksldjump"/>
          </p:cNvPr>
          <p:cNvSpPr/>
          <p:nvPr/>
        </p:nvSpPr>
        <p:spPr>
          <a:xfrm>
            <a:off x="91827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24" action="ppaction://hlinksldjump"/>
          </p:cNvPr>
          <p:cNvSpPr/>
          <p:nvPr/>
        </p:nvSpPr>
        <p:spPr>
          <a:xfrm>
            <a:off x="107281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25" action="ppaction://hlinksldjump"/>
          </p:cNvPr>
          <p:cNvSpPr/>
          <p:nvPr/>
        </p:nvSpPr>
        <p:spPr>
          <a:xfrm>
            <a:off x="122734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26" action="ppaction://hlinksldjump"/>
          </p:cNvPr>
          <p:cNvSpPr/>
          <p:nvPr/>
        </p:nvSpPr>
        <p:spPr>
          <a:xfrm>
            <a:off x="13818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27" action="ppaction://hlinksldjump"/>
          </p:cNvPr>
          <p:cNvSpPr/>
          <p:nvPr/>
        </p:nvSpPr>
        <p:spPr>
          <a:xfrm>
            <a:off x="153641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8" action="ppaction://hlinksldjump"/>
          </p:cNvPr>
          <p:cNvSpPr/>
          <p:nvPr/>
        </p:nvSpPr>
        <p:spPr>
          <a:xfrm>
            <a:off x="169095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9" action="ppaction://hlinksldjump"/>
          </p:cNvPr>
          <p:cNvSpPr/>
          <p:nvPr/>
        </p:nvSpPr>
        <p:spPr>
          <a:xfrm>
            <a:off x="18454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9959652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a:t>
            </a:fld>
            <a:endParaRPr lang="es-CO"/>
          </a:p>
        </p:txBody>
      </p:sp>
      <p:sp>
        <p:nvSpPr>
          <p:cNvPr id="12" name="11 Rectángulo redondeado">
            <a:hlinkClick r:id="rId2" action="ppaction://hlinksldjump"/>
          </p:cNvPr>
          <p:cNvSpPr/>
          <p:nvPr/>
        </p:nvSpPr>
        <p:spPr>
          <a:xfrm>
            <a:off x="39980" y="1326897"/>
            <a:ext cx="1584176" cy="306467"/>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lvl="0"/>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Objetivos del estudio</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sp>
        <p:nvSpPr>
          <p:cNvPr id="13" name="12 Rectángulo redondeado">
            <a:hlinkClick r:id="rId3" action="ppaction://hlinksldjump"/>
          </p:cNvPr>
          <p:cNvSpPr/>
          <p:nvPr/>
        </p:nvSpPr>
        <p:spPr>
          <a:xfrm>
            <a:off x="39980" y="1693497"/>
            <a:ext cx="1584176" cy="306467"/>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lvl="0"/>
            <a:r>
              <a:rPr lang="es-CO" sz="1200" b="1" dirty="0" smtClean="0">
                <a:solidFill>
                  <a:schemeClr val="accent4">
                    <a:lumMod val="50000"/>
                  </a:schemeClr>
                </a:solidFill>
                <a:latin typeface="+mj-lt"/>
                <a:ea typeface="Verdana" pitchFamily="34" charset="0"/>
                <a:cs typeface="Verdana" pitchFamily="34" charset="0"/>
              </a:rPr>
              <a:t>Ficha Técnica</a:t>
            </a:r>
            <a:endParaRPr lang="es-CO" sz="1200" b="1" dirty="0">
              <a:solidFill>
                <a:schemeClr val="accent4">
                  <a:lumMod val="50000"/>
                </a:schemeClr>
              </a:solidFill>
              <a:latin typeface="+mj-lt"/>
              <a:ea typeface="Verdana" pitchFamily="34" charset="0"/>
              <a:cs typeface="Verdana" pitchFamily="34" charset="0"/>
            </a:endParaRPr>
          </a:p>
        </p:txBody>
      </p:sp>
      <p:sp>
        <p:nvSpPr>
          <p:cNvPr id="14" name="13 Rectángulo redondeado">
            <a:hlinkClick r:id="rId4" action="ppaction://hlinksldjump"/>
          </p:cNvPr>
          <p:cNvSpPr/>
          <p:nvPr/>
        </p:nvSpPr>
        <p:spPr>
          <a:xfrm>
            <a:off x="39980" y="2785492"/>
            <a:ext cx="1584176" cy="306467"/>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lvl="0"/>
            <a:r>
              <a:rPr lang="es-CO" sz="1200" b="1" dirty="0" smtClean="0">
                <a:solidFill>
                  <a:schemeClr val="accent4">
                    <a:lumMod val="50000"/>
                  </a:schemeClr>
                </a:solidFill>
                <a:latin typeface="+mj-lt"/>
                <a:ea typeface="Verdana" pitchFamily="34" charset="0"/>
                <a:cs typeface="Verdana" pitchFamily="34" charset="0"/>
              </a:rPr>
              <a:t>Anexos</a:t>
            </a:r>
            <a:endParaRPr lang="es-CO" sz="1200" b="1" dirty="0">
              <a:solidFill>
                <a:schemeClr val="accent4">
                  <a:lumMod val="50000"/>
                </a:schemeClr>
              </a:solidFill>
              <a:latin typeface="+mj-lt"/>
              <a:ea typeface="Verdana" pitchFamily="34" charset="0"/>
              <a:cs typeface="Verdana" pitchFamily="34" charset="0"/>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Metodología</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21" name="Picture 9" descr="Address">
            <a:hlinkClick r:id="" action="ppaction://hlinkshowjump?jump=firstslide"/>
          </p:cNvPr>
          <p:cNvPicPr>
            <a:picLocks noChangeAspect="1" noChangeArrowheads="1"/>
          </p:cNvPicPr>
          <p:nvPr/>
        </p:nvPicPr>
        <p:blipFill>
          <a:blip r:embed="rId5"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22" name="21 Rectángulo redondeado">
            <a:hlinkClick r:id="rId3" action="ppaction://hlinksldjump"/>
          </p:cNvPr>
          <p:cNvSpPr/>
          <p:nvPr/>
        </p:nvSpPr>
        <p:spPr>
          <a:xfrm>
            <a:off x="827584" y="2057202"/>
            <a:ext cx="792088" cy="289441"/>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lvl="0" algn="ctr"/>
            <a:r>
              <a:rPr lang="es-CO" sz="1050" b="1" dirty="0" smtClean="0">
                <a:solidFill>
                  <a:schemeClr val="accent4">
                    <a:lumMod val="50000"/>
                  </a:schemeClr>
                </a:solidFill>
                <a:latin typeface="+mj-lt"/>
                <a:ea typeface="Verdana" pitchFamily="34" charset="0"/>
                <a:cs typeface="Verdana" pitchFamily="34" charset="0"/>
              </a:rPr>
              <a:t>1 de 3</a:t>
            </a:r>
            <a:endParaRPr lang="es-CO" sz="1050" b="1" dirty="0">
              <a:solidFill>
                <a:schemeClr val="accent4">
                  <a:lumMod val="50000"/>
                </a:schemeClr>
              </a:solidFill>
              <a:latin typeface="+mj-lt"/>
              <a:ea typeface="Verdana" pitchFamily="34" charset="0"/>
              <a:cs typeface="Verdana" pitchFamily="34" charset="0"/>
            </a:endParaRPr>
          </a:p>
        </p:txBody>
      </p:sp>
      <p:sp>
        <p:nvSpPr>
          <p:cNvPr id="23" name="22 Rectángulo redondeado">
            <a:hlinkClick r:id="rId6" action="ppaction://hlinksldjump"/>
          </p:cNvPr>
          <p:cNvSpPr/>
          <p:nvPr/>
        </p:nvSpPr>
        <p:spPr>
          <a:xfrm>
            <a:off x="827584" y="2402777"/>
            <a:ext cx="792088" cy="289441"/>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lvl="0" algn="ctr"/>
            <a:r>
              <a:rPr lang="es-CO" sz="1050" b="1" dirty="0" smtClean="0">
                <a:solidFill>
                  <a:schemeClr val="accent4">
                    <a:lumMod val="50000"/>
                  </a:schemeClr>
                </a:solidFill>
                <a:latin typeface="+mj-lt"/>
                <a:ea typeface="Verdana" pitchFamily="34" charset="0"/>
                <a:cs typeface="Verdana" pitchFamily="34" charset="0"/>
              </a:rPr>
              <a:t>2 de 3</a:t>
            </a:r>
            <a:endParaRPr lang="es-CO" sz="1050" b="1" dirty="0">
              <a:solidFill>
                <a:schemeClr val="accent4">
                  <a:lumMod val="50000"/>
                </a:schemeClr>
              </a:solidFill>
              <a:latin typeface="+mj-lt"/>
              <a:ea typeface="Verdana" pitchFamily="34" charset="0"/>
              <a:cs typeface="Verdana" pitchFamily="34" charset="0"/>
            </a:endParaRPr>
          </a:p>
        </p:txBody>
      </p:sp>
      <p:cxnSp>
        <p:nvCxnSpPr>
          <p:cNvPr id="26" name="25 Conector recto"/>
          <p:cNvCxnSpPr/>
          <p:nvPr/>
        </p:nvCxnSpPr>
        <p:spPr>
          <a:xfrm>
            <a:off x="1664265" y="1302800"/>
            <a:ext cx="0" cy="220918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8" name="17 Grupo"/>
          <p:cNvGrpSpPr/>
          <p:nvPr/>
        </p:nvGrpSpPr>
        <p:grpSpPr>
          <a:xfrm>
            <a:off x="2179082" y="5291664"/>
            <a:ext cx="5179000" cy="323405"/>
            <a:chOff x="24863" y="5291664"/>
            <a:chExt cx="5179000" cy="323405"/>
          </a:xfrm>
        </p:grpSpPr>
        <p:sp>
          <p:nvSpPr>
            <p:cNvPr id="19" name="18 Cheurón">
              <a:hlinkClick r:id="rId7"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Introducción</a:t>
              </a:r>
            </a:p>
          </p:txBody>
        </p:sp>
        <p:sp>
          <p:nvSpPr>
            <p:cNvPr id="20" name="19 Cheurón">
              <a:hlinkClick r:id="rId2" action="ppaction://hlinksldjump"/>
            </p:cNvPr>
            <p:cNvSpPr/>
            <p:nvPr/>
          </p:nvSpPr>
          <p:spPr>
            <a:xfrm>
              <a:off x="1230156" y="5294087"/>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Metodología</a:t>
              </a:r>
            </a:p>
          </p:txBody>
        </p:sp>
        <p:sp>
          <p:nvSpPr>
            <p:cNvPr id="25" name="24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28"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28 Cheurón">
              <a:hlinkClick r:id="rId10" action="ppaction://hlinksldjump"/>
            </p:cNvPr>
            <p:cNvSpPr/>
            <p:nvPr/>
          </p:nvSpPr>
          <p:spPr>
            <a:xfrm>
              <a:off x="2422393" y="5291664"/>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Resultados</a:t>
              </a:r>
            </a:p>
          </p:txBody>
        </p:sp>
      </p:grpSp>
      <p:sp>
        <p:nvSpPr>
          <p:cNvPr id="2" name="1 Rectángulo"/>
          <p:cNvSpPr/>
          <p:nvPr/>
        </p:nvSpPr>
        <p:spPr>
          <a:xfrm>
            <a:off x="2286000" y="1336621"/>
            <a:ext cx="6462464" cy="954107"/>
          </a:xfrm>
          <a:prstGeom prst="rect">
            <a:avLst/>
          </a:prstGeom>
        </p:spPr>
        <p:txBody>
          <a:bodyPr wrap="square">
            <a:spAutoFit/>
          </a:bodyPr>
          <a:lstStyle/>
          <a:p>
            <a:pPr algn="ctr"/>
            <a:r>
              <a:rPr lang="es-CO" sz="1400" b="1" dirty="0">
                <a:solidFill>
                  <a:schemeClr val="bg1">
                    <a:lumMod val="50000"/>
                  </a:schemeClr>
                </a:solidFill>
                <a:latin typeface="+mj-lt"/>
                <a:ea typeface="Verdana" pitchFamily="34" charset="0"/>
                <a:cs typeface="Verdana" pitchFamily="34" charset="0"/>
              </a:rPr>
              <a:t>Realizar el levantamiento, medición y procesamiento de las diferentes variables que intervienen en la realización de trámites y servicios identificando las necesidades y expectativas de los usuarios en cuanto a canales de acceso, satisfacción, medios y facilidad. </a:t>
            </a:r>
          </a:p>
        </p:txBody>
      </p:sp>
      <p:sp>
        <p:nvSpPr>
          <p:cNvPr id="5" name="4 Rectángulo"/>
          <p:cNvSpPr/>
          <p:nvPr/>
        </p:nvSpPr>
        <p:spPr>
          <a:xfrm>
            <a:off x="1835696" y="2656582"/>
            <a:ext cx="7254552" cy="2677656"/>
          </a:xfrm>
          <a:prstGeom prst="rect">
            <a:avLst/>
          </a:prstGeom>
        </p:spPr>
        <p:txBody>
          <a:bodyPr wrap="square">
            <a:spAutoFit/>
          </a:bodyPr>
          <a:lstStyle/>
          <a:p>
            <a:pPr marL="171450" indent="-171450" algn="just">
              <a:buClr>
                <a:schemeClr val="accent4"/>
              </a:buClr>
              <a:buFont typeface="Arial" pitchFamily="34" charset="0"/>
              <a:buChar char="•"/>
            </a:pPr>
            <a:r>
              <a:rPr lang="es-ES" sz="1200" dirty="0">
                <a:solidFill>
                  <a:schemeClr val="bg1">
                    <a:lumMod val="50000"/>
                  </a:schemeClr>
                </a:solidFill>
                <a:latin typeface="+mj-lt"/>
                <a:ea typeface="Verdana" pitchFamily="34" charset="0"/>
                <a:cs typeface="Verdana" pitchFamily="34" charset="0"/>
              </a:rPr>
              <a:t>Identificar y medir el crecimiento en el conocimiento y uso o realización de trámites prestados por medios electrónicos.</a:t>
            </a:r>
            <a:endParaRPr lang="es-CO" sz="1200" dirty="0">
              <a:solidFill>
                <a:schemeClr val="bg1">
                  <a:lumMod val="50000"/>
                </a:schemeClr>
              </a:solidFill>
              <a:latin typeface="+mj-lt"/>
              <a:ea typeface="Verdana" pitchFamily="34" charset="0"/>
              <a:cs typeface="Verdana" pitchFamily="34" charset="0"/>
            </a:endParaRPr>
          </a:p>
          <a:p>
            <a:pPr marL="171450" indent="-171450" algn="just">
              <a:buClr>
                <a:schemeClr val="accent4"/>
              </a:buClr>
              <a:buFont typeface="Arial" pitchFamily="34" charset="0"/>
              <a:buChar char="•"/>
            </a:pPr>
            <a:r>
              <a:rPr lang="es-CO" sz="1200" dirty="0">
                <a:solidFill>
                  <a:schemeClr val="bg1">
                    <a:lumMod val="50000"/>
                  </a:schemeClr>
                </a:solidFill>
                <a:latin typeface="+mj-lt"/>
                <a:ea typeface="Verdana" pitchFamily="34" charset="0"/>
                <a:cs typeface="Verdana" pitchFamily="34" charset="0"/>
              </a:rPr>
              <a:t>Establecer la frecuencia de uso de los medios electrónicos para realizar trámites o solicitar servicios. </a:t>
            </a:r>
          </a:p>
          <a:p>
            <a:pPr marL="171450" indent="-171450" algn="just">
              <a:buClr>
                <a:schemeClr val="accent4"/>
              </a:buClr>
              <a:buFont typeface="Arial" pitchFamily="34" charset="0"/>
              <a:buChar char="•"/>
            </a:pPr>
            <a:r>
              <a:rPr lang="es-CO" sz="1200" dirty="0">
                <a:solidFill>
                  <a:schemeClr val="bg1">
                    <a:lumMod val="50000"/>
                  </a:schemeClr>
                </a:solidFill>
                <a:latin typeface="+mj-lt"/>
                <a:ea typeface="Verdana" pitchFamily="34" charset="0"/>
                <a:cs typeface="Verdana" pitchFamily="34" charset="0"/>
              </a:rPr>
              <a:t>Identificar las motivaciones (ahorro en tiempo y dinero, transparencia, seguridad, etc.) e inhibidores (seguridad, transparencia, etc.) para realizar trámites a través de medios electrónicos.</a:t>
            </a:r>
          </a:p>
          <a:p>
            <a:pPr marL="171450" indent="-171450" algn="just">
              <a:buClr>
                <a:schemeClr val="accent4"/>
              </a:buClr>
              <a:buFont typeface="Arial" pitchFamily="34" charset="0"/>
              <a:buChar char="•"/>
            </a:pPr>
            <a:r>
              <a:rPr lang="es-ES" sz="1200" dirty="0">
                <a:solidFill>
                  <a:schemeClr val="bg1">
                    <a:lumMod val="50000"/>
                  </a:schemeClr>
                </a:solidFill>
                <a:latin typeface="+mj-lt"/>
                <a:ea typeface="Verdana" pitchFamily="34" charset="0"/>
                <a:cs typeface="Verdana" pitchFamily="34" charset="0"/>
              </a:rPr>
              <a:t>Contar con información relevante y de valor que permita implementar acciones concretas y facilitar la toma de decisiones dirigidas a aumentar la implementación y uso de los medios electrónicos para la realización de trámites.</a:t>
            </a:r>
            <a:endParaRPr lang="es-CO" sz="1200" dirty="0">
              <a:solidFill>
                <a:schemeClr val="bg1">
                  <a:lumMod val="50000"/>
                </a:schemeClr>
              </a:solidFill>
              <a:latin typeface="+mj-lt"/>
              <a:ea typeface="Verdana" pitchFamily="34" charset="0"/>
              <a:cs typeface="Verdana" pitchFamily="34" charset="0"/>
            </a:endParaRPr>
          </a:p>
          <a:p>
            <a:pPr marL="171450" indent="-171450" algn="just">
              <a:buClr>
                <a:schemeClr val="accent4"/>
              </a:buClr>
              <a:buFont typeface="Arial" pitchFamily="34" charset="0"/>
              <a:buChar char="•"/>
            </a:pPr>
            <a:r>
              <a:rPr lang="es-ES" sz="1200" dirty="0">
                <a:solidFill>
                  <a:schemeClr val="bg1">
                    <a:lumMod val="50000"/>
                  </a:schemeClr>
                </a:solidFill>
                <a:latin typeface="+mj-lt"/>
                <a:ea typeface="Verdana" pitchFamily="34" charset="0"/>
                <a:cs typeface="Verdana" pitchFamily="34" charset="0"/>
              </a:rPr>
              <a:t>Identificar el grado de conocimiento de los trámites y servicios ofrecidos por medios electrónicos por parte de ciudadanos y empresas</a:t>
            </a:r>
            <a:r>
              <a:rPr lang="es-CO" sz="1200" dirty="0">
                <a:solidFill>
                  <a:schemeClr val="bg1">
                    <a:lumMod val="50000"/>
                  </a:schemeClr>
                </a:solidFill>
                <a:latin typeface="+mj-lt"/>
                <a:ea typeface="Verdana" pitchFamily="34" charset="0"/>
                <a:cs typeface="Verdana" pitchFamily="34" charset="0"/>
              </a:rPr>
              <a:t>.</a:t>
            </a:r>
          </a:p>
          <a:p>
            <a:pPr marL="171450" indent="-171450" algn="just">
              <a:buClr>
                <a:schemeClr val="accent4"/>
              </a:buClr>
              <a:buFont typeface="Arial" pitchFamily="34" charset="0"/>
              <a:buChar char="•"/>
            </a:pPr>
            <a:r>
              <a:rPr lang="es-CO" sz="1200" dirty="0">
                <a:solidFill>
                  <a:schemeClr val="bg1">
                    <a:lumMod val="50000"/>
                  </a:schemeClr>
                </a:solidFill>
                <a:latin typeface="+mj-lt"/>
                <a:ea typeface="Verdana" pitchFamily="34" charset="0"/>
                <a:cs typeface="Verdana" pitchFamily="34" charset="0"/>
              </a:rPr>
              <a:t>Identificar y medir los beneficios para los usuarios, respecto a la oferta de trámites y servicios a través de medios electrónicos.</a:t>
            </a:r>
          </a:p>
          <a:p>
            <a:pPr marL="171450" indent="-171450" algn="just">
              <a:buClr>
                <a:schemeClr val="accent4"/>
              </a:buClr>
              <a:buFont typeface="Arial" pitchFamily="34" charset="0"/>
              <a:buChar char="•"/>
            </a:pPr>
            <a:r>
              <a:rPr lang="es-CO" sz="1200" dirty="0">
                <a:solidFill>
                  <a:schemeClr val="bg1">
                    <a:lumMod val="50000"/>
                  </a:schemeClr>
                </a:solidFill>
                <a:latin typeface="+mj-lt"/>
                <a:ea typeface="Verdana" pitchFamily="34" charset="0"/>
                <a:cs typeface="Verdana" pitchFamily="34" charset="0"/>
              </a:rPr>
              <a:t>Realizar la medición de satisfacción general con el o los trámites realizados y algunos atributos asociados que permitan la identificación de oportunidades de mejora para las entidades del Estado</a:t>
            </a:r>
            <a:r>
              <a:rPr lang="es-CO" sz="1200" dirty="0"/>
              <a:t>.</a:t>
            </a:r>
          </a:p>
        </p:txBody>
      </p:sp>
      <p:cxnSp>
        <p:nvCxnSpPr>
          <p:cNvPr id="27" name="26 Conector recto"/>
          <p:cNvCxnSpPr/>
          <p:nvPr/>
        </p:nvCxnSpPr>
        <p:spPr>
          <a:xfrm>
            <a:off x="1937294" y="2353444"/>
            <a:ext cx="7128792" cy="0"/>
          </a:xfrm>
          <a:prstGeom prst="line">
            <a:avLst/>
          </a:prstGeom>
          <a:ln>
            <a:headEnd type="oval"/>
            <a:tailEnd type="oval"/>
          </a:ln>
        </p:spPr>
        <p:style>
          <a:lnRef idx="1">
            <a:schemeClr val="accent4"/>
          </a:lnRef>
          <a:fillRef idx="0">
            <a:schemeClr val="accent4"/>
          </a:fillRef>
          <a:effectRef idx="0">
            <a:schemeClr val="accent4"/>
          </a:effectRef>
          <a:fontRef idx="minor">
            <a:schemeClr val="tx1"/>
          </a:fontRef>
        </p:style>
      </p:cxnSp>
      <p:sp>
        <p:nvSpPr>
          <p:cNvPr id="6" name="5 CuadroTexto"/>
          <p:cNvSpPr txBox="1"/>
          <p:nvPr/>
        </p:nvSpPr>
        <p:spPr>
          <a:xfrm>
            <a:off x="1907704" y="985292"/>
            <a:ext cx="1245345" cy="369332"/>
          </a:xfrm>
          <a:prstGeom prst="rect">
            <a:avLst/>
          </a:prstGeom>
          <a:noFill/>
        </p:spPr>
        <p:txBody>
          <a:bodyPr wrap="square" rtlCol="0">
            <a:spAutoFit/>
          </a:bodyPr>
          <a:lstStyle/>
          <a:p>
            <a:pPr algn="ctr"/>
            <a:r>
              <a:rPr lang="es-CO" b="1" dirty="0" smtClean="0">
                <a:solidFill>
                  <a:schemeClr val="bg1">
                    <a:lumMod val="50000"/>
                  </a:schemeClr>
                </a:solidFill>
                <a:effectLst>
                  <a:outerShdw blurRad="38100" dist="38100" dir="2700000" algn="tl">
                    <a:srgbClr val="000000">
                      <a:alpha val="43137"/>
                    </a:srgbClr>
                  </a:outerShdw>
                </a:effectLst>
              </a:rPr>
              <a:t>GENERAL</a:t>
            </a:r>
            <a:endParaRPr lang="es-CO" b="1" dirty="0">
              <a:solidFill>
                <a:schemeClr val="bg1">
                  <a:lumMod val="50000"/>
                </a:schemeClr>
              </a:solidFill>
              <a:effectLst>
                <a:outerShdw blurRad="38100" dist="38100" dir="2700000" algn="tl">
                  <a:srgbClr val="000000">
                    <a:alpha val="43137"/>
                  </a:srgbClr>
                </a:outerShdw>
              </a:effectLst>
            </a:endParaRPr>
          </a:p>
        </p:txBody>
      </p:sp>
      <p:sp>
        <p:nvSpPr>
          <p:cNvPr id="30" name="29 CuadroTexto"/>
          <p:cNvSpPr txBox="1"/>
          <p:nvPr/>
        </p:nvSpPr>
        <p:spPr>
          <a:xfrm>
            <a:off x="1797034" y="2353444"/>
            <a:ext cx="1741017" cy="369332"/>
          </a:xfrm>
          <a:prstGeom prst="rect">
            <a:avLst/>
          </a:prstGeom>
          <a:noFill/>
        </p:spPr>
        <p:txBody>
          <a:bodyPr wrap="square" rtlCol="0">
            <a:spAutoFit/>
          </a:bodyPr>
          <a:lstStyle/>
          <a:p>
            <a:pPr algn="ctr"/>
            <a:r>
              <a:rPr lang="es-CO" b="1" dirty="0" smtClean="0">
                <a:solidFill>
                  <a:schemeClr val="bg1">
                    <a:lumMod val="50000"/>
                  </a:schemeClr>
                </a:solidFill>
                <a:effectLst>
                  <a:outerShdw blurRad="38100" dist="38100" dir="2700000" algn="tl">
                    <a:srgbClr val="000000">
                      <a:alpha val="43137"/>
                    </a:srgbClr>
                  </a:outerShdw>
                </a:effectLst>
              </a:rPr>
              <a:t>ESPECÍFICOS</a:t>
            </a:r>
            <a:endParaRPr lang="es-CO" b="1" dirty="0">
              <a:solidFill>
                <a:schemeClr val="bg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408377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30</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29" y="4993990"/>
            <a:ext cx="8118770" cy="338554"/>
          </a:xfrm>
          <a:prstGeom prst="rect">
            <a:avLst/>
          </a:prstGeom>
        </p:spPr>
        <p:txBody>
          <a:bodyPr wrap="square">
            <a:spAutoFit/>
          </a:bodyPr>
          <a:lstStyle/>
          <a:p>
            <a:r>
              <a:rPr lang="es-CO" sz="800" b="1" dirty="0" err="1">
                <a:solidFill>
                  <a:schemeClr val="bg1">
                    <a:lumMod val="50000"/>
                  </a:schemeClr>
                </a:solidFill>
              </a:rPr>
              <a:t>P</a:t>
            </a:r>
            <a:r>
              <a:rPr lang="es-CO" sz="800" b="1" dirty="0" err="1" smtClean="0">
                <a:solidFill>
                  <a:schemeClr val="bg1">
                    <a:lumMod val="50000"/>
                  </a:schemeClr>
                </a:solidFill>
              </a:rPr>
              <a:t>23</a:t>
            </a:r>
            <a:r>
              <a:rPr lang="es-CO" sz="800" b="1" dirty="0">
                <a:solidFill>
                  <a:schemeClr val="bg1">
                    <a:lumMod val="50000"/>
                  </a:schemeClr>
                </a:solidFill>
              </a:rPr>
              <a:t>.</a:t>
            </a:r>
            <a:r>
              <a:rPr lang="es-CO" sz="800" dirty="0">
                <a:solidFill>
                  <a:schemeClr val="bg1">
                    <a:lumMod val="50000"/>
                  </a:schemeClr>
                </a:solidFill>
              </a:rPr>
              <a:t> Qué cosas motivan a utilizar &lt; mencione el medio&gt; para realizar trámites y servicios? </a:t>
            </a:r>
            <a:r>
              <a:rPr lang="es-CO" sz="800" dirty="0" smtClean="0">
                <a:solidFill>
                  <a:schemeClr val="bg1">
                    <a:lumMod val="50000"/>
                  </a:schemeClr>
                </a:solidFill>
              </a:rPr>
              <a:t>(</a:t>
            </a:r>
            <a:endParaRPr lang="es-CO" sz="800" dirty="0">
              <a:solidFill>
                <a:schemeClr val="bg1">
                  <a:lumMod val="50000"/>
                </a:schemeClr>
              </a:solidFill>
            </a:endParaRPr>
          </a:p>
          <a:p>
            <a:r>
              <a:rPr lang="es-CO" sz="800" b="1" dirty="0" err="1" smtClean="0">
                <a:solidFill>
                  <a:schemeClr val="bg1">
                    <a:lumMod val="50000"/>
                  </a:schemeClr>
                </a:solidFill>
              </a:rPr>
              <a:t>P24</a:t>
            </a:r>
            <a:r>
              <a:rPr lang="es-CO" sz="800" b="1" dirty="0">
                <a:solidFill>
                  <a:schemeClr val="bg1">
                    <a:lumMod val="50000"/>
                  </a:schemeClr>
                </a:solidFill>
              </a:rPr>
              <a:t>. </a:t>
            </a:r>
            <a:r>
              <a:rPr lang="es-CO" sz="800" dirty="0">
                <a:solidFill>
                  <a:schemeClr val="bg1">
                    <a:lumMod val="50000"/>
                  </a:schemeClr>
                </a:solidFill>
              </a:rPr>
              <a:t>¿Qué cosas hacen que los ciudadanos no utilicen &lt; mencione el medio&gt; para realizar trámites y </a:t>
            </a:r>
            <a:r>
              <a:rPr lang="es-CO" sz="800" dirty="0" smtClean="0">
                <a:solidFill>
                  <a:schemeClr val="bg1">
                    <a:lumMod val="50000"/>
                  </a:schemeClr>
                </a:solidFill>
              </a:rPr>
              <a:t>servicios?</a:t>
            </a:r>
          </a:p>
        </p:txBody>
      </p:sp>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del </a:t>
            </a:r>
            <a:r>
              <a:rPr lang="es-CO" sz="1200" b="1" u="sng"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teléfono fijo</a:t>
            </a: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 para realizar trámites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aphicFrame>
        <p:nvGraphicFramePr>
          <p:cNvPr id="32" name="31 Gráfico"/>
          <p:cNvGraphicFramePr/>
          <p:nvPr>
            <p:extLst>
              <p:ext uri="{D42A27DB-BD31-4B8C-83A1-F6EECF244321}">
                <p14:modId xmlns:p14="http://schemas.microsoft.com/office/powerpoint/2010/main" val="1337999540"/>
              </p:ext>
            </p:extLst>
          </p:nvPr>
        </p:nvGraphicFramePr>
        <p:xfrm>
          <a:off x="2240806" y="2013339"/>
          <a:ext cx="2902697" cy="264436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3" name="32 Gráfico"/>
          <p:cNvGraphicFramePr/>
          <p:nvPr>
            <p:extLst>
              <p:ext uri="{D42A27DB-BD31-4B8C-83A1-F6EECF244321}">
                <p14:modId xmlns:p14="http://schemas.microsoft.com/office/powerpoint/2010/main" val="3135112299"/>
              </p:ext>
            </p:extLst>
          </p:nvPr>
        </p:nvGraphicFramePr>
        <p:xfrm>
          <a:off x="5220072" y="2022738"/>
          <a:ext cx="3995761" cy="2586862"/>
        </p:xfrm>
        <a:graphic>
          <a:graphicData uri="http://schemas.openxmlformats.org/drawingml/2006/chart">
            <c:chart xmlns:c="http://schemas.openxmlformats.org/drawingml/2006/chart" xmlns:r="http://schemas.openxmlformats.org/officeDocument/2006/relationships" r:id="rId5"/>
          </a:graphicData>
        </a:graphic>
      </p:graphicFrame>
      <p:cxnSp>
        <p:nvCxnSpPr>
          <p:cNvPr id="34" name="33 Conector recto"/>
          <p:cNvCxnSpPr/>
          <p:nvPr/>
        </p:nvCxnSpPr>
        <p:spPr>
          <a:xfrm>
            <a:off x="5220072" y="1597739"/>
            <a:ext cx="0" cy="313200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 name="1 Rectángulo"/>
          <p:cNvSpPr/>
          <p:nvPr/>
        </p:nvSpPr>
        <p:spPr>
          <a:xfrm>
            <a:off x="2195736" y="1768088"/>
            <a:ext cx="2170018" cy="276999"/>
          </a:xfrm>
          <a:prstGeom prst="rect">
            <a:avLst/>
          </a:prstGeom>
        </p:spPr>
        <p:txBody>
          <a:bodyPr wrap="none">
            <a:spAutoFit/>
          </a:bodyPr>
          <a:lstStyle/>
          <a:p>
            <a:r>
              <a:rPr lang="es-CO" sz="1200" b="1" dirty="0" smtClean="0">
                <a:solidFill>
                  <a:schemeClr val="tx2"/>
                </a:solidFill>
              </a:rPr>
              <a:t>Motivadores del uso del medio</a:t>
            </a:r>
            <a:endParaRPr lang="es-CO" sz="1200" dirty="0">
              <a:solidFill>
                <a:schemeClr val="tx2"/>
              </a:solidFill>
            </a:endParaRPr>
          </a:p>
        </p:txBody>
      </p:sp>
      <p:sp>
        <p:nvSpPr>
          <p:cNvPr id="36" name="35 Rectángulo"/>
          <p:cNvSpPr/>
          <p:nvPr/>
        </p:nvSpPr>
        <p:spPr>
          <a:xfrm>
            <a:off x="5246677" y="1765505"/>
            <a:ext cx="1891543" cy="276999"/>
          </a:xfrm>
          <a:prstGeom prst="rect">
            <a:avLst/>
          </a:prstGeom>
        </p:spPr>
        <p:txBody>
          <a:bodyPr wrap="none">
            <a:spAutoFit/>
          </a:bodyPr>
          <a:lstStyle/>
          <a:p>
            <a:r>
              <a:rPr lang="es-CO" sz="1200" b="1" dirty="0" smtClean="0">
                <a:solidFill>
                  <a:schemeClr val="tx2"/>
                </a:solidFill>
              </a:rPr>
              <a:t>Barreras de uso del medio</a:t>
            </a:r>
            <a:endParaRPr lang="es-CO" sz="1200" dirty="0">
              <a:solidFill>
                <a:schemeClr val="tx2"/>
              </a:solidFill>
            </a:endParaRPr>
          </a:p>
        </p:txBody>
      </p:sp>
      <p:sp>
        <p:nvSpPr>
          <p:cNvPr id="35" name="34 CuadroTexto"/>
          <p:cNvSpPr txBox="1"/>
          <p:nvPr/>
        </p:nvSpPr>
        <p:spPr>
          <a:xfrm>
            <a:off x="972114" y="4511911"/>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39" name="38 CuadroTexto"/>
          <p:cNvSpPr txBox="1"/>
          <p:nvPr/>
        </p:nvSpPr>
        <p:spPr>
          <a:xfrm>
            <a:off x="1293958" y="4513684"/>
            <a:ext cx="803425" cy="253916"/>
          </a:xfrm>
          <a:prstGeom prst="rect">
            <a:avLst/>
          </a:prstGeom>
          <a:noFill/>
        </p:spPr>
        <p:txBody>
          <a:bodyPr wrap="none" rtlCol="0">
            <a:spAutoFit/>
          </a:bodyPr>
          <a:lstStyle/>
          <a:p>
            <a:r>
              <a:rPr lang="es-CO" sz="1050" dirty="0" smtClean="0">
                <a:solidFill>
                  <a:prstClr val="white">
                    <a:lumMod val="50000"/>
                  </a:prstClr>
                </a:solidFill>
              </a:rPr>
              <a:t>24.752.791</a:t>
            </a:r>
            <a:endParaRPr lang="es-CO" sz="1050" dirty="0">
              <a:solidFill>
                <a:prstClr val="white">
                  <a:lumMod val="50000"/>
                </a:prstClr>
              </a:solidFill>
            </a:endParaRPr>
          </a:p>
        </p:txBody>
      </p:sp>
      <p:grpSp>
        <p:nvGrpSpPr>
          <p:cNvPr id="37" name="36 Grupo"/>
          <p:cNvGrpSpPr/>
          <p:nvPr/>
        </p:nvGrpSpPr>
        <p:grpSpPr>
          <a:xfrm>
            <a:off x="2242582" y="5329764"/>
            <a:ext cx="5179000" cy="323405"/>
            <a:chOff x="24863" y="5291664"/>
            <a:chExt cx="5179000" cy="323405"/>
          </a:xfrm>
        </p:grpSpPr>
        <p:sp>
          <p:nvSpPr>
            <p:cNvPr id="38" name="37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6" name="45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1" name="50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7"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57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67" name="66 Grupo"/>
          <p:cNvGrpSpPr/>
          <p:nvPr/>
        </p:nvGrpSpPr>
        <p:grpSpPr>
          <a:xfrm>
            <a:off x="3819981" y="183107"/>
            <a:ext cx="1323523" cy="450689"/>
            <a:chOff x="3164210" y="183107"/>
            <a:chExt cx="1323523" cy="450689"/>
          </a:xfrm>
        </p:grpSpPr>
        <p:sp>
          <p:nvSpPr>
            <p:cNvPr id="68" name="67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9" name="68 CuadroTexto">
              <a:hlinkClick r:id="rId11"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70" name="10 Imagen">
              <a:hlinkClick r:id="rId11" action="ppaction://hlinksldjump"/>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 name="70 Rectángulo redondeado">
            <a:hlinkClick r:id="rId11"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72" name="71 Rectángulo redondeado">
            <a:hlinkClick r:id="rId13"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73" name="72 Rectángulo redondeado">
            <a:hlinkClick r:id="rId14"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74" name="73 Rectángulo redondeado">
            <a:hlinkClick r:id="rId3"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5" name="74 Rectángulo redondeado">
            <a:hlinkClick r:id="rId11"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6" name="75 Rectángulo redondeado">
            <a:hlinkClick r:id="rId15"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7" name="76 Rectángulo redondeado">
            <a:hlinkClick r:id="rId16"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Publicidad</a:t>
            </a:r>
          </a:p>
        </p:txBody>
      </p:sp>
      <p:sp>
        <p:nvSpPr>
          <p:cNvPr id="78" name="77 Rectángulo redondeado">
            <a:hlinkClick r:id="rId17" action="ppaction://hlinksldjump"/>
          </p:cNvPr>
          <p:cNvSpPr/>
          <p:nvPr/>
        </p:nvSpPr>
        <p:spPr>
          <a:xfrm>
            <a:off x="47371" y="371346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medios electrónicos</a:t>
            </a:r>
          </a:p>
        </p:txBody>
      </p:sp>
      <p:sp>
        <p:nvSpPr>
          <p:cNvPr id="79" name="78 Rectángulo redondeado">
            <a:hlinkClick r:id="rId18"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80" name="79 Conector">
            <a:hlinkClick r:id="rId19" action="ppaction://hlinksldjump"/>
          </p:cNvPr>
          <p:cNvSpPr/>
          <p:nvPr/>
        </p:nvSpPr>
        <p:spPr>
          <a:xfrm>
            <a:off x="14560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17" action="ppaction://hlinksldjump"/>
          </p:cNvPr>
          <p:cNvSpPr/>
          <p:nvPr/>
        </p:nvSpPr>
        <p:spPr>
          <a:xfrm>
            <a:off x="30013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20" action="ppaction://hlinksldjump"/>
          </p:cNvPr>
          <p:cNvSpPr/>
          <p:nvPr/>
        </p:nvSpPr>
        <p:spPr>
          <a:xfrm>
            <a:off x="45467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21" action="ppaction://hlinksldjump"/>
          </p:cNvPr>
          <p:cNvSpPr/>
          <p:nvPr/>
        </p:nvSpPr>
        <p:spPr>
          <a:xfrm>
            <a:off x="60920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2" action="ppaction://hlinksldjump"/>
          </p:cNvPr>
          <p:cNvSpPr/>
          <p:nvPr/>
        </p:nvSpPr>
        <p:spPr>
          <a:xfrm>
            <a:off x="76374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3" action="ppaction://hlinksldjump"/>
          </p:cNvPr>
          <p:cNvSpPr/>
          <p:nvPr/>
        </p:nvSpPr>
        <p:spPr>
          <a:xfrm>
            <a:off x="91827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4" action="ppaction://hlinksldjump"/>
          </p:cNvPr>
          <p:cNvSpPr/>
          <p:nvPr/>
        </p:nvSpPr>
        <p:spPr>
          <a:xfrm>
            <a:off x="107281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7" name="86 Conector">
            <a:hlinkClick r:id="rId25" action="ppaction://hlinksldjump"/>
          </p:cNvPr>
          <p:cNvSpPr/>
          <p:nvPr/>
        </p:nvSpPr>
        <p:spPr>
          <a:xfrm>
            <a:off x="122734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8" name="87 Conector">
            <a:hlinkClick r:id="rId26" action="ppaction://hlinksldjump"/>
          </p:cNvPr>
          <p:cNvSpPr/>
          <p:nvPr/>
        </p:nvSpPr>
        <p:spPr>
          <a:xfrm>
            <a:off x="13818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9" name="88 Conector">
            <a:hlinkClick r:id="rId27" action="ppaction://hlinksldjump"/>
          </p:cNvPr>
          <p:cNvSpPr/>
          <p:nvPr/>
        </p:nvSpPr>
        <p:spPr>
          <a:xfrm>
            <a:off x="153641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0" name="89 Conector">
            <a:hlinkClick r:id="rId28" action="ppaction://hlinksldjump"/>
          </p:cNvPr>
          <p:cNvSpPr/>
          <p:nvPr/>
        </p:nvSpPr>
        <p:spPr>
          <a:xfrm>
            <a:off x="169095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1" name="90 Conector">
            <a:hlinkClick r:id="rId29" action="ppaction://hlinksldjump"/>
          </p:cNvPr>
          <p:cNvSpPr/>
          <p:nvPr/>
        </p:nvSpPr>
        <p:spPr>
          <a:xfrm>
            <a:off x="18454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4756535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31</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79512" y="4874304"/>
            <a:ext cx="8118770" cy="215444"/>
          </a:xfrm>
          <a:prstGeom prst="rect">
            <a:avLst/>
          </a:prstGeom>
        </p:spPr>
        <p:txBody>
          <a:bodyPr wrap="square">
            <a:spAutoFit/>
          </a:bodyPr>
          <a:lstStyle/>
          <a:p>
            <a:r>
              <a:rPr lang="es-CO" sz="800" b="1" dirty="0" err="1" smtClean="0">
                <a:solidFill>
                  <a:schemeClr val="bg1">
                    <a:lumMod val="50000"/>
                  </a:schemeClr>
                </a:solidFill>
              </a:rPr>
              <a:t>P25</a:t>
            </a:r>
            <a:r>
              <a:rPr lang="es-CO" sz="800" b="1" dirty="0" smtClean="0">
                <a:solidFill>
                  <a:schemeClr val="bg1">
                    <a:lumMod val="50000"/>
                  </a:schemeClr>
                </a:solidFill>
              </a:rPr>
              <a:t>. </a:t>
            </a:r>
            <a:r>
              <a:rPr lang="es-CO" sz="800" dirty="0" smtClean="0">
                <a:solidFill>
                  <a:schemeClr val="bg1">
                    <a:lumMod val="50000"/>
                  </a:schemeClr>
                </a:solidFill>
              </a:rPr>
              <a:t>¿Que deberían hacer las entidades para incentivar, motivar a los ciudadanos a realizar trámites y a través de…&lt; mencione el medio&gt;? </a:t>
            </a:r>
            <a:endParaRPr lang="es-CO" sz="800" dirty="0">
              <a:solidFill>
                <a:schemeClr val="bg1">
                  <a:lumMod val="50000"/>
                </a:schemeClr>
              </a:solidFill>
            </a:endParaRPr>
          </a:p>
        </p:txBody>
      </p:sp>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del </a:t>
            </a:r>
            <a:r>
              <a:rPr lang="es-CO" sz="1200" b="1" u="sng"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teléfono fijo</a:t>
            </a: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 para realizar trámites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aphicFrame>
        <p:nvGraphicFramePr>
          <p:cNvPr id="33" name="32 Gráfico"/>
          <p:cNvGraphicFramePr/>
          <p:nvPr>
            <p:extLst>
              <p:ext uri="{D42A27DB-BD31-4B8C-83A1-F6EECF244321}">
                <p14:modId xmlns:p14="http://schemas.microsoft.com/office/powerpoint/2010/main" val="3618569624"/>
              </p:ext>
            </p:extLst>
          </p:nvPr>
        </p:nvGraphicFramePr>
        <p:xfrm>
          <a:off x="3923928" y="1842687"/>
          <a:ext cx="3995761" cy="2586862"/>
        </p:xfrm>
        <a:graphic>
          <a:graphicData uri="http://schemas.openxmlformats.org/drawingml/2006/chart">
            <c:chart xmlns:c="http://schemas.openxmlformats.org/drawingml/2006/chart" xmlns:r="http://schemas.openxmlformats.org/officeDocument/2006/relationships" r:id="rId4"/>
          </a:graphicData>
        </a:graphic>
      </p:graphicFrame>
      <p:sp>
        <p:nvSpPr>
          <p:cNvPr id="29" name="28 CuadroTexto"/>
          <p:cNvSpPr txBox="1"/>
          <p:nvPr/>
        </p:nvSpPr>
        <p:spPr>
          <a:xfrm>
            <a:off x="972114" y="4511911"/>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32" name="31 CuadroTexto"/>
          <p:cNvSpPr txBox="1"/>
          <p:nvPr/>
        </p:nvSpPr>
        <p:spPr>
          <a:xfrm>
            <a:off x="1293958" y="4513684"/>
            <a:ext cx="803425" cy="253916"/>
          </a:xfrm>
          <a:prstGeom prst="rect">
            <a:avLst/>
          </a:prstGeom>
          <a:noFill/>
        </p:spPr>
        <p:txBody>
          <a:bodyPr wrap="none" rtlCol="0">
            <a:spAutoFit/>
          </a:bodyPr>
          <a:lstStyle/>
          <a:p>
            <a:r>
              <a:rPr lang="es-CO" sz="1050" dirty="0" smtClean="0">
                <a:solidFill>
                  <a:prstClr val="white">
                    <a:lumMod val="50000"/>
                  </a:prstClr>
                </a:solidFill>
              </a:rPr>
              <a:t>24.752.791</a:t>
            </a:r>
            <a:endParaRPr lang="es-CO" sz="1050" dirty="0">
              <a:solidFill>
                <a:prstClr val="white">
                  <a:lumMod val="50000"/>
                </a:prstClr>
              </a:solidFill>
            </a:endParaRPr>
          </a:p>
        </p:txBody>
      </p:sp>
      <p:grpSp>
        <p:nvGrpSpPr>
          <p:cNvPr id="31" name="30 Grupo"/>
          <p:cNvGrpSpPr/>
          <p:nvPr/>
        </p:nvGrpSpPr>
        <p:grpSpPr>
          <a:xfrm>
            <a:off x="2242582" y="5329764"/>
            <a:ext cx="5179000" cy="323405"/>
            <a:chOff x="24863" y="5291664"/>
            <a:chExt cx="5179000" cy="323405"/>
          </a:xfrm>
        </p:grpSpPr>
        <p:sp>
          <p:nvSpPr>
            <p:cNvPr id="35" name="34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1" name="40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2" name="41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3"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43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58" name="57 Grupo"/>
          <p:cNvGrpSpPr/>
          <p:nvPr/>
        </p:nvGrpSpPr>
        <p:grpSpPr>
          <a:xfrm>
            <a:off x="3819981" y="183107"/>
            <a:ext cx="1323523" cy="450689"/>
            <a:chOff x="3164210" y="183107"/>
            <a:chExt cx="1323523" cy="450689"/>
          </a:xfrm>
        </p:grpSpPr>
        <p:sp>
          <p:nvSpPr>
            <p:cNvPr id="63" name="62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4" name="63 CuadroTexto">
              <a:hlinkClick r:id="rId10"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65" name="10 Imagen">
              <a:hlinkClick r:id="rId10" action="ppaction://hlinksldjump"/>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6" name="65 Rectángulo redondeado">
            <a:hlinkClick r:id="rId10"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67" name="66 Rectángulo redondeado">
            <a:hlinkClick r:id="rId12"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68" name="67 Rectángulo redondeado">
            <a:hlinkClick r:id="rId13"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69" name="68 Rectángulo redondeado">
            <a:hlinkClick r:id="rId3"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0" name="69 Rectángulo redondeado">
            <a:hlinkClick r:id="rId10"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1" name="70 Rectángulo redondeado">
            <a:hlinkClick r:id="rId14"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2" name="71 Rectángulo redondeado">
            <a:hlinkClick r:id="rId15"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Publicidad</a:t>
            </a:r>
          </a:p>
        </p:txBody>
      </p:sp>
      <p:sp>
        <p:nvSpPr>
          <p:cNvPr id="73" name="72 Rectángulo redondeado">
            <a:hlinkClick r:id="rId16" action="ppaction://hlinksldjump"/>
          </p:cNvPr>
          <p:cNvSpPr/>
          <p:nvPr/>
        </p:nvSpPr>
        <p:spPr>
          <a:xfrm>
            <a:off x="47371" y="371346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medios electrónicos</a:t>
            </a:r>
          </a:p>
        </p:txBody>
      </p:sp>
      <p:sp>
        <p:nvSpPr>
          <p:cNvPr id="74" name="73 Rectángulo redondeado">
            <a:hlinkClick r:id="rId17"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75" name="74 Conector">
            <a:hlinkClick r:id="rId18" action="ppaction://hlinksldjump"/>
          </p:cNvPr>
          <p:cNvSpPr/>
          <p:nvPr/>
        </p:nvSpPr>
        <p:spPr>
          <a:xfrm>
            <a:off x="14560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16" action="ppaction://hlinksldjump"/>
          </p:cNvPr>
          <p:cNvSpPr/>
          <p:nvPr/>
        </p:nvSpPr>
        <p:spPr>
          <a:xfrm>
            <a:off x="30013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19" action="ppaction://hlinksldjump"/>
          </p:cNvPr>
          <p:cNvSpPr/>
          <p:nvPr/>
        </p:nvSpPr>
        <p:spPr>
          <a:xfrm>
            <a:off x="45467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20" action="ppaction://hlinksldjump"/>
          </p:cNvPr>
          <p:cNvSpPr/>
          <p:nvPr/>
        </p:nvSpPr>
        <p:spPr>
          <a:xfrm>
            <a:off x="60920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21" action="ppaction://hlinksldjump"/>
          </p:cNvPr>
          <p:cNvSpPr/>
          <p:nvPr/>
        </p:nvSpPr>
        <p:spPr>
          <a:xfrm>
            <a:off x="76374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22" action="ppaction://hlinksldjump"/>
          </p:cNvPr>
          <p:cNvSpPr/>
          <p:nvPr/>
        </p:nvSpPr>
        <p:spPr>
          <a:xfrm>
            <a:off x="91827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23" action="ppaction://hlinksldjump"/>
          </p:cNvPr>
          <p:cNvSpPr/>
          <p:nvPr/>
        </p:nvSpPr>
        <p:spPr>
          <a:xfrm>
            <a:off x="107281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24" action="ppaction://hlinksldjump"/>
          </p:cNvPr>
          <p:cNvSpPr/>
          <p:nvPr/>
        </p:nvSpPr>
        <p:spPr>
          <a:xfrm>
            <a:off x="122734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25" action="ppaction://hlinksldjump"/>
          </p:cNvPr>
          <p:cNvSpPr/>
          <p:nvPr/>
        </p:nvSpPr>
        <p:spPr>
          <a:xfrm>
            <a:off x="13818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6" action="ppaction://hlinksldjump"/>
          </p:cNvPr>
          <p:cNvSpPr/>
          <p:nvPr/>
        </p:nvSpPr>
        <p:spPr>
          <a:xfrm>
            <a:off x="153641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7" action="ppaction://hlinksldjump"/>
          </p:cNvPr>
          <p:cNvSpPr/>
          <p:nvPr/>
        </p:nvSpPr>
        <p:spPr>
          <a:xfrm>
            <a:off x="169095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8" action="ppaction://hlinksldjump"/>
          </p:cNvPr>
          <p:cNvSpPr/>
          <p:nvPr/>
        </p:nvSpPr>
        <p:spPr>
          <a:xfrm>
            <a:off x="18454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15015640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32</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8" y="4967218"/>
            <a:ext cx="8118770" cy="338554"/>
          </a:xfrm>
          <a:prstGeom prst="rect">
            <a:avLst/>
          </a:prstGeom>
        </p:spPr>
        <p:txBody>
          <a:bodyPr wrap="square">
            <a:spAutoFit/>
          </a:bodyPr>
          <a:lstStyle/>
          <a:p>
            <a:r>
              <a:rPr lang="es-CO" sz="800" b="1" dirty="0" err="1">
                <a:solidFill>
                  <a:schemeClr val="bg1">
                    <a:lumMod val="50000"/>
                  </a:schemeClr>
                </a:solidFill>
              </a:rPr>
              <a:t>P</a:t>
            </a:r>
            <a:r>
              <a:rPr lang="es-CO" sz="800" b="1" dirty="0" err="1" smtClean="0">
                <a:solidFill>
                  <a:schemeClr val="bg1">
                    <a:lumMod val="50000"/>
                  </a:schemeClr>
                </a:solidFill>
              </a:rPr>
              <a:t>21</a:t>
            </a:r>
            <a:r>
              <a:rPr lang="es-CO" sz="800" dirty="0">
                <a:solidFill>
                  <a:schemeClr val="bg1">
                    <a:lumMod val="50000"/>
                  </a:schemeClr>
                </a:solidFill>
              </a:rPr>
              <a:t>. Independientemente que los haya o no utilizado, que cosas positivas tiene para usted realizar trámites y servicios a través de &lt;mencione el medio&gt;? </a:t>
            </a:r>
            <a:endParaRPr lang="es-CO" sz="800" dirty="0" smtClean="0">
              <a:solidFill>
                <a:schemeClr val="bg1">
                  <a:lumMod val="50000"/>
                </a:schemeClr>
              </a:solidFill>
            </a:endParaRPr>
          </a:p>
          <a:p>
            <a:r>
              <a:rPr lang="es-CO" sz="800" b="1" dirty="0" err="1">
                <a:solidFill>
                  <a:schemeClr val="bg1">
                    <a:lumMod val="50000"/>
                  </a:schemeClr>
                </a:solidFill>
              </a:rPr>
              <a:t>P</a:t>
            </a:r>
            <a:r>
              <a:rPr lang="es-CO" sz="800" b="1" dirty="0" err="1" smtClean="0">
                <a:solidFill>
                  <a:schemeClr val="bg1">
                    <a:lumMod val="50000"/>
                  </a:schemeClr>
                </a:solidFill>
              </a:rPr>
              <a:t>22</a:t>
            </a:r>
            <a:r>
              <a:rPr lang="es-CO" sz="800" b="1" dirty="0">
                <a:solidFill>
                  <a:schemeClr val="bg1">
                    <a:lumMod val="50000"/>
                  </a:schemeClr>
                </a:solidFill>
              </a:rPr>
              <a:t>.</a:t>
            </a:r>
            <a:r>
              <a:rPr lang="es-CO" sz="800" dirty="0">
                <a:solidFill>
                  <a:schemeClr val="bg1">
                    <a:lumMod val="50000"/>
                  </a:schemeClr>
                </a:solidFill>
              </a:rPr>
              <a:t> ¿Qué cosas no tan positivas o negativas tiene para usted, realizar trámites y servicios a través de &lt; mencione el medio&gt;? </a:t>
            </a:r>
          </a:p>
        </p:txBody>
      </p:sp>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del </a:t>
            </a:r>
            <a:r>
              <a:rPr lang="es-CO" sz="1200" b="1" u="sng"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teléfono celular</a:t>
            </a: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 para realizar trámites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aphicFrame>
        <p:nvGraphicFramePr>
          <p:cNvPr id="99" name="98 Tabla"/>
          <p:cNvGraphicFramePr>
            <a:graphicFrameLocks noGrp="1"/>
          </p:cNvGraphicFramePr>
          <p:nvPr>
            <p:extLst>
              <p:ext uri="{D42A27DB-BD31-4B8C-83A1-F6EECF244321}">
                <p14:modId xmlns:p14="http://schemas.microsoft.com/office/powerpoint/2010/main" val="1553885033"/>
              </p:ext>
            </p:extLst>
          </p:nvPr>
        </p:nvGraphicFramePr>
        <p:xfrm>
          <a:off x="2339752" y="1770050"/>
          <a:ext cx="3312368" cy="2110476"/>
        </p:xfrm>
        <a:graphic>
          <a:graphicData uri="http://schemas.openxmlformats.org/drawingml/2006/table">
            <a:tbl>
              <a:tblPr/>
              <a:tblGrid>
                <a:gridCol w="1656184"/>
                <a:gridCol w="1656184"/>
              </a:tblGrid>
              <a:tr h="157239">
                <a:tc>
                  <a:txBody>
                    <a:bodyPr/>
                    <a:lstStyle/>
                    <a:p>
                      <a:pPr algn="ctr" fontAlgn="ctr"/>
                      <a:r>
                        <a:rPr lang="es-CO" sz="900" b="0" i="0" u="none" strike="noStrike" dirty="0" smtClean="0">
                          <a:solidFill>
                            <a:srgbClr val="000000"/>
                          </a:solidFill>
                          <a:effectLst/>
                          <a:latin typeface="Calibri"/>
                        </a:rPr>
                        <a:t>ASPECTOS POSITIVOS</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dirty="0">
                          <a:solidFill>
                            <a:srgbClr val="000000"/>
                          </a:solidFill>
                          <a:effectLst/>
                          <a:latin typeface="Calibri"/>
                        </a:rPr>
                        <a:t>Ahorro de tiempo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63,04%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Ahorro de dinero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38,02%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Desde cualquier lugar</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27,62%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A cualquier hora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20,67%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dirty="0">
                          <a:solidFill>
                            <a:srgbClr val="000000"/>
                          </a:solidFill>
                          <a:effectLst/>
                          <a:latin typeface="Calibri"/>
                        </a:rPr>
                        <a:t>Es más cómodo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17,17%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Cualquier día de la semana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16,48%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Seguridad</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11,49%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Transparencia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10,11%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Otro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2,06%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pic>
        <p:nvPicPr>
          <p:cNvPr id="1026" name="Picture 2" descr="http://thumbs.dreamstime.com/z/positivo-y-negativa-6076640.jpg"/>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r="20580" b="53436"/>
          <a:stretch/>
        </p:blipFill>
        <p:spPr bwMode="auto">
          <a:xfrm>
            <a:off x="4441072" y="1789255"/>
            <a:ext cx="684000" cy="60855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1" name="100 Tabla"/>
          <p:cNvGraphicFramePr>
            <a:graphicFrameLocks noGrp="1"/>
          </p:cNvGraphicFramePr>
          <p:nvPr>
            <p:extLst>
              <p:ext uri="{D42A27DB-BD31-4B8C-83A1-F6EECF244321}">
                <p14:modId xmlns:p14="http://schemas.microsoft.com/office/powerpoint/2010/main" val="778075594"/>
              </p:ext>
            </p:extLst>
          </p:nvPr>
        </p:nvGraphicFramePr>
        <p:xfrm>
          <a:off x="5868144" y="1764747"/>
          <a:ext cx="3312368" cy="2962011"/>
        </p:xfrm>
        <a:graphic>
          <a:graphicData uri="http://schemas.openxmlformats.org/drawingml/2006/table">
            <a:tbl>
              <a:tblPr/>
              <a:tblGrid>
                <a:gridCol w="1656184"/>
                <a:gridCol w="1656184"/>
              </a:tblGrid>
              <a:tr h="157239">
                <a:tc>
                  <a:txBody>
                    <a:bodyPr/>
                    <a:lstStyle/>
                    <a:p>
                      <a:pPr algn="ctr" fontAlgn="ctr"/>
                      <a:r>
                        <a:rPr lang="es-CO" sz="900" b="0" i="0" u="none" strike="noStrike" dirty="0" smtClean="0">
                          <a:solidFill>
                            <a:srgbClr val="000000"/>
                          </a:solidFill>
                          <a:effectLst/>
                          <a:latin typeface="Calibri"/>
                        </a:rPr>
                        <a:t>ASPECTOS NEGATIVOS</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dirty="0">
                          <a:solidFill>
                            <a:srgbClr val="000000"/>
                          </a:solidFill>
                          <a:effectLst/>
                          <a:latin typeface="Calibri"/>
                        </a:rPr>
                        <a:t>Se puede caer la llamada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32,21%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Falta de asesoría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27,62%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Dificultad para seguir el menú</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27,18%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Cobro excesivo de la llamada por demora en el proceso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21,88%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Los trámites y servicios pueden quedar incompletos</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20,03%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Mucha información</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18,59%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Información desordenada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17,33%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No está diseñado para todas las edades</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17,25%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Inseguridad</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13,25%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Otro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2,11%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Disponibilidad del canal</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0,00%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Dificultad para el acceso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0,00%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pic>
        <p:nvPicPr>
          <p:cNvPr id="102" name="Picture 2" descr="http://thumbs.dreamstime.com/z/positivo-y-negativa-6076640.jpg"/>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t="46970" r="20580" b="6059"/>
          <a:stretch/>
        </p:blipFill>
        <p:spPr bwMode="auto">
          <a:xfrm>
            <a:off x="7969464" y="1801130"/>
            <a:ext cx="684000" cy="613858"/>
          </a:xfrm>
          <a:prstGeom prst="rect">
            <a:avLst/>
          </a:prstGeom>
          <a:noFill/>
          <a:extLst>
            <a:ext uri="{909E8E84-426E-40DD-AFC4-6F175D3DCCD1}">
              <a14:hiddenFill xmlns:a14="http://schemas.microsoft.com/office/drawing/2010/main">
                <a:solidFill>
                  <a:srgbClr val="FFFFFF"/>
                </a:solidFill>
              </a14:hiddenFill>
            </a:ext>
          </a:extLst>
        </p:spPr>
      </p:pic>
      <p:sp>
        <p:nvSpPr>
          <p:cNvPr id="103" name="102 CuadroTexto"/>
          <p:cNvSpPr txBox="1"/>
          <p:nvPr/>
        </p:nvSpPr>
        <p:spPr>
          <a:xfrm>
            <a:off x="972114" y="4511911"/>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104" name="103 CuadroTexto"/>
          <p:cNvSpPr txBox="1"/>
          <p:nvPr/>
        </p:nvSpPr>
        <p:spPr>
          <a:xfrm>
            <a:off x="1293958" y="4513684"/>
            <a:ext cx="803425" cy="253916"/>
          </a:xfrm>
          <a:prstGeom prst="rect">
            <a:avLst/>
          </a:prstGeom>
          <a:noFill/>
        </p:spPr>
        <p:txBody>
          <a:bodyPr wrap="none" rtlCol="0">
            <a:spAutoFit/>
          </a:bodyPr>
          <a:lstStyle/>
          <a:p>
            <a:r>
              <a:rPr lang="es-CO" sz="1050" dirty="0" smtClean="0">
                <a:solidFill>
                  <a:prstClr val="white">
                    <a:lumMod val="50000"/>
                  </a:prstClr>
                </a:solidFill>
              </a:rPr>
              <a:t>24.752.791</a:t>
            </a:r>
            <a:endParaRPr lang="es-CO" sz="1050" dirty="0">
              <a:solidFill>
                <a:prstClr val="white">
                  <a:lumMod val="50000"/>
                </a:prstClr>
              </a:solidFill>
            </a:endParaRPr>
          </a:p>
        </p:txBody>
      </p:sp>
      <p:grpSp>
        <p:nvGrpSpPr>
          <p:cNvPr id="32" name="31 Grupo"/>
          <p:cNvGrpSpPr/>
          <p:nvPr/>
        </p:nvGrpSpPr>
        <p:grpSpPr>
          <a:xfrm>
            <a:off x="2242582" y="5329764"/>
            <a:ext cx="5179000" cy="323405"/>
            <a:chOff x="24863" y="5291664"/>
            <a:chExt cx="5179000" cy="323405"/>
          </a:xfrm>
        </p:grpSpPr>
        <p:sp>
          <p:nvSpPr>
            <p:cNvPr id="33" name="32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0" name="39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1" name="40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2"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42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57" name="56 Grupo"/>
          <p:cNvGrpSpPr/>
          <p:nvPr/>
        </p:nvGrpSpPr>
        <p:grpSpPr>
          <a:xfrm>
            <a:off x="3819981" y="183107"/>
            <a:ext cx="1323523" cy="450689"/>
            <a:chOff x="3164210" y="183107"/>
            <a:chExt cx="1323523" cy="450689"/>
          </a:xfrm>
        </p:grpSpPr>
        <p:sp>
          <p:nvSpPr>
            <p:cNvPr id="58" name="57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3" name="62 CuadroTexto">
              <a:hlinkClick r:id="rId11"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64" name="10 Imagen">
              <a:hlinkClick r:id="rId11" action="ppaction://hlinksldjump"/>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5" name="64 Rectángulo redondeado">
            <a:hlinkClick r:id="rId11"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66" name="65 Rectángulo redondeado">
            <a:hlinkClick r:id="rId13"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67" name="66 Rectángulo redondeado">
            <a:hlinkClick r:id="rId14"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68" name="67 Rectángulo redondeado">
            <a:hlinkClick r:id="rId3"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69" name="68 Rectángulo redondeado">
            <a:hlinkClick r:id="rId11"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0" name="69 Rectángulo redondeado">
            <a:hlinkClick r:id="rId15"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1" name="70 Rectángulo redondeado">
            <a:hlinkClick r:id="rId16"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Publicidad</a:t>
            </a:r>
          </a:p>
        </p:txBody>
      </p:sp>
      <p:sp>
        <p:nvSpPr>
          <p:cNvPr id="72" name="71 Rectángulo redondeado">
            <a:hlinkClick r:id="rId17" action="ppaction://hlinksldjump"/>
          </p:cNvPr>
          <p:cNvSpPr/>
          <p:nvPr/>
        </p:nvSpPr>
        <p:spPr>
          <a:xfrm>
            <a:off x="47371" y="371346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medios electrónicos</a:t>
            </a:r>
          </a:p>
        </p:txBody>
      </p:sp>
      <p:sp>
        <p:nvSpPr>
          <p:cNvPr id="73" name="72 Rectángulo redondeado">
            <a:hlinkClick r:id="rId18"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74" name="73 Conector">
            <a:hlinkClick r:id="rId19" action="ppaction://hlinksldjump"/>
          </p:cNvPr>
          <p:cNvSpPr/>
          <p:nvPr/>
        </p:nvSpPr>
        <p:spPr>
          <a:xfrm>
            <a:off x="14560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17" action="ppaction://hlinksldjump"/>
          </p:cNvPr>
          <p:cNvSpPr/>
          <p:nvPr/>
        </p:nvSpPr>
        <p:spPr>
          <a:xfrm>
            <a:off x="30013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20" action="ppaction://hlinksldjump"/>
          </p:cNvPr>
          <p:cNvSpPr/>
          <p:nvPr/>
        </p:nvSpPr>
        <p:spPr>
          <a:xfrm>
            <a:off x="45467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1" action="ppaction://hlinksldjump"/>
          </p:cNvPr>
          <p:cNvSpPr/>
          <p:nvPr/>
        </p:nvSpPr>
        <p:spPr>
          <a:xfrm>
            <a:off x="60920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22" action="ppaction://hlinksldjump"/>
          </p:cNvPr>
          <p:cNvSpPr/>
          <p:nvPr/>
        </p:nvSpPr>
        <p:spPr>
          <a:xfrm>
            <a:off x="76374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23" action="ppaction://hlinksldjump"/>
          </p:cNvPr>
          <p:cNvSpPr/>
          <p:nvPr/>
        </p:nvSpPr>
        <p:spPr>
          <a:xfrm>
            <a:off x="91827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24" action="ppaction://hlinksldjump"/>
          </p:cNvPr>
          <p:cNvSpPr/>
          <p:nvPr/>
        </p:nvSpPr>
        <p:spPr>
          <a:xfrm>
            <a:off x="107281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25" action="ppaction://hlinksldjump"/>
          </p:cNvPr>
          <p:cNvSpPr/>
          <p:nvPr/>
        </p:nvSpPr>
        <p:spPr>
          <a:xfrm>
            <a:off x="122734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26" action="ppaction://hlinksldjump"/>
          </p:cNvPr>
          <p:cNvSpPr/>
          <p:nvPr/>
        </p:nvSpPr>
        <p:spPr>
          <a:xfrm>
            <a:off x="13818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27" action="ppaction://hlinksldjump"/>
          </p:cNvPr>
          <p:cNvSpPr/>
          <p:nvPr/>
        </p:nvSpPr>
        <p:spPr>
          <a:xfrm>
            <a:off x="153641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8" action="ppaction://hlinksldjump"/>
          </p:cNvPr>
          <p:cNvSpPr/>
          <p:nvPr/>
        </p:nvSpPr>
        <p:spPr>
          <a:xfrm>
            <a:off x="169095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9" action="ppaction://hlinksldjump"/>
          </p:cNvPr>
          <p:cNvSpPr/>
          <p:nvPr/>
        </p:nvSpPr>
        <p:spPr>
          <a:xfrm>
            <a:off x="18454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13794786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33</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1746" y="4967218"/>
            <a:ext cx="8118770" cy="338554"/>
          </a:xfrm>
          <a:prstGeom prst="rect">
            <a:avLst/>
          </a:prstGeom>
        </p:spPr>
        <p:txBody>
          <a:bodyPr wrap="square">
            <a:spAutoFit/>
          </a:bodyPr>
          <a:lstStyle/>
          <a:p>
            <a:r>
              <a:rPr lang="es-CO" sz="800" b="1" dirty="0" err="1">
                <a:solidFill>
                  <a:schemeClr val="bg1">
                    <a:lumMod val="50000"/>
                  </a:schemeClr>
                </a:solidFill>
              </a:rPr>
              <a:t>P</a:t>
            </a:r>
            <a:r>
              <a:rPr lang="es-CO" sz="800" b="1" dirty="0" err="1" smtClean="0">
                <a:solidFill>
                  <a:schemeClr val="bg1">
                    <a:lumMod val="50000"/>
                  </a:schemeClr>
                </a:solidFill>
              </a:rPr>
              <a:t>23</a:t>
            </a:r>
            <a:r>
              <a:rPr lang="es-CO" sz="800" b="1" dirty="0">
                <a:solidFill>
                  <a:schemeClr val="bg1">
                    <a:lumMod val="50000"/>
                  </a:schemeClr>
                </a:solidFill>
              </a:rPr>
              <a:t>.</a:t>
            </a:r>
            <a:r>
              <a:rPr lang="es-CO" sz="800" dirty="0">
                <a:solidFill>
                  <a:schemeClr val="bg1">
                    <a:lumMod val="50000"/>
                  </a:schemeClr>
                </a:solidFill>
              </a:rPr>
              <a:t> Qué cosas motivan a utilizar &lt; mencione el medio&gt; para realizar trámites y servicios? </a:t>
            </a:r>
            <a:r>
              <a:rPr lang="es-CO" sz="800" dirty="0" smtClean="0">
                <a:solidFill>
                  <a:schemeClr val="bg1">
                    <a:lumMod val="50000"/>
                  </a:schemeClr>
                </a:solidFill>
              </a:rPr>
              <a:t>(</a:t>
            </a:r>
            <a:endParaRPr lang="es-CO" sz="800" dirty="0">
              <a:solidFill>
                <a:schemeClr val="bg1">
                  <a:lumMod val="50000"/>
                </a:schemeClr>
              </a:solidFill>
            </a:endParaRPr>
          </a:p>
          <a:p>
            <a:r>
              <a:rPr lang="es-CO" sz="800" b="1" dirty="0" err="1" smtClean="0">
                <a:solidFill>
                  <a:schemeClr val="bg1">
                    <a:lumMod val="50000"/>
                  </a:schemeClr>
                </a:solidFill>
              </a:rPr>
              <a:t>P24</a:t>
            </a:r>
            <a:r>
              <a:rPr lang="es-CO" sz="800" b="1" dirty="0">
                <a:solidFill>
                  <a:schemeClr val="bg1">
                    <a:lumMod val="50000"/>
                  </a:schemeClr>
                </a:solidFill>
              </a:rPr>
              <a:t>. </a:t>
            </a:r>
            <a:r>
              <a:rPr lang="es-CO" sz="800" dirty="0">
                <a:solidFill>
                  <a:schemeClr val="bg1">
                    <a:lumMod val="50000"/>
                  </a:schemeClr>
                </a:solidFill>
              </a:rPr>
              <a:t>¿Qué cosas hacen que los ciudadanos no utilicen &lt; mencione el medio&gt; para realizar trámites y </a:t>
            </a:r>
            <a:r>
              <a:rPr lang="es-CO" sz="800" dirty="0" smtClean="0">
                <a:solidFill>
                  <a:schemeClr val="bg1">
                    <a:lumMod val="50000"/>
                  </a:schemeClr>
                </a:solidFill>
              </a:rPr>
              <a:t>servicios?</a:t>
            </a:r>
          </a:p>
        </p:txBody>
      </p:sp>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del </a:t>
            </a:r>
            <a:r>
              <a:rPr lang="es-CO" sz="1200" b="1" u="sng"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teléfono celular</a:t>
            </a: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 para realizar trámites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aphicFrame>
        <p:nvGraphicFramePr>
          <p:cNvPr id="32" name="31 Gráfico"/>
          <p:cNvGraphicFramePr/>
          <p:nvPr>
            <p:extLst>
              <p:ext uri="{D42A27DB-BD31-4B8C-83A1-F6EECF244321}">
                <p14:modId xmlns:p14="http://schemas.microsoft.com/office/powerpoint/2010/main" val="1119058244"/>
              </p:ext>
            </p:extLst>
          </p:nvPr>
        </p:nvGraphicFramePr>
        <p:xfrm>
          <a:off x="2240806" y="2013339"/>
          <a:ext cx="2902697" cy="264436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3" name="32 Gráfico"/>
          <p:cNvGraphicFramePr/>
          <p:nvPr>
            <p:extLst>
              <p:ext uri="{D42A27DB-BD31-4B8C-83A1-F6EECF244321}">
                <p14:modId xmlns:p14="http://schemas.microsoft.com/office/powerpoint/2010/main" val="1515049020"/>
              </p:ext>
            </p:extLst>
          </p:nvPr>
        </p:nvGraphicFramePr>
        <p:xfrm>
          <a:off x="5220072" y="2022738"/>
          <a:ext cx="3995761" cy="2586862"/>
        </p:xfrm>
        <a:graphic>
          <a:graphicData uri="http://schemas.openxmlformats.org/drawingml/2006/chart">
            <c:chart xmlns:c="http://schemas.openxmlformats.org/drawingml/2006/chart" xmlns:r="http://schemas.openxmlformats.org/officeDocument/2006/relationships" r:id="rId5"/>
          </a:graphicData>
        </a:graphic>
      </p:graphicFrame>
      <p:cxnSp>
        <p:nvCxnSpPr>
          <p:cNvPr id="34" name="33 Conector recto"/>
          <p:cNvCxnSpPr/>
          <p:nvPr/>
        </p:nvCxnSpPr>
        <p:spPr>
          <a:xfrm>
            <a:off x="5220072" y="1597739"/>
            <a:ext cx="0" cy="313200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 name="1 Rectángulo"/>
          <p:cNvSpPr/>
          <p:nvPr/>
        </p:nvSpPr>
        <p:spPr>
          <a:xfrm>
            <a:off x="2195736" y="1768088"/>
            <a:ext cx="2170018" cy="276999"/>
          </a:xfrm>
          <a:prstGeom prst="rect">
            <a:avLst/>
          </a:prstGeom>
        </p:spPr>
        <p:txBody>
          <a:bodyPr wrap="none">
            <a:spAutoFit/>
          </a:bodyPr>
          <a:lstStyle/>
          <a:p>
            <a:r>
              <a:rPr lang="es-CO" sz="1200" b="1" dirty="0" smtClean="0">
                <a:solidFill>
                  <a:schemeClr val="tx2"/>
                </a:solidFill>
              </a:rPr>
              <a:t>Motivadores del uso del medio</a:t>
            </a:r>
            <a:endParaRPr lang="es-CO" sz="1200" dirty="0">
              <a:solidFill>
                <a:schemeClr val="tx2"/>
              </a:solidFill>
            </a:endParaRPr>
          </a:p>
        </p:txBody>
      </p:sp>
      <p:sp>
        <p:nvSpPr>
          <p:cNvPr id="36" name="35 Rectángulo"/>
          <p:cNvSpPr/>
          <p:nvPr/>
        </p:nvSpPr>
        <p:spPr>
          <a:xfrm>
            <a:off x="5246677" y="1765505"/>
            <a:ext cx="1891543" cy="276999"/>
          </a:xfrm>
          <a:prstGeom prst="rect">
            <a:avLst/>
          </a:prstGeom>
        </p:spPr>
        <p:txBody>
          <a:bodyPr wrap="none">
            <a:spAutoFit/>
          </a:bodyPr>
          <a:lstStyle/>
          <a:p>
            <a:r>
              <a:rPr lang="es-CO" sz="1200" b="1" dirty="0" smtClean="0">
                <a:solidFill>
                  <a:schemeClr val="tx2"/>
                </a:solidFill>
              </a:rPr>
              <a:t>Barreras de uso del medio</a:t>
            </a:r>
            <a:endParaRPr lang="es-CO" sz="1200" dirty="0">
              <a:solidFill>
                <a:schemeClr val="tx2"/>
              </a:solidFill>
            </a:endParaRPr>
          </a:p>
        </p:txBody>
      </p:sp>
      <p:sp>
        <p:nvSpPr>
          <p:cNvPr id="35" name="34 CuadroTexto"/>
          <p:cNvSpPr txBox="1"/>
          <p:nvPr/>
        </p:nvSpPr>
        <p:spPr>
          <a:xfrm>
            <a:off x="972114" y="4511911"/>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39" name="38 CuadroTexto"/>
          <p:cNvSpPr txBox="1"/>
          <p:nvPr/>
        </p:nvSpPr>
        <p:spPr>
          <a:xfrm>
            <a:off x="1293958" y="4513684"/>
            <a:ext cx="803425" cy="253916"/>
          </a:xfrm>
          <a:prstGeom prst="rect">
            <a:avLst/>
          </a:prstGeom>
          <a:noFill/>
        </p:spPr>
        <p:txBody>
          <a:bodyPr wrap="none" rtlCol="0">
            <a:spAutoFit/>
          </a:bodyPr>
          <a:lstStyle/>
          <a:p>
            <a:r>
              <a:rPr lang="es-CO" sz="1050" dirty="0" smtClean="0">
                <a:solidFill>
                  <a:prstClr val="white">
                    <a:lumMod val="50000"/>
                  </a:prstClr>
                </a:solidFill>
              </a:rPr>
              <a:t>24.752.791</a:t>
            </a:r>
            <a:endParaRPr lang="es-CO" sz="1050" dirty="0">
              <a:solidFill>
                <a:prstClr val="white">
                  <a:lumMod val="50000"/>
                </a:prstClr>
              </a:solidFill>
            </a:endParaRPr>
          </a:p>
        </p:txBody>
      </p:sp>
      <p:grpSp>
        <p:nvGrpSpPr>
          <p:cNvPr id="37" name="36 Grupo"/>
          <p:cNvGrpSpPr/>
          <p:nvPr/>
        </p:nvGrpSpPr>
        <p:grpSpPr>
          <a:xfrm>
            <a:off x="2242582" y="5329764"/>
            <a:ext cx="5179000" cy="323405"/>
            <a:chOff x="24863" y="5291664"/>
            <a:chExt cx="5179000" cy="323405"/>
          </a:xfrm>
        </p:grpSpPr>
        <p:sp>
          <p:nvSpPr>
            <p:cNvPr id="38" name="37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6" name="45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1" name="50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7"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57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67" name="66 Grupo"/>
          <p:cNvGrpSpPr/>
          <p:nvPr/>
        </p:nvGrpSpPr>
        <p:grpSpPr>
          <a:xfrm>
            <a:off x="3819981" y="183107"/>
            <a:ext cx="1323523" cy="450689"/>
            <a:chOff x="3164210" y="183107"/>
            <a:chExt cx="1323523" cy="450689"/>
          </a:xfrm>
        </p:grpSpPr>
        <p:sp>
          <p:nvSpPr>
            <p:cNvPr id="68" name="67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9" name="68 CuadroTexto">
              <a:hlinkClick r:id="rId11"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70" name="10 Imagen">
              <a:hlinkClick r:id="rId11" action="ppaction://hlinksldjump"/>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 name="70 Rectángulo redondeado">
            <a:hlinkClick r:id="rId11"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72" name="71 Rectángulo redondeado">
            <a:hlinkClick r:id="rId13"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73" name="72 Rectángulo redondeado">
            <a:hlinkClick r:id="rId14"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74" name="73 Rectángulo redondeado">
            <a:hlinkClick r:id="rId3"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5" name="74 Rectángulo redondeado">
            <a:hlinkClick r:id="rId11"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6" name="75 Rectángulo redondeado">
            <a:hlinkClick r:id="rId15"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7" name="76 Rectángulo redondeado">
            <a:hlinkClick r:id="rId16"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Publicidad</a:t>
            </a:r>
          </a:p>
        </p:txBody>
      </p:sp>
      <p:sp>
        <p:nvSpPr>
          <p:cNvPr id="78" name="77 Rectángulo redondeado">
            <a:hlinkClick r:id="rId17" action="ppaction://hlinksldjump"/>
          </p:cNvPr>
          <p:cNvSpPr/>
          <p:nvPr/>
        </p:nvSpPr>
        <p:spPr>
          <a:xfrm>
            <a:off x="47371" y="371346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medios electrónicos</a:t>
            </a:r>
          </a:p>
        </p:txBody>
      </p:sp>
      <p:sp>
        <p:nvSpPr>
          <p:cNvPr id="79" name="78 Rectángulo redondeado">
            <a:hlinkClick r:id="rId18"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80" name="79 Conector">
            <a:hlinkClick r:id="rId19" action="ppaction://hlinksldjump"/>
          </p:cNvPr>
          <p:cNvSpPr/>
          <p:nvPr/>
        </p:nvSpPr>
        <p:spPr>
          <a:xfrm>
            <a:off x="14560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17" action="ppaction://hlinksldjump"/>
          </p:cNvPr>
          <p:cNvSpPr/>
          <p:nvPr/>
        </p:nvSpPr>
        <p:spPr>
          <a:xfrm>
            <a:off x="30013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20" action="ppaction://hlinksldjump"/>
          </p:cNvPr>
          <p:cNvSpPr/>
          <p:nvPr/>
        </p:nvSpPr>
        <p:spPr>
          <a:xfrm>
            <a:off x="45467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21" action="ppaction://hlinksldjump"/>
          </p:cNvPr>
          <p:cNvSpPr/>
          <p:nvPr/>
        </p:nvSpPr>
        <p:spPr>
          <a:xfrm>
            <a:off x="60920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2" action="ppaction://hlinksldjump"/>
          </p:cNvPr>
          <p:cNvSpPr/>
          <p:nvPr/>
        </p:nvSpPr>
        <p:spPr>
          <a:xfrm>
            <a:off x="76374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3" action="ppaction://hlinksldjump"/>
          </p:cNvPr>
          <p:cNvSpPr/>
          <p:nvPr/>
        </p:nvSpPr>
        <p:spPr>
          <a:xfrm>
            <a:off x="91827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4" action="ppaction://hlinksldjump"/>
          </p:cNvPr>
          <p:cNvSpPr/>
          <p:nvPr/>
        </p:nvSpPr>
        <p:spPr>
          <a:xfrm>
            <a:off x="107281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7" name="86 Conector">
            <a:hlinkClick r:id="rId25" action="ppaction://hlinksldjump"/>
          </p:cNvPr>
          <p:cNvSpPr/>
          <p:nvPr/>
        </p:nvSpPr>
        <p:spPr>
          <a:xfrm>
            <a:off x="122734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8" name="87 Conector">
            <a:hlinkClick r:id="rId26" action="ppaction://hlinksldjump"/>
          </p:cNvPr>
          <p:cNvSpPr/>
          <p:nvPr/>
        </p:nvSpPr>
        <p:spPr>
          <a:xfrm>
            <a:off x="13818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9" name="88 Conector">
            <a:hlinkClick r:id="rId27" action="ppaction://hlinksldjump"/>
          </p:cNvPr>
          <p:cNvSpPr/>
          <p:nvPr/>
        </p:nvSpPr>
        <p:spPr>
          <a:xfrm>
            <a:off x="153641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0" name="89 Conector">
            <a:hlinkClick r:id="rId28" action="ppaction://hlinksldjump"/>
          </p:cNvPr>
          <p:cNvSpPr/>
          <p:nvPr/>
        </p:nvSpPr>
        <p:spPr>
          <a:xfrm>
            <a:off x="169095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1" name="90 Conector">
            <a:hlinkClick r:id="rId29" action="ppaction://hlinksldjump"/>
          </p:cNvPr>
          <p:cNvSpPr/>
          <p:nvPr/>
        </p:nvSpPr>
        <p:spPr>
          <a:xfrm>
            <a:off x="18454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38552425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34</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29" y="5090328"/>
            <a:ext cx="8118770" cy="215444"/>
          </a:xfrm>
          <a:prstGeom prst="rect">
            <a:avLst/>
          </a:prstGeom>
        </p:spPr>
        <p:txBody>
          <a:bodyPr wrap="square">
            <a:spAutoFit/>
          </a:bodyPr>
          <a:lstStyle/>
          <a:p>
            <a:r>
              <a:rPr lang="es-CO" sz="800" b="1" dirty="0" err="1" smtClean="0">
                <a:solidFill>
                  <a:schemeClr val="bg1">
                    <a:lumMod val="50000"/>
                  </a:schemeClr>
                </a:solidFill>
              </a:rPr>
              <a:t>P25</a:t>
            </a:r>
            <a:r>
              <a:rPr lang="es-CO" sz="800" b="1" dirty="0" smtClean="0">
                <a:solidFill>
                  <a:schemeClr val="bg1">
                    <a:lumMod val="50000"/>
                  </a:schemeClr>
                </a:solidFill>
              </a:rPr>
              <a:t>. </a:t>
            </a:r>
            <a:r>
              <a:rPr lang="es-CO" sz="800" dirty="0" smtClean="0">
                <a:solidFill>
                  <a:schemeClr val="bg1">
                    <a:lumMod val="50000"/>
                  </a:schemeClr>
                </a:solidFill>
              </a:rPr>
              <a:t>¿Que deberían hacer las entidades para incentivar, motivar a los ciudadanos a realizar trámites y a través de…&lt; mencione el medio&gt;? </a:t>
            </a:r>
            <a:endParaRPr lang="es-CO" sz="800" dirty="0">
              <a:solidFill>
                <a:schemeClr val="bg1">
                  <a:lumMod val="50000"/>
                </a:schemeClr>
              </a:solidFill>
            </a:endParaRPr>
          </a:p>
        </p:txBody>
      </p:sp>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del </a:t>
            </a:r>
            <a:r>
              <a:rPr lang="es-CO" sz="1200" b="1" u="sng"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teléfono celular</a:t>
            </a: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 para realizar trámites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aphicFrame>
        <p:nvGraphicFramePr>
          <p:cNvPr id="33" name="32 Gráfico"/>
          <p:cNvGraphicFramePr/>
          <p:nvPr>
            <p:extLst>
              <p:ext uri="{D42A27DB-BD31-4B8C-83A1-F6EECF244321}">
                <p14:modId xmlns:p14="http://schemas.microsoft.com/office/powerpoint/2010/main" val="2630165129"/>
              </p:ext>
            </p:extLst>
          </p:nvPr>
        </p:nvGraphicFramePr>
        <p:xfrm>
          <a:off x="3707904" y="1842687"/>
          <a:ext cx="3995761" cy="2586862"/>
        </p:xfrm>
        <a:graphic>
          <a:graphicData uri="http://schemas.openxmlformats.org/drawingml/2006/chart">
            <c:chart xmlns:c="http://schemas.openxmlformats.org/drawingml/2006/chart" xmlns:r="http://schemas.openxmlformats.org/officeDocument/2006/relationships" r:id="rId4"/>
          </a:graphicData>
        </a:graphic>
      </p:graphicFrame>
      <p:sp>
        <p:nvSpPr>
          <p:cNvPr id="29" name="28 CuadroTexto"/>
          <p:cNvSpPr txBox="1"/>
          <p:nvPr/>
        </p:nvSpPr>
        <p:spPr>
          <a:xfrm>
            <a:off x="972114" y="4511911"/>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32" name="31 CuadroTexto"/>
          <p:cNvSpPr txBox="1"/>
          <p:nvPr/>
        </p:nvSpPr>
        <p:spPr>
          <a:xfrm>
            <a:off x="1293958" y="4513684"/>
            <a:ext cx="803425" cy="253916"/>
          </a:xfrm>
          <a:prstGeom prst="rect">
            <a:avLst/>
          </a:prstGeom>
          <a:noFill/>
        </p:spPr>
        <p:txBody>
          <a:bodyPr wrap="none" rtlCol="0">
            <a:spAutoFit/>
          </a:bodyPr>
          <a:lstStyle/>
          <a:p>
            <a:r>
              <a:rPr lang="es-CO" sz="1050" dirty="0" smtClean="0">
                <a:solidFill>
                  <a:prstClr val="white">
                    <a:lumMod val="50000"/>
                  </a:prstClr>
                </a:solidFill>
              </a:rPr>
              <a:t>24.752.791</a:t>
            </a:r>
            <a:endParaRPr lang="es-CO" sz="1050" dirty="0">
              <a:solidFill>
                <a:prstClr val="white">
                  <a:lumMod val="50000"/>
                </a:prstClr>
              </a:solidFill>
            </a:endParaRPr>
          </a:p>
        </p:txBody>
      </p:sp>
      <p:grpSp>
        <p:nvGrpSpPr>
          <p:cNvPr id="31" name="30 Grupo"/>
          <p:cNvGrpSpPr/>
          <p:nvPr/>
        </p:nvGrpSpPr>
        <p:grpSpPr>
          <a:xfrm>
            <a:off x="2242582" y="5329764"/>
            <a:ext cx="5179000" cy="323405"/>
            <a:chOff x="24863" y="5291664"/>
            <a:chExt cx="5179000" cy="323405"/>
          </a:xfrm>
        </p:grpSpPr>
        <p:sp>
          <p:nvSpPr>
            <p:cNvPr id="35" name="34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1" name="40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2" name="41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3"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43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58" name="57 Grupo"/>
          <p:cNvGrpSpPr/>
          <p:nvPr/>
        </p:nvGrpSpPr>
        <p:grpSpPr>
          <a:xfrm>
            <a:off x="3819981" y="183107"/>
            <a:ext cx="1323523" cy="450689"/>
            <a:chOff x="3164210" y="183107"/>
            <a:chExt cx="1323523" cy="450689"/>
          </a:xfrm>
        </p:grpSpPr>
        <p:sp>
          <p:nvSpPr>
            <p:cNvPr id="63" name="62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4" name="63 CuadroTexto">
              <a:hlinkClick r:id="rId10"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65" name="10 Imagen">
              <a:hlinkClick r:id="rId10" action="ppaction://hlinksldjump"/>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6" name="65 Rectángulo redondeado">
            <a:hlinkClick r:id="rId10"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67" name="66 Rectángulo redondeado">
            <a:hlinkClick r:id="rId12"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68" name="67 Rectángulo redondeado">
            <a:hlinkClick r:id="rId13"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69" name="68 Rectángulo redondeado">
            <a:hlinkClick r:id="rId3"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0" name="69 Rectángulo redondeado">
            <a:hlinkClick r:id="rId10"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1" name="70 Rectángulo redondeado">
            <a:hlinkClick r:id="rId14"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2" name="71 Rectángulo redondeado">
            <a:hlinkClick r:id="rId15"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Publicidad</a:t>
            </a:r>
          </a:p>
        </p:txBody>
      </p:sp>
      <p:sp>
        <p:nvSpPr>
          <p:cNvPr id="73" name="72 Rectángulo redondeado">
            <a:hlinkClick r:id="rId16" action="ppaction://hlinksldjump"/>
          </p:cNvPr>
          <p:cNvSpPr/>
          <p:nvPr/>
        </p:nvSpPr>
        <p:spPr>
          <a:xfrm>
            <a:off x="47371" y="371346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medios electrónicos</a:t>
            </a:r>
          </a:p>
        </p:txBody>
      </p:sp>
      <p:sp>
        <p:nvSpPr>
          <p:cNvPr id="74" name="73 Rectángulo redondeado">
            <a:hlinkClick r:id="rId17"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75" name="74 Conector">
            <a:hlinkClick r:id="rId18" action="ppaction://hlinksldjump"/>
          </p:cNvPr>
          <p:cNvSpPr/>
          <p:nvPr/>
        </p:nvSpPr>
        <p:spPr>
          <a:xfrm>
            <a:off x="14560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16" action="ppaction://hlinksldjump"/>
          </p:cNvPr>
          <p:cNvSpPr/>
          <p:nvPr/>
        </p:nvSpPr>
        <p:spPr>
          <a:xfrm>
            <a:off x="30013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19" action="ppaction://hlinksldjump"/>
          </p:cNvPr>
          <p:cNvSpPr/>
          <p:nvPr/>
        </p:nvSpPr>
        <p:spPr>
          <a:xfrm>
            <a:off x="45467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20" action="ppaction://hlinksldjump"/>
          </p:cNvPr>
          <p:cNvSpPr/>
          <p:nvPr/>
        </p:nvSpPr>
        <p:spPr>
          <a:xfrm>
            <a:off x="60920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21" action="ppaction://hlinksldjump"/>
          </p:cNvPr>
          <p:cNvSpPr/>
          <p:nvPr/>
        </p:nvSpPr>
        <p:spPr>
          <a:xfrm>
            <a:off x="76374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22" action="ppaction://hlinksldjump"/>
          </p:cNvPr>
          <p:cNvSpPr/>
          <p:nvPr/>
        </p:nvSpPr>
        <p:spPr>
          <a:xfrm>
            <a:off x="91827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23" action="ppaction://hlinksldjump"/>
          </p:cNvPr>
          <p:cNvSpPr/>
          <p:nvPr/>
        </p:nvSpPr>
        <p:spPr>
          <a:xfrm>
            <a:off x="107281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24" action="ppaction://hlinksldjump"/>
          </p:cNvPr>
          <p:cNvSpPr/>
          <p:nvPr/>
        </p:nvSpPr>
        <p:spPr>
          <a:xfrm>
            <a:off x="122734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25" action="ppaction://hlinksldjump"/>
          </p:cNvPr>
          <p:cNvSpPr/>
          <p:nvPr/>
        </p:nvSpPr>
        <p:spPr>
          <a:xfrm>
            <a:off x="13818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6" action="ppaction://hlinksldjump"/>
          </p:cNvPr>
          <p:cNvSpPr/>
          <p:nvPr/>
        </p:nvSpPr>
        <p:spPr>
          <a:xfrm>
            <a:off x="153641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7" action="ppaction://hlinksldjump"/>
          </p:cNvPr>
          <p:cNvSpPr/>
          <p:nvPr/>
        </p:nvSpPr>
        <p:spPr>
          <a:xfrm>
            <a:off x="169095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8" action="ppaction://hlinksldjump"/>
          </p:cNvPr>
          <p:cNvSpPr/>
          <p:nvPr/>
        </p:nvSpPr>
        <p:spPr>
          <a:xfrm>
            <a:off x="18454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8054655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35</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8" y="4967218"/>
            <a:ext cx="8118770" cy="338554"/>
          </a:xfrm>
          <a:prstGeom prst="rect">
            <a:avLst/>
          </a:prstGeom>
        </p:spPr>
        <p:txBody>
          <a:bodyPr wrap="square">
            <a:spAutoFit/>
          </a:bodyPr>
          <a:lstStyle/>
          <a:p>
            <a:r>
              <a:rPr lang="es-CO" sz="800" b="1" dirty="0" err="1">
                <a:solidFill>
                  <a:schemeClr val="bg1">
                    <a:lumMod val="50000"/>
                  </a:schemeClr>
                </a:solidFill>
              </a:rPr>
              <a:t>P</a:t>
            </a:r>
            <a:r>
              <a:rPr lang="es-CO" sz="800" b="1" dirty="0" err="1" smtClean="0">
                <a:solidFill>
                  <a:schemeClr val="bg1">
                    <a:lumMod val="50000"/>
                  </a:schemeClr>
                </a:solidFill>
              </a:rPr>
              <a:t>21</a:t>
            </a:r>
            <a:r>
              <a:rPr lang="es-CO" sz="800" dirty="0">
                <a:solidFill>
                  <a:schemeClr val="bg1">
                    <a:lumMod val="50000"/>
                  </a:schemeClr>
                </a:solidFill>
              </a:rPr>
              <a:t>. Independientemente que los haya o no utilizado, que cosas positivas tiene para usted realizar trámites y servicios a través de &lt;mencione el medio&gt;? </a:t>
            </a:r>
            <a:endParaRPr lang="es-CO" sz="800" dirty="0" smtClean="0">
              <a:solidFill>
                <a:schemeClr val="bg1">
                  <a:lumMod val="50000"/>
                </a:schemeClr>
              </a:solidFill>
            </a:endParaRPr>
          </a:p>
          <a:p>
            <a:r>
              <a:rPr lang="es-CO" sz="800" b="1" dirty="0" err="1">
                <a:solidFill>
                  <a:schemeClr val="bg1">
                    <a:lumMod val="50000"/>
                  </a:schemeClr>
                </a:solidFill>
              </a:rPr>
              <a:t>P</a:t>
            </a:r>
            <a:r>
              <a:rPr lang="es-CO" sz="800" b="1" dirty="0" err="1" smtClean="0">
                <a:solidFill>
                  <a:schemeClr val="bg1">
                    <a:lumMod val="50000"/>
                  </a:schemeClr>
                </a:solidFill>
              </a:rPr>
              <a:t>22</a:t>
            </a:r>
            <a:r>
              <a:rPr lang="es-CO" sz="800" b="1" dirty="0">
                <a:solidFill>
                  <a:schemeClr val="bg1">
                    <a:lumMod val="50000"/>
                  </a:schemeClr>
                </a:solidFill>
              </a:rPr>
              <a:t>.</a:t>
            </a:r>
            <a:r>
              <a:rPr lang="es-CO" sz="800" dirty="0">
                <a:solidFill>
                  <a:schemeClr val="bg1">
                    <a:lumMod val="50000"/>
                  </a:schemeClr>
                </a:solidFill>
              </a:rPr>
              <a:t> ¿Qué cosas no tan positivas o negativas tiene para usted, realizar trámites y servicios a través de &lt; mencione el medio&gt;? </a:t>
            </a:r>
          </a:p>
        </p:txBody>
      </p:sp>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del </a:t>
            </a:r>
            <a:r>
              <a:rPr lang="es-CO" sz="1200" b="1" u="sng"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internet por computadora</a:t>
            </a: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 para realizar trámites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aphicFrame>
        <p:nvGraphicFramePr>
          <p:cNvPr id="99" name="98 Tabla"/>
          <p:cNvGraphicFramePr>
            <a:graphicFrameLocks noGrp="1"/>
          </p:cNvGraphicFramePr>
          <p:nvPr>
            <p:extLst>
              <p:ext uri="{D42A27DB-BD31-4B8C-83A1-F6EECF244321}">
                <p14:modId xmlns:p14="http://schemas.microsoft.com/office/powerpoint/2010/main" val="255150070"/>
              </p:ext>
            </p:extLst>
          </p:nvPr>
        </p:nvGraphicFramePr>
        <p:xfrm>
          <a:off x="2339752" y="1770050"/>
          <a:ext cx="3312368" cy="2110476"/>
        </p:xfrm>
        <a:graphic>
          <a:graphicData uri="http://schemas.openxmlformats.org/drawingml/2006/table">
            <a:tbl>
              <a:tblPr/>
              <a:tblGrid>
                <a:gridCol w="1656184"/>
                <a:gridCol w="1656184"/>
              </a:tblGrid>
              <a:tr h="157239">
                <a:tc>
                  <a:txBody>
                    <a:bodyPr/>
                    <a:lstStyle/>
                    <a:p>
                      <a:pPr algn="ctr" fontAlgn="ctr"/>
                      <a:r>
                        <a:rPr lang="es-CO" sz="900" b="0" i="0" u="none" strike="noStrike" dirty="0" smtClean="0">
                          <a:solidFill>
                            <a:srgbClr val="000000"/>
                          </a:solidFill>
                          <a:effectLst/>
                          <a:latin typeface="Calibri"/>
                        </a:rPr>
                        <a:t>ASPECTOS POSITIVOS</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dirty="0">
                          <a:solidFill>
                            <a:srgbClr val="000000"/>
                          </a:solidFill>
                          <a:effectLst/>
                          <a:latin typeface="Calibri"/>
                        </a:rPr>
                        <a:t>Ahorro de tiempo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55,68%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Ahorro de dinero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36,50%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A cualquier hora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27,44%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dirty="0">
                          <a:solidFill>
                            <a:srgbClr val="000000"/>
                          </a:solidFill>
                          <a:effectLst/>
                          <a:latin typeface="Calibri"/>
                        </a:rPr>
                        <a:t>Es más cómodo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26,05%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Desde cualquier lugar</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25,39%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Cualquier día de la semana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18,46%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Seguridad</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15,00%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Transparencia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12,64%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Otro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1,93%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pic>
        <p:nvPicPr>
          <p:cNvPr id="1026" name="Picture 2" descr="http://thumbs.dreamstime.com/z/positivo-y-negativa-6076640.jpg"/>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r="20580" b="53436"/>
          <a:stretch/>
        </p:blipFill>
        <p:spPr bwMode="auto">
          <a:xfrm>
            <a:off x="4441072" y="1789255"/>
            <a:ext cx="684000" cy="60855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1" name="100 Tabla"/>
          <p:cNvGraphicFramePr>
            <a:graphicFrameLocks noGrp="1"/>
          </p:cNvGraphicFramePr>
          <p:nvPr>
            <p:extLst>
              <p:ext uri="{D42A27DB-BD31-4B8C-83A1-F6EECF244321}">
                <p14:modId xmlns:p14="http://schemas.microsoft.com/office/powerpoint/2010/main" val="102446629"/>
              </p:ext>
            </p:extLst>
          </p:nvPr>
        </p:nvGraphicFramePr>
        <p:xfrm>
          <a:off x="5868144" y="1764747"/>
          <a:ext cx="3312368" cy="2678166"/>
        </p:xfrm>
        <a:graphic>
          <a:graphicData uri="http://schemas.openxmlformats.org/drawingml/2006/table">
            <a:tbl>
              <a:tblPr/>
              <a:tblGrid>
                <a:gridCol w="1656184"/>
                <a:gridCol w="1656184"/>
              </a:tblGrid>
              <a:tr h="157239">
                <a:tc>
                  <a:txBody>
                    <a:bodyPr/>
                    <a:lstStyle/>
                    <a:p>
                      <a:pPr algn="ctr" fontAlgn="ctr"/>
                      <a:r>
                        <a:rPr lang="es-CO" sz="900" b="0" i="0" u="none" strike="noStrike" dirty="0" smtClean="0">
                          <a:solidFill>
                            <a:srgbClr val="000000"/>
                          </a:solidFill>
                          <a:effectLst/>
                          <a:latin typeface="Calibri"/>
                        </a:rPr>
                        <a:t>ASPECTOS NEGATIVOS</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dirty="0">
                          <a:solidFill>
                            <a:srgbClr val="000000"/>
                          </a:solidFill>
                          <a:effectLst/>
                          <a:latin typeface="Calibri"/>
                        </a:rPr>
                        <a:t>Se puede </a:t>
                      </a:r>
                      <a:r>
                        <a:rPr lang="es-CO" sz="900" b="0" i="0" u="none" strike="noStrike" dirty="0" smtClean="0">
                          <a:solidFill>
                            <a:srgbClr val="000000"/>
                          </a:solidFill>
                          <a:effectLst/>
                          <a:latin typeface="Calibri"/>
                        </a:rPr>
                        <a:t>caer</a:t>
                      </a:r>
                      <a:r>
                        <a:rPr lang="es-CO" sz="900" b="0" i="0" u="none" strike="noStrike" baseline="0" dirty="0" smtClean="0">
                          <a:solidFill>
                            <a:srgbClr val="000000"/>
                          </a:solidFill>
                          <a:effectLst/>
                          <a:latin typeface="Calibri"/>
                        </a:rPr>
                        <a:t> el sistema</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31,04%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dirty="0">
                          <a:solidFill>
                            <a:srgbClr val="000000"/>
                          </a:solidFill>
                          <a:effectLst/>
                          <a:latin typeface="Calibri"/>
                        </a:rPr>
                        <a:t>Falta de asesoría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28,46%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dirty="0">
                          <a:solidFill>
                            <a:srgbClr val="000000"/>
                          </a:solidFill>
                          <a:effectLst/>
                          <a:latin typeface="Calibri"/>
                        </a:rPr>
                        <a:t>Los trámites y servicios pueden quedar incompletos</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23,11%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dirty="0">
                          <a:solidFill>
                            <a:srgbClr val="000000"/>
                          </a:solidFill>
                          <a:effectLst/>
                          <a:latin typeface="Calibri"/>
                        </a:rPr>
                        <a:t>No está diseñado para todas las edades</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22,30%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dirty="0">
                          <a:solidFill>
                            <a:srgbClr val="000000"/>
                          </a:solidFill>
                          <a:effectLst/>
                          <a:latin typeface="Calibri"/>
                        </a:rPr>
                        <a:t>Dificultad para seguir el menú</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21,85%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Dificultad para el acceso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17,61%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Inseguridad</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17,56%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Mucha información</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16,81%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Información desordenada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14,11%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Disponibilidad del canal</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3,65%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Otro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1,94%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pic>
        <p:nvPicPr>
          <p:cNvPr id="102" name="Picture 2" descr="http://thumbs.dreamstime.com/z/positivo-y-negativa-6076640.jpg"/>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t="46970" r="20580" b="6059"/>
          <a:stretch/>
        </p:blipFill>
        <p:spPr bwMode="auto">
          <a:xfrm>
            <a:off x="7969464" y="1801130"/>
            <a:ext cx="684000" cy="613858"/>
          </a:xfrm>
          <a:prstGeom prst="rect">
            <a:avLst/>
          </a:prstGeom>
          <a:noFill/>
          <a:extLst>
            <a:ext uri="{909E8E84-426E-40DD-AFC4-6F175D3DCCD1}">
              <a14:hiddenFill xmlns:a14="http://schemas.microsoft.com/office/drawing/2010/main">
                <a:solidFill>
                  <a:srgbClr val="FFFFFF"/>
                </a:solidFill>
              </a14:hiddenFill>
            </a:ext>
          </a:extLst>
        </p:spPr>
      </p:pic>
      <p:sp>
        <p:nvSpPr>
          <p:cNvPr id="40" name="39 CuadroTexto"/>
          <p:cNvSpPr txBox="1"/>
          <p:nvPr/>
        </p:nvSpPr>
        <p:spPr>
          <a:xfrm>
            <a:off x="972114" y="4511911"/>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41" name="40 CuadroTexto"/>
          <p:cNvSpPr txBox="1"/>
          <p:nvPr/>
        </p:nvSpPr>
        <p:spPr>
          <a:xfrm>
            <a:off x="1293958" y="4513684"/>
            <a:ext cx="803425" cy="253916"/>
          </a:xfrm>
          <a:prstGeom prst="rect">
            <a:avLst/>
          </a:prstGeom>
          <a:noFill/>
        </p:spPr>
        <p:txBody>
          <a:bodyPr wrap="none" rtlCol="0">
            <a:spAutoFit/>
          </a:bodyPr>
          <a:lstStyle/>
          <a:p>
            <a:r>
              <a:rPr lang="es-CO" sz="1050" dirty="0" smtClean="0">
                <a:solidFill>
                  <a:prstClr val="white">
                    <a:lumMod val="50000"/>
                  </a:prstClr>
                </a:solidFill>
              </a:rPr>
              <a:t>24.752.791</a:t>
            </a:r>
            <a:endParaRPr lang="es-CO" sz="1050" dirty="0">
              <a:solidFill>
                <a:prstClr val="white">
                  <a:lumMod val="50000"/>
                </a:prstClr>
              </a:solidFill>
            </a:endParaRPr>
          </a:p>
        </p:txBody>
      </p:sp>
      <p:grpSp>
        <p:nvGrpSpPr>
          <p:cNvPr id="32" name="31 Grupo"/>
          <p:cNvGrpSpPr/>
          <p:nvPr/>
        </p:nvGrpSpPr>
        <p:grpSpPr>
          <a:xfrm>
            <a:off x="2242582" y="5329764"/>
            <a:ext cx="5179000" cy="323405"/>
            <a:chOff x="24863" y="5291664"/>
            <a:chExt cx="5179000" cy="323405"/>
          </a:xfrm>
        </p:grpSpPr>
        <p:sp>
          <p:nvSpPr>
            <p:cNvPr id="33" name="32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2" name="41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3" name="42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4"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44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63" name="62 Grupo"/>
          <p:cNvGrpSpPr/>
          <p:nvPr/>
        </p:nvGrpSpPr>
        <p:grpSpPr>
          <a:xfrm>
            <a:off x="3819981" y="183107"/>
            <a:ext cx="1323523" cy="450689"/>
            <a:chOff x="3164210" y="183107"/>
            <a:chExt cx="1323523" cy="450689"/>
          </a:xfrm>
        </p:grpSpPr>
        <p:sp>
          <p:nvSpPr>
            <p:cNvPr id="64" name="63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5" name="64 CuadroTexto">
              <a:hlinkClick r:id="rId11"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66" name="10 Imagen">
              <a:hlinkClick r:id="rId11" action="ppaction://hlinksldjump"/>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 name="66 Rectángulo redondeado">
            <a:hlinkClick r:id="rId11"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68" name="67 Rectángulo redondeado">
            <a:hlinkClick r:id="rId13"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69" name="68 Rectángulo redondeado">
            <a:hlinkClick r:id="rId14"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70" name="69 Rectángulo redondeado">
            <a:hlinkClick r:id="rId3"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1" name="70 Rectángulo redondeado">
            <a:hlinkClick r:id="rId11"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2" name="71 Rectángulo redondeado">
            <a:hlinkClick r:id="rId15"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3" name="72 Rectángulo redondeado">
            <a:hlinkClick r:id="rId16"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Publicidad</a:t>
            </a:r>
          </a:p>
        </p:txBody>
      </p:sp>
      <p:sp>
        <p:nvSpPr>
          <p:cNvPr id="74" name="73 Rectángulo redondeado">
            <a:hlinkClick r:id="rId17" action="ppaction://hlinksldjump"/>
          </p:cNvPr>
          <p:cNvSpPr/>
          <p:nvPr/>
        </p:nvSpPr>
        <p:spPr>
          <a:xfrm>
            <a:off x="47371" y="371346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medios electrónicos</a:t>
            </a:r>
          </a:p>
        </p:txBody>
      </p:sp>
      <p:sp>
        <p:nvSpPr>
          <p:cNvPr id="75" name="74 Rectángulo redondeado">
            <a:hlinkClick r:id="rId18"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76" name="75 Conector">
            <a:hlinkClick r:id="rId19" action="ppaction://hlinksldjump"/>
          </p:cNvPr>
          <p:cNvSpPr/>
          <p:nvPr/>
        </p:nvSpPr>
        <p:spPr>
          <a:xfrm>
            <a:off x="14560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17" action="ppaction://hlinksldjump"/>
          </p:cNvPr>
          <p:cNvSpPr/>
          <p:nvPr/>
        </p:nvSpPr>
        <p:spPr>
          <a:xfrm>
            <a:off x="30013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20" action="ppaction://hlinksldjump"/>
          </p:cNvPr>
          <p:cNvSpPr/>
          <p:nvPr/>
        </p:nvSpPr>
        <p:spPr>
          <a:xfrm>
            <a:off x="45467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21" action="ppaction://hlinksldjump"/>
          </p:cNvPr>
          <p:cNvSpPr/>
          <p:nvPr/>
        </p:nvSpPr>
        <p:spPr>
          <a:xfrm>
            <a:off x="60920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22" action="ppaction://hlinksldjump"/>
          </p:cNvPr>
          <p:cNvSpPr/>
          <p:nvPr/>
        </p:nvSpPr>
        <p:spPr>
          <a:xfrm>
            <a:off x="76374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23" action="ppaction://hlinksldjump"/>
          </p:cNvPr>
          <p:cNvSpPr/>
          <p:nvPr/>
        </p:nvSpPr>
        <p:spPr>
          <a:xfrm>
            <a:off x="91827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24" action="ppaction://hlinksldjump"/>
          </p:cNvPr>
          <p:cNvSpPr/>
          <p:nvPr/>
        </p:nvSpPr>
        <p:spPr>
          <a:xfrm>
            <a:off x="107281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25" action="ppaction://hlinksldjump"/>
          </p:cNvPr>
          <p:cNvSpPr/>
          <p:nvPr/>
        </p:nvSpPr>
        <p:spPr>
          <a:xfrm>
            <a:off x="122734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6" action="ppaction://hlinksldjump"/>
          </p:cNvPr>
          <p:cNvSpPr/>
          <p:nvPr/>
        </p:nvSpPr>
        <p:spPr>
          <a:xfrm>
            <a:off x="13818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7" action="ppaction://hlinksldjump"/>
          </p:cNvPr>
          <p:cNvSpPr/>
          <p:nvPr/>
        </p:nvSpPr>
        <p:spPr>
          <a:xfrm>
            <a:off x="153641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8" action="ppaction://hlinksldjump"/>
          </p:cNvPr>
          <p:cNvSpPr/>
          <p:nvPr/>
        </p:nvSpPr>
        <p:spPr>
          <a:xfrm>
            <a:off x="169095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7" name="86 Conector">
            <a:hlinkClick r:id="rId29" action="ppaction://hlinksldjump"/>
          </p:cNvPr>
          <p:cNvSpPr/>
          <p:nvPr/>
        </p:nvSpPr>
        <p:spPr>
          <a:xfrm>
            <a:off x="18454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13794786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36</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29" y="4967218"/>
            <a:ext cx="8118770" cy="338554"/>
          </a:xfrm>
          <a:prstGeom prst="rect">
            <a:avLst/>
          </a:prstGeom>
        </p:spPr>
        <p:txBody>
          <a:bodyPr wrap="square">
            <a:spAutoFit/>
          </a:bodyPr>
          <a:lstStyle/>
          <a:p>
            <a:r>
              <a:rPr lang="es-CO" sz="800" b="1" dirty="0" err="1">
                <a:solidFill>
                  <a:schemeClr val="bg1">
                    <a:lumMod val="50000"/>
                  </a:schemeClr>
                </a:solidFill>
              </a:rPr>
              <a:t>P</a:t>
            </a:r>
            <a:r>
              <a:rPr lang="es-CO" sz="800" b="1" dirty="0" err="1" smtClean="0">
                <a:solidFill>
                  <a:schemeClr val="bg1">
                    <a:lumMod val="50000"/>
                  </a:schemeClr>
                </a:solidFill>
              </a:rPr>
              <a:t>23</a:t>
            </a:r>
            <a:r>
              <a:rPr lang="es-CO" sz="800" b="1" dirty="0">
                <a:solidFill>
                  <a:schemeClr val="bg1">
                    <a:lumMod val="50000"/>
                  </a:schemeClr>
                </a:solidFill>
              </a:rPr>
              <a:t>.</a:t>
            </a:r>
            <a:r>
              <a:rPr lang="es-CO" sz="800" dirty="0">
                <a:solidFill>
                  <a:schemeClr val="bg1">
                    <a:lumMod val="50000"/>
                  </a:schemeClr>
                </a:solidFill>
              </a:rPr>
              <a:t> Qué cosas motivan a utilizar &lt; mencione el medio&gt; para realizar trámites y servicios? </a:t>
            </a:r>
            <a:r>
              <a:rPr lang="es-CO" sz="800" dirty="0" smtClean="0">
                <a:solidFill>
                  <a:schemeClr val="bg1">
                    <a:lumMod val="50000"/>
                  </a:schemeClr>
                </a:solidFill>
              </a:rPr>
              <a:t>(</a:t>
            </a:r>
            <a:endParaRPr lang="es-CO" sz="800" dirty="0">
              <a:solidFill>
                <a:schemeClr val="bg1">
                  <a:lumMod val="50000"/>
                </a:schemeClr>
              </a:solidFill>
            </a:endParaRPr>
          </a:p>
          <a:p>
            <a:r>
              <a:rPr lang="es-CO" sz="800" b="1" dirty="0" err="1" smtClean="0">
                <a:solidFill>
                  <a:schemeClr val="bg1">
                    <a:lumMod val="50000"/>
                  </a:schemeClr>
                </a:solidFill>
              </a:rPr>
              <a:t>P24</a:t>
            </a:r>
            <a:r>
              <a:rPr lang="es-CO" sz="800" b="1" dirty="0">
                <a:solidFill>
                  <a:schemeClr val="bg1">
                    <a:lumMod val="50000"/>
                  </a:schemeClr>
                </a:solidFill>
              </a:rPr>
              <a:t>. </a:t>
            </a:r>
            <a:r>
              <a:rPr lang="es-CO" sz="800" dirty="0">
                <a:solidFill>
                  <a:schemeClr val="bg1">
                    <a:lumMod val="50000"/>
                  </a:schemeClr>
                </a:solidFill>
              </a:rPr>
              <a:t>¿Qué cosas hacen que los ciudadanos no utilicen &lt; mencione el medio&gt; para realizar trámites y </a:t>
            </a:r>
            <a:r>
              <a:rPr lang="es-CO" sz="800" dirty="0" smtClean="0">
                <a:solidFill>
                  <a:schemeClr val="bg1">
                    <a:lumMod val="50000"/>
                  </a:schemeClr>
                </a:solidFill>
              </a:rPr>
              <a:t>servicios?</a:t>
            </a:r>
          </a:p>
        </p:txBody>
      </p:sp>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del </a:t>
            </a:r>
            <a:r>
              <a:rPr lang="es-CO" sz="1200" b="1" u="sng"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internet por computadora</a:t>
            </a: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 para realizar trámites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aphicFrame>
        <p:nvGraphicFramePr>
          <p:cNvPr id="32" name="31 Gráfico"/>
          <p:cNvGraphicFramePr/>
          <p:nvPr>
            <p:extLst>
              <p:ext uri="{D42A27DB-BD31-4B8C-83A1-F6EECF244321}">
                <p14:modId xmlns:p14="http://schemas.microsoft.com/office/powerpoint/2010/main" val="1933460092"/>
              </p:ext>
            </p:extLst>
          </p:nvPr>
        </p:nvGraphicFramePr>
        <p:xfrm>
          <a:off x="2240806" y="2013339"/>
          <a:ext cx="2902697" cy="264436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3" name="32 Gráfico"/>
          <p:cNvGraphicFramePr/>
          <p:nvPr>
            <p:extLst>
              <p:ext uri="{D42A27DB-BD31-4B8C-83A1-F6EECF244321}">
                <p14:modId xmlns:p14="http://schemas.microsoft.com/office/powerpoint/2010/main" val="2635694381"/>
              </p:ext>
            </p:extLst>
          </p:nvPr>
        </p:nvGraphicFramePr>
        <p:xfrm>
          <a:off x="5220072" y="2022738"/>
          <a:ext cx="3995761" cy="2586862"/>
        </p:xfrm>
        <a:graphic>
          <a:graphicData uri="http://schemas.openxmlformats.org/drawingml/2006/chart">
            <c:chart xmlns:c="http://schemas.openxmlformats.org/drawingml/2006/chart" xmlns:r="http://schemas.openxmlformats.org/officeDocument/2006/relationships" r:id="rId5"/>
          </a:graphicData>
        </a:graphic>
      </p:graphicFrame>
      <p:cxnSp>
        <p:nvCxnSpPr>
          <p:cNvPr id="34" name="33 Conector recto"/>
          <p:cNvCxnSpPr/>
          <p:nvPr/>
        </p:nvCxnSpPr>
        <p:spPr>
          <a:xfrm>
            <a:off x="5220072" y="1597739"/>
            <a:ext cx="0" cy="313200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 name="1 Rectángulo"/>
          <p:cNvSpPr/>
          <p:nvPr/>
        </p:nvSpPr>
        <p:spPr>
          <a:xfrm>
            <a:off x="2195736" y="1768088"/>
            <a:ext cx="2170018" cy="276999"/>
          </a:xfrm>
          <a:prstGeom prst="rect">
            <a:avLst/>
          </a:prstGeom>
        </p:spPr>
        <p:txBody>
          <a:bodyPr wrap="none">
            <a:spAutoFit/>
          </a:bodyPr>
          <a:lstStyle/>
          <a:p>
            <a:r>
              <a:rPr lang="es-CO" sz="1200" b="1" dirty="0" smtClean="0">
                <a:solidFill>
                  <a:schemeClr val="tx2"/>
                </a:solidFill>
              </a:rPr>
              <a:t>Motivadores del uso del medio</a:t>
            </a:r>
            <a:endParaRPr lang="es-CO" sz="1200" dirty="0">
              <a:solidFill>
                <a:schemeClr val="tx2"/>
              </a:solidFill>
            </a:endParaRPr>
          </a:p>
        </p:txBody>
      </p:sp>
      <p:sp>
        <p:nvSpPr>
          <p:cNvPr id="36" name="35 Rectángulo"/>
          <p:cNvSpPr/>
          <p:nvPr/>
        </p:nvSpPr>
        <p:spPr>
          <a:xfrm>
            <a:off x="5246677" y="1765505"/>
            <a:ext cx="1891543" cy="276999"/>
          </a:xfrm>
          <a:prstGeom prst="rect">
            <a:avLst/>
          </a:prstGeom>
        </p:spPr>
        <p:txBody>
          <a:bodyPr wrap="none">
            <a:spAutoFit/>
          </a:bodyPr>
          <a:lstStyle/>
          <a:p>
            <a:r>
              <a:rPr lang="es-CO" sz="1200" b="1" dirty="0" smtClean="0">
                <a:solidFill>
                  <a:schemeClr val="tx2"/>
                </a:solidFill>
              </a:rPr>
              <a:t>Barreras de uso del medio</a:t>
            </a:r>
            <a:endParaRPr lang="es-CO" sz="1200" dirty="0">
              <a:solidFill>
                <a:schemeClr val="tx2"/>
              </a:solidFill>
            </a:endParaRPr>
          </a:p>
        </p:txBody>
      </p:sp>
      <p:sp>
        <p:nvSpPr>
          <p:cNvPr id="35" name="34 CuadroTexto"/>
          <p:cNvSpPr txBox="1"/>
          <p:nvPr/>
        </p:nvSpPr>
        <p:spPr>
          <a:xfrm>
            <a:off x="972114" y="4511911"/>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39" name="38 CuadroTexto"/>
          <p:cNvSpPr txBox="1"/>
          <p:nvPr/>
        </p:nvSpPr>
        <p:spPr>
          <a:xfrm>
            <a:off x="1293958" y="4513684"/>
            <a:ext cx="803425" cy="253916"/>
          </a:xfrm>
          <a:prstGeom prst="rect">
            <a:avLst/>
          </a:prstGeom>
          <a:noFill/>
        </p:spPr>
        <p:txBody>
          <a:bodyPr wrap="none" rtlCol="0">
            <a:spAutoFit/>
          </a:bodyPr>
          <a:lstStyle/>
          <a:p>
            <a:r>
              <a:rPr lang="es-CO" sz="1050" dirty="0" smtClean="0">
                <a:solidFill>
                  <a:prstClr val="white">
                    <a:lumMod val="50000"/>
                  </a:prstClr>
                </a:solidFill>
              </a:rPr>
              <a:t>24.752.791</a:t>
            </a:r>
            <a:endParaRPr lang="es-CO" sz="1050" dirty="0">
              <a:solidFill>
                <a:prstClr val="white">
                  <a:lumMod val="50000"/>
                </a:prstClr>
              </a:solidFill>
            </a:endParaRPr>
          </a:p>
        </p:txBody>
      </p:sp>
      <p:grpSp>
        <p:nvGrpSpPr>
          <p:cNvPr id="37" name="36 Grupo"/>
          <p:cNvGrpSpPr/>
          <p:nvPr/>
        </p:nvGrpSpPr>
        <p:grpSpPr>
          <a:xfrm>
            <a:off x="2242582" y="5329764"/>
            <a:ext cx="5179000" cy="323405"/>
            <a:chOff x="24863" y="5291664"/>
            <a:chExt cx="5179000" cy="323405"/>
          </a:xfrm>
        </p:grpSpPr>
        <p:sp>
          <p:nvSpPr>
            <p:cNvPr id="38" name="37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6" name="45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1" name="50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7"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57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67" name="66 Grupo"/>
          <p:cNvGrpSpPr/>
          <p:nvPr/>
        </p:nvGrpSpPr>
        <p:grpSpPr>
          <a:xfrm>
            <a:off x="3819981" y="183107"/>
            <a:ext cx="1323523" cy="450689"/>
            <a:chOff x="3164210" y="183107"/>
            <a:chExt cx="1323523" cy="450689"/>
          </a:xfrm>
        </p:grpSpPr>
        <p:sp>
          <p:nvSpPr>
            <p:cNvPr id="68" name="67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9" name="68 CuadroTexto">
              <a:hlinkClick r:id="rId11"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70" name="10 Imagen">
              <a:hlinkClick r:id="rId11" action="ppaction://hlinksldjump"/>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 name="70 Rectángulo redondeado">
            <a:hlinkClick r:id="rId11"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72" name="71 Rectángulo redondeado">
            <a:hlinkClick r:id="rId13"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73" name="72 Rectángulo redondeado">
            <a:hlinkClick r:id="rId14"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74" name="73 Rectángulo redondeado">
            <a:hlinkClick r:id="rId3"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5" name="74 Rectángulo redondeado">
            <a:hlinkClick r:id="rId11"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6" name="75 Rectángulo redondeado">
            <a:hlinkClick r:id="rId15"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7" name="76 Rectángulo redondeado">
            <a:hlinkClick r:id="rId16"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Publicidad</a:t>
            </a:r>
          </a:p>
        </p:txBody>
      </p:sp>
      <p:sp>
        <p:nvSpPr>
          <p:cNvPr id="78" name="77 Rectángulo redondeado">
            <a:hlinkClick r:id="rId17" action="ppaction://hlinksldjump"/>
          </p:cNvPr>
          <p:cNvSpPr/>
          <p:nvPr/>
        </p:nvSpPr>
        <p:spPr>
          <a:xfrm>
            <a:off x="47371" y="371346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medios electrónicos</a:t>
            </a:r>
          </a:p>
        </p:txBody>
      </p:sp>
      <p:sp>
        <p:nvSpPr>
          <p:cNvPr id="79" name="78 Rectángulo redondeado">
            <a:hlinkClick r:id="rId18"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80" name="79 Conector">
            <a:hlinkClick r:id="rId19" action="ppaction://hlinksldjump"/>
          </p:cNvPr>
          <p:cNvSpPr/>
          <p:nvPr/>
        </p:nvSpPr>
        <p:spPr>
          <a:xfrm>
            <a:off x="14560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17" action="ppaction://hlinksldjump"/>
          </p:cNvPr>
          <p:cNvSpPr/>
          <p:nvPr/>
        </p:nvSpPr>
        <p:spPr>
          <a:xfrm>
            <a:off x="30013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20" action="ppaction://hlinksldjump"/>
          </p:cNvPr>
          <p:cNvSpPr/>
          <p:nvPr/>
        </p:nvSpPr>
        <p:spPr>
          <a:xfrm>
            <a:off x="45467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21" action="ppaction://hlinksldjump"/>
          </p:cNvPr>
          <p:cNvSpPr/>
          <p:nvPr/>
        </p:nvSpPr>
        <p:spPr>
          <a:xfrm>
            <a:off x="60920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2" action="ppaction://hlinksldjump"/>
          </p:cNvPr>
          <p:cNvSpPr/>
          <p:nvPr/>
        </p:nvSpPr>
        <p:spPr>
          <a:xfrm>
            <a:off x="76374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3" action="ppaction://hlinksldjump"/>
          </p:cNvPr>
          <p:cNvSpPr/>
          <p:nvPr/>
        </p:nvSpPr>
        <p:spPr>
          <a:xfrm>
            <a:off x="91827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4" action="ppaction://hlinksldjump"/>
          </p:cNvPr>
          <p:cNvSpPr/>
          <p:nvPr/>
        </p:nvSpPr>
        <p:spPr>
          <a:xfrm>
            <a:off x="107281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7" name="86 Conector">
            <a:hlinkClick r:id="rId25" action="ppaction://hlinksldjump"/>
          </p:cNvPr>
          <p:cNvSpPr/>
          <p:nvPr/>
        </p:nvSpPr>
        <p:spPr>
          <a:xfrm>
            <a:off x="122734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8" name="87 Conector">
            <a:hlinkClick r:id="rId26" action="ppaction://hlinksldjump"/>
          </p:cNvPr>
          <p:cNvSpPr/>
          <p:nvPr/>
        </p:nvSpPr>
        <p:spPr>
          <a:xfrm>
            <a:off x="13818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9" name="88 Conector">
            <a:hlinkClick r:id="rId27" action="ppaction://hlinksldjump"/>
          </p:cNvPr>
          <p:cNvSpPr/>
          <p:nvPr/>
        </p:nvSpPr>
        <p:spPr>
          <a:xfrm>
            <a:off x="153641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0" name="89 Conector">
            <a:hlinkClick r:id="rId28" action="ppaction://hlinksldjump"/>
          </p:cNvPr>
          <p:cNvSpPr/>
          <p:nvPr/>
        </p:nvSpPr>
        <p:spPr>
          <a:xfrm>
            <a:off x="169095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1" name="90 Conector">
            <a:hlinkClick r:id="rId29" action="ppaction://hlinksldjump"/>
          </p:cNvPr>
          <p:cNvSpPr/>
          <p:nvPr/>
        </p:nvSpPr>
        <p:spPr>
          <a:xfrm>
            <a:off x="18454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38552425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37</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6503" y="5090328"/>
            <a:ext cx="8118770" cy="215444"/>
          </a:xfrm>
          <a:prstGeom prst="rect">
            <a:avLst/>
          </a:prstGeom>
        </p:spPr>
        <p:txBody>
          <a:bodyPr wrap="square">
            <a:spAutoFit/>
          </a:bodyPr>
          <a:lstStyle/>
          <a:p>
            <a:r>
              <a:rPr lang="es-CO" sz="800" b="1" dirty="0" err="1" smtClean="0">
                <a:solidFill>
                  <a:schemeClr val="bg1">
                    <a:lumMod val="50000"/>
                  </a:schemeClr>
                </a:solidFill>
              </a:rPr>
              <a:t>P25</a:t>
            </a:r>
            <a:r>
              <a:rPr lang="es-CO" sz="800" b="1" dirty="0" smtClean="0">
                <a:solidFill>
                  <a:schemeClr val="bg1">
                    <a:lumMod val="50000"/>
                  </a:schemeClr>
                </a:solidFill>
              </a:rPr>
              <a:t>. </a:t>
            </a:r>
            <a:r>
              <a:rPr lang="es-CO" sz="800" dirty="0" smtClean="0">
                <a:solidFill>
                  <a:schemeClr val="bg1">
                    <a:lumMod val="50000"/>
                  </a:schemeClr>
                </a:solidFill>
              </a:rPr>
              <a:t>¿Que deberían hacer las entidades para incentivar, motivar a los ciudadanos a realizar trámites y a través de…&lt; mencione el medio&gt;? </a:t>
            </a:r>
            <a:endParaRPr lang="es-CO" sz="800" dirty="0">
              <a:solidFill>
                <a:schemeClr val="bg1">
                  <a:lumMod val="50000"/>
                </a:schemeClr>
              </a:solidFill>
            </a:endParaRPr>
          </a:p>
        </p:txBody>
      </p:sp>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del </a:t>
            </a:r>
            <a:r>
              <a:rPr lang="es-CO" sz="1200" b="1" u="sng"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internet por computadora</a:t>
            </a: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 para realizar trámites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aphicFrame>
        <p:nvGraphicFramePr>
          <p:cNvPr id="33" name="32 Gráfico"/>
          <p:cNvGraphicFramePr/>
          <p:nvPr>
            <p:extLst>
              <p:ext uri="{D42A27DB-BD31-4B8C-83A1-F6EECF244321}">
                <p14:modId xmlns:p14="http://schemas.microsoft.com/office/powerpoint/2010/main" val="2278012735"/>
              </p:ext>
            </p:extLst>
          </p:nvPr>
        </p:nvGraphicFramePr>
        <p:xfrm>
          <a:off x="3384551" y="1842687"/>
          <a:ext cx="3995761" cy="2586862"/>
        </p:xfrm>
        <a:graphic>
          <a:graphicData uri="http://schemas.openxmlformats.org/drawingml/2006/chart">
            <c:chart xmlns:c="http://schemas.openxmlformats.org/drawingml/2006/chart" xmlns:r="http://schemas.openxmlformats.org/officeDocument/2006/relationships" r:id="rId4"/>
          </a:graphicData>
        </a:graphic>
      </p:graphicFrame>
      <p:grpSp>
        <p:nvGrpSpPr>
          <p:cNvPr id="34" name="33 Grupo"/>
          <p:cNvGrpSpPr/>
          <p:nvPr/>
        </p:nvGrpSpPr>
        <p:grpSpPr>
          <a:xfrm>
            <a:off x="2393396" y="5342407"/>
            <a:ext cx="5179000" cy="323405"/>
            <a:chOff x="24863" y="5291664"/>
            <a:chExt cx="5179000" cy="323405"/>
          </a:xfrm>
        </p:grpSpPr>
        <p:sp>
          <p:nvSpPr>
            <p:cNvPr id="36" name="35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37" name="36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38" name="37 Cheurón"/>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39" name="Picture 2" descr="http://58533534ea9b6562bf3c-029f06cbf668e558ffb5306597309f00.r0.cf1.rackcdn.com/2012/10/Like.jpg"/>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39 Cheurón">
              <a:hlinkClick r:id="rId8"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29" name="28 CuadroTexto"/>
          <p:cNvSpPr txBox="1"/>
          <p:nvPr/>
        </p:nvSpPr>
        <p:spPr>
          <a:xfrm>
            <a:off x="972114" y="4511911"/>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32" name="31 CuadroTexto"/>
          <p:cNvSpPr txBox="1"/>
          <p:nvPr/>
        </p:nvSpPr>
        <p:spPr>
          <a:xfrm>
            <a:off x="1293958" y="4513684"/>
            <a:ext cx="803425" cy="253916"/>
          </a:xfrm>
          <a:prstGeom prst="rect">
            <a:avLst/>
          </a:prstGeom>
          <a:noFill/>
        </p:spPr>
        <p:txBody>
          <a:bodyPr wrap="none" rtlCol="0">
            <a:spAutoFit/>
          </a:bodyPr>
          <a:lstStyle/>
          <a:p>
            <a:r>
              <a:rPr lang="es-CO" sz="1050" dirty="0" smtClean="0">
                <a:solidFill>
                  <a:prstClr val="white">
                    <a:lumMod val="50000"/>
                  </a:prstClr>
                </a:solidFill>
              </a:rPr>
              <a:t>24.752.791</a:t>
            </a:r>
            <a:endParaRPr lang="es-CO" sz="1050" dirty="0">
              <a:solidFill>
                <a:prstClr val="white">
                  <a:lumMod val="50000"/>
                </a:prstClr>
              </a:solidFill>
            </a:endParaRPr>
          </a:p>
        </p:txBody>
      </p:sp>
      <p:grpSp>
        <p:nvGrpSpPr>
          <p:cNvPr id="43" name="42 Grupo"/>
          <p:cNvGrpSpPr/>
          <p:nvPr/>
        </p:nvGrpSpPr>
        <p:grpSpPr>
          <a:xfrm>
            <a:off x="3819981" y="183107"/>
            <a:ext cx="1323523" cy="450689"/>
            <a:chOff x="3164210" y="183107"/>
            <a:chExt cx="1323523" cy="450689"/>
          </a:xfrm>
        </p:grpSpPr>
        <p:sp>
          <p:nvSpPr>
            <p:cNvPr id="44" name="43 Elipse">
              <a:hlinkClick r:id="rId9"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45" name="44 CuadroTexto">
              <a:hlinkClick r:id="rId9"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46" name="10 Imagen">
              <a:hlinkClick r:id="rId9" action="ppaction://hlinksldjump"/>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1" name="50 Rectángulo redondeado">
            <a:hlinkClick r:id="rId9"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57" name="56 Rectángulo redondeado">
            <a:hlinkClick r:id="rId11"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58" name="57 Rectángulo redondeado">
            <a:hlinkClick r:id="rId12"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63" name="62 Rectángulo redondeado">
            <a:hlinkClick r:id="rId3"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64" name="63 Rectángulo redondeado">
            <a:hlinkClick r:id="rId9"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65" name="64 Rectángulo redondeado">
            <a:hlinkClick r:id="rId13"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66" name="65 Rectángulo redondeado">
            <a:hlinkClick r:id="rId14"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Publicidad</a:t>
            </a:r>
          </a:p>
        </p:txBody>
      </p:sp>
      <p:sp>
        <p:nvSpPr>
          <p:cNvPr id="67" name="66 Rectángulo redondeado">
            <a:hlinkClick r:id="rId15" action="ppaction://hlinksldjump"/>
          </p:cNvPr>
          <p:cNvSpPr/>
          <p:nvPr/>
        </p:nvSpPr>
        <p:spPr>
          <a:xfrm>
            <a:off x="47371" y="371346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medios electrónicos</a:t>
            </a:r>
          </a:p>
        </p:txBody>
      </p:sp>
      <p:sp>
        <p:nvSpPr>
          <p:cNvPr id="68" name="67 Rectángulo redondeado">
            <a:hlinkClick r:id="rId16"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69" name="68 Conector">
            <a:hlinkClick r:id="rId17" action="ppaction://hlinksldjump"/>
          </p:cNvPr>
          <p:cNvSpPr/>
          <p:nvPr/>
        </p:nvSpPr>
        <p:spPr>
          <a:xfrm>
            <a:off x="14560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0" name="69 Conector">
            <a:hlinkClick r:id="rId15" action="ppaction://hlinksldjump"/>
          </p:cNvPr>
          <p:cNvSpPr/>
          <p:nvPr/>
        </p:nvSpPr>
        <p:spPr>
          <a:xfrm>
            <a:off x="30013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1" name="70 Conector">
            <a:hlinkClick r:id="rId18" action="ppaction://hlinksldjump"/>
          </p:cNvPr>
          <p:cNvSpPr/>
          <p:nvPr/>
        </p:nvSpPr>
        <p:spPr>
          <a:xfrm>
            <a:off x="45467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2" name="71 Conector">
            <a:hlinkClick r:id="rId19" action="ppaction://hlinksldjump"/>
          </p:cNvPr>
          <p:cNvSpPr/>
          <p:nvPr/>
        </p:nvSpPr>
        <p:spPr>
          <a:xfrm>
            <a:off x="60920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3" name="72 Conector">
            <a:hlinkClick r:id="rId20" action="ppaction://hlinksldjump"/>
          </p:cNvPr>
          <p:cNvSpPr/>
          <p:nvPr/>
        </p:nvSpPr>
        <p:spPr>
          <a:xfrm>
            <a:off x="76374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21" action="ppaction://hlinksldjump"/>
          </p:cNvPr>
          <p:cNvSpPr/>
          <p:nvPr/>
        </p:nvSpPr>
        <p:spPr>
          <a:xfrm>
            <a:off x="91827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22" action="ppaction://hlinksldjump"/>
          </p:cNvPr>
          <p:cNvSpPr/>
          <p:nvPr/>
        </p:nvSpPr>
        <p:spPr>
          <a:xfrm>
            <a:off x="107281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23" action="ppaction://hlinksldjump"/>
          </p:cNvPr>
          <p:cNvSpPr/>
          <p:nvPr/>
        </p:nvSpPr>
        <p:spPr>
          <a:xfrm>
            <a:off x="122734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4" action="ppaction://hlinksldjump"/>
          </p:cNvPr>
          <p:cNvSpPr/>
          <p:nvPr/>
        </p:nvSpPr>
        <p:spPr>
          <a:xfrm>
            <a:off x="138188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25" action="ppaction://hlinksldjump"/>
          </p:cNvPr>
          <p:cNvSpPr/>
          <p:nvPr/>
        </p:nvSpPr>
        <p:spPr>
          <a:xfrm>
            <a:off x="1536419"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26" action="ppaction://hlinksldjump"/>
          </p:cNvPr>
          <p:cNvSpPr/>
          <p:nvPr/>
        </p:nvSpPr>
        <p:spPr>
          <a:xfrm>
            <a:off x="169095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27" action="ppaction://hlinksldjump"/>
          </p:cNvPr>
          <p:cNvSpPr/>
          <p:nvPr/>
        </p:nvSpPr>
        <p:spPr>
          <a:xfrm>
            <a:off x="18454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80546559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38</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8" y="4967218"/>
            <a:ext cx="8118770" cy="338554"/>
          </a:xfrm>
          <a:prstGeom prst="rect">
            <a:avLst/>
          </a:prstGeom>
        </p:spPr>
        <p:txBody>
          <a:bodyPr wrap="square">
            <a:spAutoFit/>
          </a:bodyPr>
          <a:lstStyle/>
          <a:p>
            <a:r>
              <a:rPr lang="es-CO" sz="800" b="1" dirty="0" err="1">
                <a:solidFill>
                  <a:schemeClr val="bg1">
                    <a:lumMod val="50000"/>
                  </a:schemeClr>
                </a:solidFill>
              </a:rPr>
              <a:t>P</a:t>
            </a:r>
            <a:r>
              <a:rPr lang="es-CO" sz="800" b="1" dirty="0" err="1" smtClean="0">
                <a:solidFill>
                  <a:schemeClr val="bg1">
                    <a:lumMod val="50000"/>
                  </a:schemeClr>
                </a:solidFill>
              </a:rPr>
              <a:t>21</a:t>
            </a:r>
            <a:r>
              <a:rPr lang="es-CO" sz="800" dirty="0">
                <a:solidFill>
                  <a:schemeClr val="bg1">
                    <a:lumMod val="50000"/>
                  </a:schemeClr>
                </a:solidFill>
              </a:rPr>
              <a:t>. Independientemente que los haya o no utilizado, que cosas positivas tiene para usted realizar trámites y servicios a través de &lt;mencione el medio&gt;? </a:t>
            </a:r>
            <a:endParaRPr lang="es-CO" sz="800" dirty="0" smtClean="0">
              <a:solidFill>
                <a:schemeClr val="bg1">
                  <a:lumMod val="50000"/>
                </a:schemeClr>
              </a:solidFill>
            </a:endParaRPr>
          </a:p>
          <a:p>
            <a:r>
              <a:rPr lang="es-CO" sz="800" b="1" dirty="0" err="1">
                <a:solidFill>
                  <a:schemeClr val="bg1">
                    <a:lumMod val="50000"/>
                  </a:schemeClr>
                </a:solidFill>
              </a:rPr>
              <a:t>P</a:t>
            </a:r>
            <a:r>
              <a:rPr lang="es-CO" sz="800" b="1" dirty="0" err="1" smtClean="0">
                <a:solidFill>
                  <a:schemeClr val="bg1">
                    <a:lumMod val="50000"/>
                  </a:schemeClr>
                </a:solidFill>
              </a:rPr>
              <a:t>22</a:t>
            </a:r>
            <a:r>
              <a:rPr lang="es-CO" sz="800" b="1" dirty="0">
                <a:solidFill>
                  <a:schemeClr val="bg1">
                    <a:lumMod val="50000"/>
                  </a:schemeClr>
                </a:solidFill>
              </a:rPr>
              <a:t>.</a:t>
            </a:r>
            <a:r>
              <a:rPr lang="es-CO" sz="800" dirty="0">
                <a:solidFill>
                  <a:schemeClr val="bg1">
                    <a:lumMod val="50000"/>
                  </a:schemeClr>
                </a:solidFill>
              </a:rPr>
              <a:t> ¿Qué cosas no tan positivas o negativas tiene para usted, realizar trámites y servicios a través de &lt; mencione el medio&gt;? </a:t>
            </a:r>
          </a:p>
        </p:txBody>
      </p:sp>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del </a:t>
            </a:r>
            <a:r>
              <a:rPr lang="es-CO" sz="1200" b="1" u="sng"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internet por dispositivos</a:t>
            </a: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 para realizar trámites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aphicFrame>
        <p:nvGraphicFramePr>
          <p:cNvPr id="99" name="98 Tabla"/>
          <p:cNvGraphicFramePr>
            <a:graphicFrameLocks noGrp="1"/>
          </p:cNvGraphicFramePr>
          <p:nvPr>
            <p:extLst>
              <p:ext uri="{D42A27DB-BD31-4B8C-83A1-F6EECF244321}">
                <p14:modId xmlns:p14="http://schemas.microsoft.com/office/powerpoint/2010/main" val="1921814711"/>
              </p:ext>
            </p:extLst>
          </p:nvPr>
        </p:nvGraphicFramePr>
        <p:xfrm>
          <a:off x="2339752" y="1770050"/>
          <a:ext cx="3312368" cy="2110476"/>
        </p:xfrm>
        <a:graphic>
          <a:graphicData uri="http://schemas.openxmlformats.org/drawingml/2006/table">
            <a:tbl>
              <a:tblPr/>
              <a:tblGrid>
                <a:gridCol w="1656184"/>
                <a:gridCol w="1656184"/>
              </a:tblGrid>
              <a:tr h="157239">
                <a:tc>
                  <a:txBody>
                    <a:bodyPr/>
                    <a:lstStyle/>
                    <a:p>
                      <a:pPr algn="ctr" fontAlgn="ctr"/>
                      <a:r>
                        <a:rPr lang="es-CO" sz="900" b="0" i="0" u="none" strike="noStrike" dirty="0" smtClean="0">
                          <a:solidFill>
                            <a:srgbClr val="000000"/>
                          </a:solidFill>
                          <a:effectLst/>
                          <a:latin typeface="Calibri"/>
                        </a:rPr>
                        <a:t>ASPECTOS POSITIVOS</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dirty="0">
                          <a:solidFill>
                            <a:srgbClr val="000000"/>
                          </a:solidFill>
                          <a:effectLst/>
                          <a:latin typeface="Calibri"/>
                        </a:rPr>
                        <a:t>Ahorro de tiempo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54,50%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Ahorro de dinero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34,60%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Desde cualquier lugar</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31,83%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A cualquier hora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28,30%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Es más cómodo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22,15%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Cualquier día de la semana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19,97%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Transparencia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13,35%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Seguridad</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13,31%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Otro cuál?___________</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2,11%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pic>
        <p:nvPicPr>
          <p:cNvPr id="1026" name="Picture 2" descr="http://thumbs.dreamstime.com/z/positivo-y-negativa-6076640.jpg"/>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r="20580" b="53436"/>
          <a:stretch/>
        </p:blipFill>
        <p:spPr bwMode="auto">
          <a:xfrm>
            <a:off x="4441072" y="1789255"/>
            <a:ext cx="684000" cy="60855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1" name="100 Tabla"/>
          <p:cNvGraphicFramePr>
            <a:graphicFrameLocks noGrp="1"/>
          </p:cNvGraphicFramePr>
          <p:nvPr>
            <p:extLst>
              <p:ext uri="{D42A27DB-BD31-4B8C-83A1-F6EECF244321}">
                <p14:modId xmlns:p14="http://schemas.microsoft.com/office/powerpoint/2010/main" val="3267308904"/>
              </p:ext>
            </p:extLst>
          </p:nvPr>
        </p:nvGraphicFramePr>
        <p:xfrm>
          <a:off x="5868144" y="1764747"/>
          <a:ext cx="3312368" cy="2520927"/>
        </p:xfrm>
        <a:graphic>
          <a:graphicData uri="http://schemas.openxmlformats.org/drawingml/2006/table">
            <a:tbl>
              <a:tblPr/>
              <a:tblGrid>
                <a:gridCol w="1656184"/>
                <a:gridCol w="1656184"/>
              </a:tblGrid>
              <a:tr h="157239">
                <a:tc>
                  <a:txBody>
                    <a:bodyPr/>
                    <a:lstStyle/>
                    <a:p>
                      <a:pPr algn="ctr" fontAlgn="ctr"/>
                      <a:r>
                        <a:rPr lang="es-CO" sz="900" b="0" i="0" u="none" strike="noStrike" dirty="0" smtClean="0">
                          <a:solidFill>
                            <a:srgbClr val="000000"/>
                          </a:solidFill>
                          <a:effectLst/>
                          <a:latin typeface="Calibri"/>
                        </a:rPr>
                        <a:t>ASPECTOS NEGATIVOS</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dirty="0">
                          <a:solidFill>
                            <a:srgbClr val="000000"/>
                          </a:solidFill>
                          <a:effectLst/>
                          <a:latin typeface="Calibri"/>
                        </a:rPr>
                        <a:t>Falta de asesoría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31,04%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Se puede caer la llamada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29,89%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Dificultad para seguir el menú</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24,61%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No está diseñado para todas las edades</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24,28%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Los trámites y servicios pueden quedar incompletos</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20,05%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Mucha información</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19,11%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Inseguridad</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16,95%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Dificultad para el acceso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15,52%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Información desordenada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13,25%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Otro cuál?___________</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2,55%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pic>
        <p:nvPicPr>
          <p:cNvPr id="102" name="Picture 2" descr="http://thumbs.dreamstime.com/z/positivo-y-negativa-6076640.jpg"/>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t="46970" r="20580" b="6059"/>
          <a:stretch/>
        </p:blipFill>
        <p:spPr bwMode="auto">
          <a:xfrm>
            <a:off x="7969464" y="1801130"/>
            <a:ext cx="684000" cy="613858"/>
          </a:xfrm>
          <a:prstGeom prst="rect">
            <a:avLst/>
          </a:prstGeom>
          <a:noFill/>
          <a:extLst>
            <a:ext uri="{909E8E84-426E-40DD-AFC4-6F175D3DCCD1}">
              <a14:hiddenFill xmlns:a14="http://schemas.microsoft.com/office/drawing/2010/main">
                <a:solidFill>
                  <a:srgbClr val="FFFFFF"/>
                </a:solidFill>
              </a14:hiddenFill>
            </a:ext>
          </a:extLst>
        </p:spPr>
      </p:pic>
      <p:sp>
        <p:nvSpPr>
          <p:cNvPr id="40" name="39 CuadroTexto"/>
          <p:cNvSpPr txBox="1"/>
          <p:nvPr/>
        </p:nvSpPr>
        <p:spPr>
          <a:xfrm>
            <a:off x="972114" y="4511911"/>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41" name="40 CuadroTexto"/>
          <p:cNvSpPr txBox="1"/>
          <p:nvPr/>
        </p:nvSpPr>
        <p:spPr>
          <a:xfrm>
            <a:off x="1293958" y="4513684"/>
            <a:ext cx="803425" cy="253916"/>
          </a:xfrm>
          <a:prstGeom prst="rect">
            <a:avLst/>
          </a:prstGeom>
          <a:noFill/>
        </p:spPr>
        <p:txBody>
          <a:bodyPr wrap="none" rtlCol="0">
            <a:spAutoFit/>
          </a:bodyPr>
          <a:lstStyle/>
          <a:p>
            <a:r>
              <a:rPr lang="es-CO" sz="1050" dirty="0" smtClean="0">
                <a:solidFill>
                  <a:prstClr val="white">
                    <a:lumMod val="50000"/>
                  </a:prstClr>
                </a:solidFill>
              </a:rPr>
              <a:t>24.752.791</a:t>
            </a:r>
            <a:endParaRPr lang="es-CO" sz="1050" dirty="0">
              <a:solidFill>
                <a:prstClr val="white">
                  <a:lumMod val="50000"/>
                </a:prstClr>
              </a:solidFill>
            </a:endParaRPr>
          </a:p>
        </p:txBody>
      </p:sp>
      <p:grpSp>
        <p:nvGrpSpPr>
          <p:cNvPr id="32" name="31 Grupo"/>
          <p:cNvGrpSpPr/>
          <p:nvPr/>
        </p:nvGrpSpPr>
        <p:grpSpPr>
          <a:xfrm>
            <a:off x="2242582" y="5329764"/>
            <a:ext cx="5179000" cy="323405"/>
            <a:chOff x="24863" y="5291664"/>
            <a:chExt cx="5179000" cy="323405"/>
          </a:xfrm>
        </p:grpSpPr>
        <p:sp>
          <p:nvSpPr>
            <p:cNvPr id="33" name="32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2" name="41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3" name="42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4"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44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63" name="62 Grupo"/>
          <p:cNvGrpSpPr/>
          <p:nvPr/>
        </p:nvGrpSpPr>
        <p:grpSpPr>
          <a:xfrm>
            <a:off x="3819981" y="183107"/>
            <a:ext cx="1323523" cy="450689"/>
            <a:chOff x="3164210" y="183107"/>
            <a:chExt cx="1323523" cy="450689"/>
          </a:xfrm>
        </p:grpSpPr>
        <p:sp>
          <p:nvSpPr>
            <p:cNvPr id="64" name="63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5" name="64 CuadroTexto">
              <a:hlinkClick r:id="rId11"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66" name="10 Imagen">
              <a:hlinkClick r:id="rId11" action="ppaction://hlinksldjump"/>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 name="66 Rectángulo redondeado">
            <a:hlinkClick r:id="rId11"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68" name="67 Rectángulo redondeado">
            <a:hlinkClick r:id="rId13"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69" name="68 Rectángulo redondeado">
            <a:hlinkClick r:id="rId14"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70" name="69 Rectángulo redondeado">
            <a:hlinkClick r:id="rId3"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1" name="70 Rectángulo redondeado">
            <a:hlinkClick r:id="rId11"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2" name="71 Rectángulo redondeado">
            <a:hlinkClick r:id="rId15"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3" name="72 Rectángulo redondeado">
            <a:hlinkClick r:id="rId16"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Publicidad</a:t>
            </a:r>
          </a:p>
        </p:txBody>
      </p:sp>
      <p:sp>
        <p:nvSpPr>
          <p:cNvPr id="74" name="73 Rectángulo redondeado">
            <a:hlinkClick r:id="rId17" action="ppaction://hlinksldjump"/>
          </p:cNvPr>
          <p:cNvSpPr/>
          <p:nvPr/>
        </p:nvSpPr>
        <p:spPr>
          <a:xfrm>
            <a:off x="47371" y="371346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medios electrónicos</a:t>
            </a:r>
          </a:p>
        </p:txBody>
      </p:sp>
      <p:sp>
        <p:nvSpPr>
          <p:cNvPr id="75" name="74 Rectángulo redondeado">
            <a:hlinkClick r:id="rId18"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76" name="75 Conector">
            <a:hlinkClick r:id="rId19" action="ppaction://hlinksldjump"/>
          </p:cNvPr>
          <p:cNvSpPr/>
          <p:nvPr/>
        </p:nvSpPr>
        <p:spPr>
          <a:xfrm>
            <a:off x="14560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17" action="ppaction://hlinksldjump"/>
          </p:cNvPr>
          <p:cNvSpPr/>
          <p:nvPr/>
        </p:nvSpPr>
        <p:spPr>
          <a:xfrm>
            <a:off x="30013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20" action="ppaction://hlinksldjump"/>
          </p:cNvPr>
          <p:cNvSpPr/>
          <p:nvPr/>
        </p:nvSpPr>
        <p:spPr>
          <a:xfrm>
            <a:off x="45467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21" action="ppaction://hlinksldjump"/>
          </p:cNvPr>
          <p:cNvSpPr/>
          <p:nvPr/>
        </p:nvSpPr>
        <p:spPr>
          <a:xfrm>
            <a:off x="60920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22" action="ppaction://hlinksldjump"/>
          </p:cNvPr>
          <p:cNvSpPr/>
          <p:nvPr/>
        </p:nvSpPr>
        <p:spPr>
          <a:xfrm>
            <a:off x="76374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23" action="ppaction://hlinksldjump"/>
          </p:cNvPr>
          <p:cNvSpPr/>
          <p:nvPr/>
        </p:nvSpPr>
        <p:spPr>
          <a:xfrm>
            <a:off x="91827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24" action="ppaction://hlinksldjump"/>
          </p:cNvPr>
          <p:cNvSpPr/>
          <p:nvPr/>
        </p:nvSpPr>
        <p:spPr>
          <a:xfrm>
            <a:off x="107281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25" action="ppaction://hlinksldjump"/>
          </p:cNvPr>
          <p:cNvSpPr/>
          <p:nvPr/>
        </p:nvSpPr>
        <p:spPr>
          <a:xfrm>
            <a:off x="122734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6" action="ppaction://hlinksldjump"/>
          </p:cNvPr>
          <p:cNvSpPr/>
          <p:nvPr/>
        </p:nvSpPr>
        <p:spPr>
          <a:xfrm>
            <a:off x="138188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7" action="ppaction://hlinksldjump"/>
          </p:cNvPr>
          <p:cNvSpPr/>
          <p:nvPr/>
        </p:nvSpPr>
        <p:spPr>
          <a:xfrm>
            <a:off x="153641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8" action="ppaction://hlinksldjump"/>
          </p:cNvPr>
          <p:cNvSpPr/>
          <p:nvPr/>
        </p:nvSpPr>
        <p:spPr>
          <a:xfrm>
            <a:off x="169095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7" name="86 Conector">
            <a:hlinkClick r:id="rId29" action="ppaction://hlinksldjump"/>
          </p:cNvPr>
          <p:cNvSpPr/>
          <p:nvPr/>
        </p:nvSpPr>
        <p:spPr>
          <a:xfrm>
            <a:off x="18454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137947862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39</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29" y="4967218"/>
            <a:ext cx="8118770" cy="338554"/>
          </a:xfrm>
          <a:prstGeom prst="rect">
            <a:avLst/>
          </a:prstGeom>
        </p:spPr>
        <p:txBody>
          <a:bodyPr wrap="square">
            <a:spAutoFit/>
          </a:bodyPr>
          <a:lstStyle/>
          <a:p>
            <a:r>
              <a:rPr lang="es-CO" sz="800" b="1" dirty="0" err="1">
                <a:solidFill>
                  <a:schemeClr val="bg1">
                    <a:lumMod val="50000"/>
                  </a:schemeClr>
                </a:solidFill>
              </a:rPr>
              <a:t>P</a:t>
            </a:r>
            <a:r>
              <a:rPr lang="es-CO" sz="800" b="1" dirty="0" err="1" smtClean="0">
                <a:solidFill>
                  <a:schemeClr val="bg1">
                    <a:lumMod val="50000"/>
                  </a:schemeClr>
                </a:solidFill>
              </a:rPr>
              <a:t>23</a:t>
            </a:r>
            <a:r>
              <a:rPr lang="es-CO" sz="800" b="1" dirty="0">
                <a:solidFill>
                  <a:schemeClr val="bg1">
                    <a:lumMod val="50000"/>
                  </a:schemeClr>
                </a:solidFill>
              </a:rPr>
              <a:t>.</a:t>
            </a:r>
            <a:r>
              <a:rPr lang="es-CO" sz="800" dirty="0">
                <a:solidFill>
                  <a:schemeClr val="bg1">
                    <a:lumMod val="50000"/>
                  </a:schemeClr>
                </a:solidFill>
              </a:rPr>
              <a:t> Qué cosas motivan a utilizar &lt; mencione el medio&gt; para realizar trámites y servicios? </a:t>
            </a:r>
            <a:r>
              <a:rPr lang="es-CO" sz="800" dirty="0" smtClean="0">
                <a:solidFill>
                  <a:schemeClr val="bg1">
                    <a:lumMod val="50000"/>
                  </a:schemeClr>
                </a:solidFill>
              </a:rPr>
              <a:t>(</a:t>
            </a:r>
            <a:endParaRPr lang="es-CO" sz="800" dirty="0">
              <a:solidFill>
                <a:schemeClr val="bg1">
                  <a:lumMod val="50000"/>
                </a:schemeClr>
              </a:solidFill>
            </a:endParaRPr>
          </a:p>
          <a:p>
            <a:r>
              <a:rPr lang="es-CO" sz="800" b="1" dirty="0" err="1" smtClean="0">
                <a:solidFill>
                  <a:schemeClr val="bg1">
                    <a:lumMod val="50000"/>
                  </a:schemeClr>
                </a:solidFill>
              </a:rPr>
              <a:t>P24</a:t>
            </a:r>
            <a:r>
              <a:rPr lang="es-CO" sz="800" b="1" dirty="0">
                <a:solidFill>
                  <a:schemeClr val="bg1">
                    <a:lumMod val="50000"/>
                  </a:schemeClr>
                </a:solidFill>
              </a:rPr>
              <a:t>. </a:t>
            </a:r>
            <a:r>
              <a:rPr lang="es-CO" sz="800" dirty="0">
                <a:solidFill>
                  <a:schemeClr val="bg1">
                    <a:lumMod val="50000"/>
                  </a:schemeClr>
                </a:solidFill>
              </a:rPr>
              <a:t>¿Qué cosas hacen que los ciudadanos no utilicen &lt; mencione el medio&gt; para realizar trámites y </a:t>
            </a:r>
            <a:r>
              <a:rPr lang="es-CO" sz="800" dirty="0" smtClean="0">
                <a:solidFill>
                  <a:schemeClr val="bg1">
                    <a:lumMod val="50000"/>
                  </a:schemeClr>
                </a:solidFill>
              </a:rPr>
              <a:t>servicios?</a:t>
            </a:r>
          </a:p>
        </p:txBody>
      </p:sp>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del </a:t>
            </a:r>
            <a:r>
              <a:rPr lang="es-CO" sz="1200" b="1" u="sng"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internet por dispositivos</a:t>
            </a: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 para realizar trámites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aphicFrame>
        <p:nvGraphicFramePr>
          <p:cNvPr id="32" name="31 Gráfico"/>
          <p:cNvGraphicFramePr/>
          <p:nvPr>
            <p:extLst>
              <p:ext uri="{D42A27DB-BD31-4B8C-83A1-F6EECF244321}">
                <p14:modId xmlns:p14="http://schemas.microsoft.com/office/powerpoint/2010/main" val="46424283"/>
              </p:ext>
            </p:extLst>
          </p:nvPr>
        </p:nvGraphicFramePr>
        <p:xfrm>
          <a:off x="2240806" y="2013339"/>
          <a:ext cx="2902697" cy="264436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3" name="32 Gráfico"/>
          <p:cNvGraphicFramePr/>
          <p:nvPr>
            <p:extLst>
              <p:ext uri="{D42A27DB-BD31-4B8C-83A1-F6EECF244321}">
                <p14:modId xmlns:p14="http://schemas.microsoft.com/office/powerpoint/2010/main" val="2446654472"/>
              </p:ext>
            </p:extLst>
          </p:nvPr>
        </p:nvGraphicFramePr>
        <p:xfrm>
          <a:off x="5220072" y="2022738"/>
          <a:ext cx="3995761" cy="2586862"/>
        </p:xfrm>
        <a:graphic>
          <a:graphicData uri="http://schemas.openxmlformats.org/drawingml/2006/chart">
            <c:chart xmlns:c="http://schemas.openxmlformats.org/drawingml/2006/chart" xmlns:r="http://schemas.openxmlformats.org/officeDocument/2006/relationships" r:id="rId5"/>
          </a:graphicData>
        </a:graphic>
      </p:graphicFrame>
      <p:cxnSp>
        <p:nvCxnSpPr>
          <p:cNvPr id="34" name="33 Conector recto"/>
          <p:cNvCxnSpPr/>
          <p:nvPr/>
        </p:nvCxnSpPr>
        <p:spPr>
          <a:xfrm>
            <a:off x="5220072" y="1597739"/>
            <a:ext cx="0" cy="313200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 name="1 Rectángulo"/>
          <p:cNvSpPr/>
          <p:nvPr/>
        </p:nvSpPr>
        <p:spPr>
          <a:xfrm>
            <a:off x="2195736" y="1768088"/>
            <a:ext cx="2170018" cy="276999"/>
          </a:xfrm>
          <a:prstGeom prst="rect">
            <a:avLst/>
          </a:prstGeom>
        </p:spPr>
        <p:txBody>
          <a:bodyPr wrap="none">
            <a:spAutoFit/>
          </a:bodyPr>
          <a:lstStyle/>
          <a:p>
            <a:r>
              <a:rPr lang="es-CO" sz="1200" b="1" dirty="0" smtClean="0">
                <a:solidFill>
                  <a:schemeClr val="tx2"/>
                </a:solidFill>
              </a:rPr>
              <a:t>Motivadores del uso del medio</a:t>
            </a:r>
            <a:endParaRPr lang="es-CO" sz="1200" dirty="0">
              <a:solidFill>
                <a:schemeClr val="tx2"/>
              </a:solidFill>
            </a:endParaRPr>
          </a:p>
        </p:txBody>
      </p:sp>
      <p:sp>
        <p:nvSpPr>
          <p:cNvPr id="36" name="35 Rectángulo"/>
          <p:cNvSpPr/>
          <p:nvPr/>
        </p:nvSpPr>
        <p:spPr>
          <a:xfrm>
            <a:off x="5246677" y="1765505"/>
            <a:ext cx="1891543" cy="276999"/>
          </a:xfrm>
          <a:prstGeom prst="rect">
            <a:avLst/>
          </a:prstGeom>
        </p:spPr>
        <p:txBody>
          <a:bodyPr wrap="none">
            <a:spAutoFit/>
          </a:bodyPr>
          <a:lstStyle/>
          <a:p>
            <a:r>
              <a:rPr lang="es-CO" sz="1200" b="1" dirty="0" smtClean="0">
                <a:solidFill>
                  <a:schemeClr val="tx2"/>
                </a:solidFill>
              </a:rPr>
              <a:t>Barreras de uso del medio</a:t>
            </a:r>
            <a:endParaRPr lang="es-CO" sz="1200" dirty="0">
              <a:solidFill>
                <a:schemeClr val="tx2"/>
              </a:solidFill>
            </a:endParaRPr>
          </a:p>
        </p:txBody>
      </p:sp>
      <p:sp>
        <p:nvSpPr>
          <p:cNvPr id="35" name="34 CuadroTexto"/>
          <p:cNvSpPr txBox="1"/>
          <p:nvPr/>
        </p:nvSpPr>
        <p:spPr>
          <a:xfrm>
            <a:off x="972114" y="4511911"/>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39" name="38 CuadroTexto"/>
          <p:cNvSpPr txBox="1"/>
          <p:nvPr/>
        </p:nvSpPr>
        <p:spPr>
          <a:xfrm>
            <a:off x="1293958" y="4513684"/>
            <a:ext cx="803425" cy="253916"/>
          </a:xfrm>
          <a:prstGeom prst="rect">
            <a:avLst/>
          </a:prstGeom>
          <a:noFill/>
        </p:spPr>
        <p:txBody>
          <a:bodyPr wrap="none" rtlCol="0">
            <a:spAutoFit/>
          </a:bodyPr>
          <a:lstStyle/>
          <a:p>
            <a:r>
              <a:rPr lang="es-CO" sz="1050" dirty="0" smtClean="0">
                <a:solidFill>
                  <a:prstClr val="white">
                    <a:lumMod val="50000"/>
                  </a:prstClr>
                </a:solidFill>
              </a:rPr>
              <a:t>24.752.791</a:t>
            </a:r>
            <a:endParaRPr lang="es-CO" sz="1050" dirty="0">
              <a:solidFill>
                <a:prstClr val="white">
                  <a:lumMod val="50000"/>
                </a:prstClr>
              </a:solidFill>
            </a:endParaRPr>
          </a:p>
        </p:txBody>
      </p:sp>
      <p:grpSp>
        <p:nvGrpSpPr>
          <p:cNvPr id="37" name="36 Grupo"/>
          <p:cNvGrpSpPr/>
          <p:nvPr/>
        </p:nvGrpSpPr>
        <p:grpSpPr>
          <a:xfrm>
            <a:off x="2242582" y="5329764"/>
            <a:ext cx="5179000" cy="323405"/>
            <a:chOff x="24863" y="5291664"/>
            <a:chExt cx="5179000" cy="323405"/>
          </a:xfrm>
        </p:grpSpPr>
        <p:sp>
          <p:nvSpPr>
            <p:cNvPr id="38" name="37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6" name="45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1" name="50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7"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57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67" name="66 Grupo"/>
          <p:cNvGrpSpPr/>
          <p:nvPr/>
        </p:nvGrpSpPr>
        <p:grpSpPr>
          <a:xfrm>
            <a:off x="3819981" y="183107"/>
            <a:ext cx="1323523" cy="450689"/>
            <a:chOff x="3164210" y="183107"/>
            <a:chExt cx="1323523" cy="450689"/>
          </a:xfrm>
        </p:grpSpPr>
        <p:sp>
          <p:nvSpPr>
            <p:cNvPr id="68" name="67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9" name="68 CuadroTexto">
              <a:hlinkClick r:id="rId11"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70" name="10 Imagen">
              <a:hlinkClick r:id="rId11" action="ppaction://hlinksldjump"/>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 name="70 Rectángulo redondeado">
            <a:hlinkClick r:id="rId11"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72" name="71 Rectángulo redondeado">
            <a:hlinkClick r:id="rId13"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73" name="72 Rectángulo redondeado">
            <a:hlinkClick r:id="rId14"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74" name="73 Rectángulo redondeado">
            <a:hlinkClick r:id="rId3"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5" name="74 Rectángulo redondeado">
            <a:hlinkClick r:id="rId11"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6" name="75 Rectángulo redondeado">
            <a:hlinkClick r:id="rId15"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7" name="76 Rectángulo redondeado">
            <a:hlinkClick r:id="rId16"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Publicidad</a:t>
            </a:r>
          </a:p>
        </p:txBody>
      </p:sp>
      <p:sp>
        <p:nvSpPr>
          <p:cNvPr id="78" name="77 Rectángulo redondeado">
            <a:hlinkClick r:id="rId17" action="ppaction://hlinksldjump"/>
          </p:cNvPr>
          <p:cNvSpPr/>
          <p:nvPr/>
        </p:nvSpPr>
        <p:spPr>
          <a:xfrm>
            <a:off x="47371" y="371346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medios electrónicos</a:t>
            </a:r>
          </a:p>
        </p:txBody>
      </p:sp>
      <p:sp>
        <p:nvSpPr>
          <p:cNvPr id="79" name="78 Rectángulo redondeado">
            <a:hlinkClick r:id="rId18"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80" name="79 Conector">
            <a:hlinkClick r:id="rId19" action="ppaction://hlinksldjump"/>
          </p:cNvPr>
          <p:cNvSpPr/>
          <p:nvPr/>
        </p:nvSpPr>
        <p:spPr>
          <a:xfrm>
            <a:off x="14560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17" action="ppaction://hlinksldjump"/>
          </p:cNvPr>
          <p:cNvSpPr/>
          <p:nvPr/>
        </p:nvSpPr>
        <p:spPr>
          <a:xfrm>
            <a:off x="30013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20" action="ppaction://hlinksldjump"/>
          </p:cNvPr>
          <p:cNvSpPr/>
          <p:nvPr/>
        </p:nvSpPr>
        <p:spPr>
          <a:xfrm>
            <a:off x="45467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21" action="ppaction://hlinksldjump"/>
          </p:cNvPr>
          <p:cNvSpPr/>
          <p:nvPr/>
        </p:nvSpPr>
        <p:spPr>
          <a:xfrm>
            <a:off x="60920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2" action="ppaction://hlinksldjump"/>
          </p:cNvPr>
          <p:cNvSpPr/>
          <p:nvPr/>
        </p:nvSpPr>
        <p:spPr>
          <a:xfrm>
            <a:off x="76374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3" action="ppaction://hlinksldjump"/>
          </p:cNvPr>
          <p:cNvSpPr/>
          <p:nvPr/>
        </p:nvSpPr>
        <p:spPr>
          <a:xfrm>
            <a:off x="91827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4" action="ppaction://hlinksldjump"/>
          </p:cNvPr>
          <p:cNvSpPr/>
          <p:nvPr/>
        </p:nvSpPr>
        <p:spPr>
          <a:xfrm>
            <a:off x="107281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7" name="86 Conector">
            <a:hlinkClick r:id="rId25" action="ppaction://hlinksldjump"/>
          </p:cNvPr>
          <p:cNvSpPr/>
          <p:nvPr/>
        </p:nvSpPr>
        <p:spPr>
          <a:xfrm>
            <a:off x="122734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8" name="87 Conector">
            <a:hlinkClick r:id="rId26" action="ppaction://hlinksldjump"/>
          </p:cNvPr>
          <p:cNvSpPr/>
          <p:nvPr/>
        </p:nvSpPr>
        <p:spPr>
          <a:xfrm>
            <a:off x="138188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9" name="88 Conector">
            <a:hlinkClick r:id="rId27" action="ppaction://hlinksldjump"/>
          </p:cNvPr>
          <p:cNvSpPr/>
          <p:nvPr/>
        </p:nvSpPr>
        <p:spPr>
          <a:xfrm>
            <a:off x="153641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0" name="89 Conector">
            <a:hlinkClick r:id="rId28" action="ppaction://hlinksldjump"/>
          </p:cNvPr>
          <p:cNvSpPr/>
          <p:nvPr/>
        </p:nvSpPr>
        <p:spPr>
          <a:xfrm>
            <a:off x="169095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1" name="90 Conector">
            <a:hlinkClick r:id="rId29" action="ppaction://hlinksldjump"/>
          </p:cNvPr>
          <p:cNvSpPr/>
          <p:nvPr/>
        </p:nvSpPr>
        <p:spPr>
          <a:xfrm>
            <a:off x="1845484" y="3942382"/>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38552425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4</a:t>
            </a:fld>
            <a:endParaRPr lang="es-CO"/>
          </a:p>
        </p:txBody>
      </p:sp>
      <p:sp>
        <p:nvSpPr>
          <p:cNvPr id="15" name="14 Rectángulo"/>
          <p:cNvSpPr/>
          <p:nvPr/>
        </p:nvSpPr>
        <p:spPr>
          <a:xfrm>
            <a:off x="2771800" y="1093683"/>
            <a:ext cx="4572000" cy="276999"/>
          </a:xfrm>
          <a:prstGeom prst="rect">
            <a:avLst/>
          </a:prstGeom>
        </p:spPr>
        <p:txBody>
          <a:bodyPr>
            <a:spAutoFit/>
          </a:bodyPr>
          <a:lstStyle/>
          <a:p>
            <a:pPr lvl="0" algn="ctr"/>
            <a:r>
              <a:rPr lang="es-CO" sz="1200" b="1" dirty="0" smtClean="0">
                <a:solidFill>
                  <a:schemeClr val="tx2">
                    <a:lumMod val="50000"/>
                  </a:schemeClr>
                </a:solidFill>
                <a:latin typeface="+mj-lt"/>
                <a:ea typeface="Verdana" pitchFamily="34" charset="0"/>
                <a:cs typeface="Verdana" pitchFamily="34" charset="0"/>
              </a:rPr>
              <a:t>Ficha Técnica</a:t>
            </a:r>
            <a:endParaRPr lang="es-CO" sz="1200" b="1" dirty="0">
              <a:solidFill>
                <a:schemeClr val="tx2">
                  <a:lumMod val="50000"/>
                </a:schemeClr>
              </a:solidFill>
              <a:latin typeface="+mj-lt"/>
              <a:ea typeface="Verdana" pitchFamily="34" charset="0"/>
              <a:cs typeface="Verdana" pitchFamily="34" charset="0"/>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Metodología</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sp>
        <p:nvSpPr>
          <p:cNvPr id="16" name="15 Rectángulo"/>
          <p:cNvSpPr/>
          <p:nvPr/>
        </p:nvSpPr>
        <p:spPr>
          <a:xfrm>
            <a:off x="1996132" y="1500381"/>
            <a:ext cx="2007840"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Empresa Contratante:</a:t>
            </a:r>
            <a:endParaRPr lang="es-CO" sz="1200" b="1" dirty="0">
              <a:solidFill>
                <a:schemeClr val="tx2">
                  <a:lumMod val="50000"/>
                </a:schemeClr>
              </a:solidFill>
              <a:latin typeface="+mj-lt"/>
              <a:ea typeface="Verdana" pitchFamily="34" charset="0"/>
              <a:cs typeface="Verdana" pitchFamily="34" charset="0"/>
            </a:endParaRPr>
          </a:p>
        </p:txBody>
      </p:sp>
      <p:sp>
        <p:nvSpPr>
          <p:cNvPr id="19" name="18 Rectángulo"/>
          <p:cNvSpPr/>
          <p:nvPr/>
        </p:nvSpPr>
        <p:spPr>
          <a:xfrm>
            <a:off x="1999623" y="1735906"/>
            <a:ext cx="2007840"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Empresa Contratada:</a:t>
            </a:r>
            <a:endParaRPr lang="es-CO" sz="1200" b="1" dirty="0">
              <a:solidFill>
                <a:schemeClr val="tx2">
                  <a:lumMod val="50000"/>
                </a:schemeClr>
              </a:solidFill>
              <a:latin typeface="+mj-lt"/>
              <a:ea typeface="Verdana" pitchFamily="34" charset="0"/>
              <a:cs typeface="Verdana" pitchFamily="34" charset="0"/>
            </a:endParaRPr>
          </a:p>
        </p:txBody>
      </p:sp>
      <p:cxnSp>
        <p:nvCxnSpPr>
          <p:cNvPr id="20" name="19 Conector recto"/>
          <p:cNvCxnSpPr/>
          <p:nvPr/>
        </p:nvCxnSpPr>
        <p:spPr>
          <a:xfrm>
            <a:off x="1729366" y="2005279"/>
            <a:ext cx="7128792" cy="0"/>
          </a:xfrm>
          <a:prstGeom prst="line">
            <a:avLst/>
          </a:prstGeom>
          <a:ln>
            <a:headEnd type="oval"/>
            <a:tailEnd type="oval"/>
          </a:ln>
        </p:spPr>
        <p:style>
          <a:lnRef idx="1">
            <a:schemeClr val="accent4"/>
          </a:lnRef>
          <a:fillRef idx="0">
            <a:schemeClr val="accent4"/>
          </a:fillRef>
          <a:effectRef idx="0">
            <a:schemeClr val="accent4"/>
          </a:effectRef>
          <a:fontRef idx="minor">
            <a:schemeClr val="tx1"/>
          </a:fontRef>
        </p:style>
      </p:cxnSp>
      <p:sp>
        <p:nvSpPr>
          <p:cNvPr id="21" name="20 Rectángulo"/>
          <p:cNvSpPr/>
          <p:nvPr/>
        </p:nvSpPr>
        <p:spPr>
          <a:xfrm>
            <a:off x="3508300" y="1501223"/>
            <a:ext cx="5608240" cy="261610"/>
          </a:xfrm>
          <a:prstGeom prst="rect">
            <a:avLst/>
          </a:prstGeom>
        </p:spPr>
        <p:txBody>
          <a:bodyPr wrap="square">
            <a:spAutoFit/>
          </a:bodyPr>
          <a:lstStyle/>
          <a:p>
            <a:pPr lvl="0"/>
            <a:r>
              <a:rPr lang="es-CO" sz="1100" b="1" dirty="0" smtClean="0">
                <a:solidFill>
                  <a:schemeClr val="bg1">
                    <a:lumMod val="50000"/>
                  </a:schemeClr>
                </a:solidFill>
                <a:latin typeface="+mj-lt"/>
                <a:ea typeface="Verdana" pitchFamily="34" charset="0"/>
                <a:cs typeface="Verdana" pitchFamily="34" charset="0"/>
              </a:rPr>
              <a:t>Fondo de las tecnologías de la información  y las telecomunicaciones</a:t>
            </a:r>
            <a:endParaRPr lang="es-CO" sz="1100" b="1" dirty="0">
              <a:solidFill>
                <a:schemeClr val="bg1">
                  <a:lumMod val="50000"/>
                </a:schemeClr>
              </a:solidFill>
              <a:latin typeface="+mj-lt"/>
              <a:ea typeface="Verdana" pitchFamily="34" charset="0"/>
              <a:cs typeface="Verdana" pitchFamily="34" charset="0"/>
            </a:endParaRPr>
          </a:p>
        </p:txBody>
      </p:sp>
      <p:sp>
        <p:nvSpPr>
          <p:cNvPr id="22" name="21 Rectángulo"/>
          <p:cNvSpPr/>
          <p:nvPr/>
        </p:nvSpPr>
        <p:spPr>
          <a:xfrm>
            <a:off x="3508300" y="1736748"/>
            <a:ext cx="5608240" cy="261610"/>
          </a:xfrm>
          <a:prstGeom prst="rect">
            <a:avLst/>
          </a:prstGeom>
        </p:spPr>
        <p:txBody>
          <a:bodyPr wrap="square">
            <a:spAutoFit/>
          </a:bodyPr>
          <a:lstStyle/>
          <a:p>
            <a:pPr lvl="0"/>
            <a:r>
              <a:rPr lang="es-CO" sz="1100" b="1" dirty="0" smtClean="0">
                <a:solidFill>
                  <a:schemeClr val="bg1">
                    <a:lumMod val="50000"/>
                  </a:schemeClr>
                </a:solidFill>
                <a:latin typeface="+mj-lt"/>
                <a:ea typeface="Verdana" pitchFamily="34" charset="0"/>
                <a:cs typeface="Verdana" pitchFamily="34" charset="0"/>
              </a:rPr>
              <a:t>Consultores en información INFOMÉTRI</a:t>
            </a:r>
            <a:r>
              <a:rPr lang="es-CO" sz="1100" b="1" dirty="0" smtClean="0">
                <a:solidFill>
                  <a:srgbClr val="CC0000"/>
                </a:solidFill>
                <a:latin typeface="+mj-lt"/>
                <a:ea typeface="Verdana" pitchFamily="34" charset="0"/>
                <a:cs typeface="Verdana" pitchFamily="34" charset="0"/>
              </a:rPr>
              <a:t>K</a:t>
            </a:r>
            <a:r>
              <a:rPr lang="es-CO" sz="1100" b="1" dirty="0" smtClean="0">
                <a:solidFill>
                  <a:schemeClr val="bg1">
                    <a:lumMod val="50000"/>
                  </a:schemeClr>
                </a:solidFill>
                <a:latin typeface="+mj-lt"/>
                <a:ea typeface="Verdana" pitchFamily="34" charset="0"/>
                <a:cs typeface="Verdana" pitchFamily="34" charset="0"/>
              </a:rPr>
              <a:t>A LTDA.</a:t>
            </a:r>
            <a:endParaRPr lang="es-CO" sz="1100" b="1" dirty="0">
              <a:solidFill>
                <a:schemeClr val="bg1">
                  <a:lumMod val="50000"/>
                </a:schemeClr>
              </a:solidFill>
              <a:latin typeface="+mj-lt"/>
              <a:ea typeface="Verdana" pitchFamily="34" charset="0"/>
              <a:cs typeface="Verdana" pitchFamily="34" charset="0"/>
            </a:endParaRPr>
          </a:p>
        </p:txBody>
      </p:sp>
      <p:sp>
        <p:nvSpPr>
          <p:cNvPr id="3" name="2 Cheurón"/>
          <p:cNvSpPr/>
          <p:nvPr/>
        </p:nvSpPr>
        <p:spPr>
          <a:xfrm>
            <a:off x="1729366" y="1669368"/>
            <a:ext cx="298665" cy="180020"/>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schemeClr val="tx1"/>
              </a:solidFill>
            </a:endParaRPr>
          </a:p>
        </p:txBody>
      </p:sp>
      <p:sp>
        <p:nvSpPr>
          <p:cNvPr id="23" name="22 Cheurón"/>
          <p:cNvSpPr/>
          <p:nvPr/>
        </p:nvSpPr>
        <p:spPr>
          <a:xfrm>
            <a:off x="1769475" y="2662342"/>
            <a:ext cx="298665" cy="180020"/>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schemeClr val="tx1"/>
              </a:solidFill>
            </a:endParaRPr>
          </a:p>
        </p:txBody>
      </p:sp>
      <p:sp>
        <p:nvSpPr>
          <p:cNvPr id="24" name="23 Rectángulo"/>
          <p:cNvSpPr/>
          <p:nvPr/>
        </p:nvSpPr>
        <p:spPr>
          <a:xfrm>
            <a:off x="2000381" y="2601367"/>
            <a:ext cx="2007840"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Técnica de Recolección:</a:t>
            </a:r>
            <a:endParaRPr lang="es-CO" sz="1200" b="1" dirty="0">
              <a:solidFill>
                <a:schemeClr val="tx2">
                  <a:lumMod val="50000"/>
                </a:schemeClr>
              </a:solidFill>
              <a:latin typeface="+mj-lt"/>
              <a:ea typeface="Verdana" pitchFamily="34" charset="0"/>
              <a:cs typeface="Verdana" pitchFamily="34" charset="0"/>
            </a:endParaRPr>
          </a:p>
        </p:txBody>
      </p:sp>
      <p:sp>
        <p:nvSpPr>
          <p:cNvPr id="29" name="28 Rectángulo"/>
          <p:cNvSpPr/>
          <p:nvPr/>
        </p:nvSpPr>
        <p:spPr>
          <a:xfrm>
            <a:off x="3527317" y="2256942"/>
            <a:ext cx="5608240" cy="261610"/>
          </a:xfrm>
          <a:prstGeom prst="rect">
            <a:avLst/>
          </a:prstGeom>
        </p:spPr>
        <p:txBody>
          <a:bodyPr wrap="square">
            <a:spAutoFit/>
          </a:bodyPr>
          <a:lstStyle/>
          <a:p>
            <a:pPr lvl="0"/>
            <a:r>
              <a:rPr lang="es-CO" sz="1100" b="1" dirty="0" smtClean="0">
                <a:solidFill>
                  <a:schemeClr val="bg1">
                    <a:lumMod val="50000"/>
                  </a:schemeClr>
                </a:solidFill>
                <a:latin typeface="+mj-lt"/>
                <a:ea typeface="Verdana" pitchFamily="34" charset="0"/>
                <a:cs typeface="Verdana" pitchFamily="34" charset="0"/>
              </a:rPr>
              <a:t>CIUDADANOS:  </a:t>
            </a:r>
            <a:r>
              <a:rPr lang="es-CO" sz="1100" dirty="0" smtClean="0">
                <a:solidFill>
                  <a:schemeClr val="bg1">
                    <a:lumMod val="50000"/>
                  </a:schemeClr>
                </a:solidFill>
                <a:latin typeface="+mj-lt"/>
                <a:ea typeface="Verdana" pitchFamily="34" charset="0"/>
                <a:cs typeface="Verdana" pitchFamily="34" charset="0"/>
              </a:rPr>
              <a:t>Encuesta presencial en hogares con aplicación de cuestionario estructurado</a:t>
            </a:r>
            <a:endParaRPr lang="es-CO" sz="1100" b="1" dirty="0">
              <a:solidFill>
                <a:schemeClr val="bg1">
                  <a:lumMod val="50000"/>
                </a:schemeClr>
              </a:solidFill>
              <a:latin typeface="+mj-lt"/>
              <a:ea typeface="Verdana" pitchFamily="34" charset="0"/>
              <a:cs typeface="Verdana" pitchFamily="34" charset="0"/>
            </a:endParaRPr>
          </a:p>
        </p:txBody>
      </p:sp>
      <p:sp>
        <p:nvSpPr>
          <p:cNvPr id="30" name="29 Rectángulo"/>
          <p:cNvSpPr/>
          <p:nvPr/>
        </p:nvSpPr>
        <p:spPr>
          <a:xfrm>
            <a:off x="3527317" y="2883922"/>
            <a:ext cx="5608240" cy="261610"/>
          </a:xfrm>
          <a:prstGeom prst="rect">
            <a:avLst/>
          </a:prstGeom>
        </p:spPr>
        <p:txBody>
          <a:bodyPr wrap="square">
            <a:spAutoFit/>
          </a:bodyPr>
          <a:lstStyle/>
          <a:p>
            <a:pPr lvl="0"/>
            <a:r>
              <a:rPr lang="es-CO" sz="1100" b="1" dirty="0" smtClean="0">
                <a:solidFill>
                  <a:schemeClr val="bg1">
                    <a:lumMod val="50000"/>
                  </a:schemeClr>
                </a:solidFill>
                <a:latin typeface="+mj-lt"/>
                <a:ea typeface="Verdana" pitchFamily="34" charset="0"/>
                <a:cs typeface="Verdana" pitchFamily="34" charset="0"/>
              </a:rPr>
              <a:t>EMPRESAS: </a:t>
            </a:r>
            <a:r>
              <a:rPr lang="es-CO" sz="1100" dirty="0">
                <a:solidFill>
                  <a:schemeClr val="bg1">
                    <a:lumMod val="50000"/>
                  </a:schemeClr>
                </a:solidFill>
                <a:ea typeface="Verdana" pitchFamily="34" charset="0"/>
                <a:cs typeface="Verdana" pitchFamily="34" charset="0"/>
              </a:rPr>
              <a:t>Encuesta presencial </a:t>
            </a:r>
            <a:r>
              <a:rPr lang="es-CO" sz="1100" dirty="0" smtClean="0">
                <a:solidFill>
                  <a:schemeClr val="bg1">
                    <a:lumMod val="50000"/>
                  </a:schemeClr>
                </a:solidFill>
                <a:ea typeface="Verdana" pitchFamily="34" charset="0"/>
                <a:cs typeface="Verdana" pitchFamily="34" charset="0"/>
              </a:rPr>
              <a:t>con </a:t>
            </a:r>
            <a:r>
              <a:rPr lang="es-CO" sz="1100" dirty="0">
                <a:solidFill>
                  <a:schemeClr val="bg1">
                    <a:lumMod val="50000"/>
                  </a:schemeClr>
                </a:solidFill>
                <a:ea typeface="Verdana" pitchFamily="34" charset="0"/>
                <a:cs typeface="Verdana" pitchFamily="34" charset="0"/>
              </a:rPr>
              <a:t>aplicación de cuestionario estructurado</a:t>
            </a:r>
            <a:endParaRPr lang="es-CO" sz="1100" b="1" dirty="0">
              <a:solidFill>
                <a:schemeClr val="bg1">
                  <a:lumMod val="50000"/>
                </a:schemeClr>
              </a:solidFill>
              <a:latin typeface="+mj-lt"/>
              <a:ea typeface="Verdana" pitchFamily="34" charset="0"/>
              <a:cs typeface="Verdana" pitchFamily="34" charset="0"/>
            </a:endParaRPr>
          </a:p>
        </p:txBody>
      </p:sp>
      <p:cxnSp>
        <p:nvCxnSpPr>
          <p:cNvPr id="31" name="30 Conector recto"/>
          <p:cNvCxnSpPr/>
          <p:nvPr/>
        </p:nvCxnSpPr>
        <p:spPr>
          <a:xfrm>
            <a:off x="1739999" y="3433564"/>
            <a:ext cx="7128792" cy="0"/>
          </a:xfrm>
          <a:prstGeom prst="line">
            <a:avLst/>
          </a:prstGeom>
          <a:ln>
            <a:headEnd type="oval"/>
            <a:tailEnd type="oval"/>
          </a:ln>
        </p:spPr>
        <p:style>
          <a:lnRef idx="1">
            <a:schemeClr val="accent4"/>
          </a:lnRef>
          <a:fillRef idx="0">
            <a:schemeClr val="accent4"/>
          </a:fillRef>
          <a:effectRef idx="0">
            <a:schemeClr val="accent4"/>
          </a:effectRef>
          <a:fontRef idx="minor">
            <a:schemeClr val="tx1"/>
          </a:fontRef>
        </p:style>
      </p:cxnSp>
      <p:sp>
        <p:nvSpPr>
          <p:cNvPr id="32" name="31 Cheurón"/>
          <p:cNvSpPr/>
          <p:nvPr/>
        </p:nvSpPr>
        <p:spPr>
          <a:xfrm>
            <a:off x="1769475" y="4091469"/>
            <a:ext cx="298665" cy="180020"/>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schemeClr val="tx1"/>
              </a:solidFill>
            </a:endParaRPr>
          </a:p>
        </p:txBody>
      </p:sp>
      <p:sp>
        <p:nvSpPr>
          <p:cNvPr id="33" name="32 Rectángulo"/>
          <p:cNvSpPr/>
          <p:nvPr/>
        </p:nvSpPr>
        <p:spPr>
          <a:xfrm>
            <a:off x="2000381" y="4051760"/>
            <a:ext cx="2007840"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Operación Estadística:</a:t>
            </a:r>
            <a:endParaRPr lang="es-CO" sz="1200" b="1" dirty="0">
              <a:solidFill>
                <a:schemeClr val="tx2">
                  <a:lumMod val="50000"/>
                </a:schemeClr>
              </a:solidFill>
              <a:latin typeface="+mj-lt"/>
              <a:ea typeface="Verdana" pitchFamily="34" charset="0"/>
              <a:cs typeface="Verdana" pitchFamily="34" charset="0"/>
            </a:endParaRPr>
          </a:p>
        </p:txBody>
      </p:sp>
      <p:pic>
        <p:nvPicPr>
          <p:cNvPr id="40" name="Picture 9" descr="Address">
            <a:hlinkClick r:id="" action="ppaction://hlinkshowjump?jump=firstslide"/>
          </p:cNvPr>
          <p:cNvPicPr>
            <a:picLocks noChangeAspect="1" noChangeArrowheads="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41" name="40 Rectángulo redondeado">
            <a:hlinkClick r:id="rId4" action="ppaction://hlinksldjump"/>
          </p:cNvPr>
          <p:cNvSpPr/>
          <p:nvPr/>
        </p:nvSpPr>
        <p:spPr>
          <a:xfrm>
            <a:off x="39980" y="1326897"/>
            <a:ext cx="1584176" cy="306467"/>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200" b="1" dirty="0">
                <a:solidFill>
                  <a:schemeClr val="accent4">
                    <a:lumMod val="50000"/>
                  </a:schemeClr>
                </a:solidFill>
                <a:latin typeface="+mj-lt"/>
                <a:ea typeface="Verdana" pitchFamily="34" charset="0"/>
                <a:cs typeface="Verdana" pitchFamily="34" charset="0"/>
              </a:rPr>
              <a:t>Objetivos del estudio</a:t>
            </a:r>
          </a:p>
        </p:txBody>
      </p:sp>
      <p:sp>
        <p:nvSpPr>
          <p:cNvPr id="42" name="41 Rectángulo redondeado">
            <a:hlinkClick r:id="rId5" action="ppaction://hlinksldjump"/>
          </p:cNvPr>
          <p:cNvSpPr/>
          <p:nvPr/>
        </p:nvSpPr>
        <p:spPr>
          <a:xfrm>
            <a:off x="39980" y="1693497"/>
            <a:ext cx="1584176" cy="306467"/>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Ficha Técnica</a:t>
            </a:r>
          </a:p>
        </p:txBody>
      </p:sp>
      <p:sp>
        <p:nvSpPr>
          <p:cNvPr id="43" name="42 Rectángulo redondeado">
            <a:hlinkClick r:id="rId6" action="ppaction://hlinksldjump"/>
          </p:cNvPr>
          <p:cNvSpPr/>
          <p:nvPr/>
        </p:nvSpPr>
        <p:spPr>
          <a:xfrm>
            <a:off x="39980" y="2785492"/>
            <a:ext cx="1584176" cy="306467"/>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lvl="0"/>
            <a:r>
              <a:rPr lang="es-CO" sz="1200" b="1" dirty="0" smtClean="0">
                <a:solidFill>
                  <a:schemeClr val="accent4">
                    <a:lumMod val="50000"/>
                  </a:schemeClr>
                </a:solidFill>
                <a:latin typeface="+mj-lt"/>
                <a:ea typeface="Verdana" pitchFamily="34" charset="0"/>
                <a:cs typeface="Verdana" pitchFamily="34" charset="0"/>
              </a:rPr>
              <a:t>Anexos</a:t>
            </a:r>
            <a:endParaRPr lang="es-CO" sz="1200" b="1" dirty="0">
              <a:solidFill>
                <a:schemeClr val="accent4">
                  <a:lumMod val="50000"/>
                </a:schemeClr>
              </a:solidFill>
              <a:latin typeface="+mj-lt"/>
              <a:ea typeface="Verdana" pitchFamily="34" charset="0"/>
              <a:cs typeface="Verdana" pitchFamily="34" charset="0"/>
            </a:endParaRPr>
          </a:p>
        </p:txBody>
      </p:sp>
      <p:sp>
        <p:nvSpPr>
          <p:cNvPr id="44" name="43 Rectángulo redondeado">
            <a:hlinkClick r:id="rId5" action="ppaction://hlinksldjump"/>
          </p:cNvPr>
          <p:cNvSpPr/>
          <p:nvPr/>
        </p:nvSpPr>
        <p:spPr>
          <a:xfrm>
            <a:off x="827584" y="2057202"/>
            <a:ext cx="792088" cy="306467"/>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1 de </a:t>
            </a: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2</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sp>
        <p:nvSpPr>
          <p:cNvPr id="45" name="44 Rectángulo redondeado">
            <a:hlinkClick r:id="rId7" action="ppaction://hlinksldjump"/>
          </p:cNvPr>
          <p:cNvSpPr/>
          <p:nvPr/>
        </p:nvSpPr>
        <p:spPr>
          <a:xfrm>
            <a:off x="827584" y="2402777"/>
            <a:ext cx="792088" cy="289441"/>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lvl="0" algn="ctr"/>
            <a:r>
              <a:rPr lang="es-CO" sz="1050" b="1" dirty="0" smtClean="0">
                <a:solidFill>
                  <a:schemeClr val="accent4">
                    <a:lumMod val="50000"/>
                  </a:schemeClr>
                </a:solidFill>
                <a:latin typeface="+mj-lt"/>
                <a:ea typeface="Verdana" pitchFamily="34" charset="0"/>
                <a:cs typeface="Verdana" pitchFamily="34" charset="0"/>
              </a:rPr>
              <a:t>2 de 2</a:t>
            </a:r>
            <a:endParaRPr lang="es-CO" sz="1050" b="1" dirty="0">
              <a:solidFill>
                <a:schemeClr val="accent4">
                  <a:lumMod val="50000"/>
                </a:schemeClr>
              </a:solidFill>
              <a:latin typeface="+mj-lt"/>
              <a:ea typeface="Verdana" pitchFamily="34" charset="0"/>
              <a:cs typeface="Verdana" pitchFamily="34" charset="0"/>
            </a:endParaRPr>
          </a:p>
        </p:txBody>
      </p:sp>
      <p:cxnSp>
        <p:nvCxnSpPr>
          <p:cNvPr id="48" name="47 Conector recto"/>
          <p:cNvCxnSpPr/>
          <p:nvPr/>
        </p:nvCxnSpPr>
        <p:spPr>
          <a:xfrm>
            <a:off x="1664265" y="1302800"/>
            <a:ext cx="0" cy="220918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7" name="46 Rectángulo"/>
          <p:cNvSpPr/>
          <p:nvPr/>
        </p:nvSpPr>
        <p:spPr>
          <a:xfrm>
            <a:off x="3519107" y="3721596"/>
            <a:ext cx="5608240" cy="261610"/>
          </a:xfrm>
          <a:prstGeom prst="rect">
            <a:avLst/>
          </a:prstGeom>
        </p:spPr>
        <p:txBody>
          <a:bodyPr wrap="square">
            <a:spAutoFit/>
          </a:bodyPr>
          <a:lstStyle/>
          <a:p>
            <a:pPr lvl="0"/>
            <a:r>
              <a:rPr lang="es-CO" sz="1100" b="1" dirty="0" smtClean="0">
                <a:solidFill>
                  <a:schemeClr val="bg1">
                    <a:lumMod val="50000"/>
                  </a:schemeClr>
                </a:solidFill>
                <a:latin typeface="+mj-lt"/>
                <a:ea typeface="Verdana" pitchFamily="34" charset="0"/>
                <a:cs typeface="Verdana" pitchFamily="34" charset="0"/>
              </a:rPr>
              <a:t>CIUDADANOS: </a:t>
            </a:r>
            <a:r>
              <a:rPr lang="es-CO" sz="1100" dirty="0" smtClean="0">
                <a:solidFill>
                  <a:schemeClr val="bg1">
                    <a:lumMod val="50000"/>
                  </a:schemeClr>
                </a:solidFill>
                <a:latin typeface="+mj-lt"/>
                <a:ea typeface="Verdana" pitchFamily="34" charset="0"/>
                <a:cs typeface="Verdana" pitchFamily="34" charset="0"/>
              </a:rPr>
              <a:t>Muestreo probabilístico, de conglomerados, estratificado y polietápico</a:t>
            </a:r>
            <a:endParaRPr lang="es-CO" sz="1100" b="1" dirty="0">
              <a:solidFill>
                <a:schemeClr val="bg1">
                  <a:lumMod val="50000"/>
                </a:schemeClr>
              </a:solidFill>
              <a:latin typeface="+mj-lt"/>
              <a:ea typeface="Verdana" pitchFamily="34" charset="0"/>
              <a:cs typeface="Verdana" pitchFamily="34" charset="0"/>
            </a:endParaRPr>
          </a:p>
        </p:txBody>
      </p:sp>
      <p:sp>
        <p:nvSpPr>
          <p:cNvPr id="50" name="49 Rectángulo"/>
          <p:cNvSpPr/>
          <p:nvPr/>
        </p:nvSpPr>
        <p:spPr>
          <a:xfrm>
            <a:off x="3519107" y="4348576"/>
            <a:ext cx="5608240" cy="261610"/>
          </a:xfrm>
          <a:prstGeom prst="rect">
            <a:avLst/>
          </a:prstGeom>
        </p:spPr>
        <p:txBody>
          <a:bodyPr wrap="square">
            <a:spAutoFit/>
          </a:bodyPr>
          <a:lstStyle/>
          <a:p>
            <a:r>
              <a:rPr lang="es-CO" sz="1100" b="1" dirty="0" smtClean="0">
                <a:solidFill>
                  <a:schemeClr val="bg1">
                    <a:lumMod val="50000"/>
                  </a:schemeClr>
                </a:solidFill>
                <a:latin typeface="+mj-lt"/>
                <a:ea typeface="Verdana" pitchFamily="34" charset="0"/>
                <a:cs typeface="Verdana" pitchFamily="34" charset="0"/>
              </a:rPr>
              <a:t>EMPRESAS: </a:t>
            </a:r>
            <a:r>
              <a:rPr lang="es-CO" sz="1100" dirty="0">
                <a:solidFill>
                  <a:schemeClr val="bg1">
                    <a:lumMod val="50000"/>
                  </a:schemeClr>
                </a:solidFill>
                <a:ea typeface="Verdana" pitchFamily="34" charset="0"/>
                <a:cs typeface="Verdana" pitchFamily="34" charset="0"/>
              </a:rPr>
              <a:t>Muestreo probabilístico, de conglomerados, estratificado y </a:t>
            </a:r>
            <a:r>
              <a:rPr lang="es-CO" sz="1100" dirty="0" smtClean="0">
                <a:solidFill>
                  <a:schemeClr val="bg1">
                    <a:lumMod val="50000"/>
                  </a:schemeClr>
                </a:solidFill>
                <a:ea typeface="Verdana" pitchFamily="34" charset="0"/>
                <a:cs typeface="Verdana" pitchFamily="34" charset="0"/>
              </a:rPr>
              <a:t>polietápico</a:t>
            </a:r>
            <a:endParaRPr lang="es-CO" sz="1100" b="1" dirty="0">
              <a:solidFill>
                <a:schemeClr val="bg1">
                  <a:lumMod val="50000"/>
                </a:schemeClr>
              </a:solidFill>
              <a:ea typeface="Verdana" pitchFamily="34" charset="0"/>
              <a:cs typeface="Verdana" pitchFamily="34" charset="0"/>
            </a:endParaRPr>
          </a:p>
        </p:txBody>
      </p:sp>
      <p:grpSp>
        <p:nvGrpSpPr>
          <p:cNvPr id="35" name="34 Grupo"/>
          <p:cNvGrpSpPr/>
          <p:nvPr/>
        </p:nvGrpSpPr>
        <p:grpSpPr>
          <a:xfrm>
            <a:off x="2179082" y="5291664"/>
            <a:ext cx="5179000" cy="323405"/>
            <a:chOff x="24863" y="5291664"/>
            <a:chExt cx="5179000" cy="323405"/>
          </a:xfrm>
        </p:grpSpPr>
        <p:sp>
          <p:nvSpPr>
            <p:cNvPr id="36" name="35 Cheurón">
              <a:hlinkClick r:id="rId8"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Introducción</a:t>
              </a:r>
            </a:p>
          </p:txBody>
        </p:sp>
        <p:sp>
          <p:nvSpPr>
            <p:cNvPr id="37" name="36 Cheurón">
              <a:hlinkClick r:id="rId4" action="ppaction://hlinksldjump"/>
            </p:cNvPr>
            <p:cNvSpPr/>
            <p:nvPr/>
          </p:nvSpPr>
          <p:spPr>
            <a:xfrm>
              <a:off x="1230156" y="5294087"/>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Metodología</a:t>
              </a:r>
            </a:p>
          </p:txBody>
        </p:sp>
        <p:sp>
          <p:nvSpPr>
            <p:cNvPr id="38" name="37 Cheurón">
              <a:hlinkClick r:id="rId9"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39" name="Picture 2" descr="http://58533534ea9b6562bf3c-029f06cbf668e558ffb5306597309f00.r0.cf1.rackcdn.com/2012/10/Like.jpg"/>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55 Cheurón">
              <a:hlinkClick r:id="rId11" action="ppaction://hlinksldjump"/>
            </p:cNvPr>
            <p:cNvSpPr/>
            <p:nvPr/>
          </p:nvSpPr>
          <p:spPr>
            <a:xfrm>
              <a:off x="2422393" y="5291664"/>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Resultados</a:t>
              </a:r>
            </a:p>
          </p:txBody>
        </p:sp>
      </p:grpSp>
    </p:spTree>
    <p:extLst>
      <p:ext uri="{BB962C8B-B14F-4D97-AF65-F5344CB8AC3E}">
        <p14:creationId xmlns:p14="http://schemas.microsoft.com/office/powerpoint/2010/main" val="220508905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40</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29" y="5090328"/>
            <a:ext cx="8118770" cy="215444"/>
          </a:xfrm>
          <a:prstGeom prst="rect">
            <a:avLst/>
          </a:prstGeom>
        </p:spPr>
        <p:txBody>
          <a:bodyPr wrap="square">
            <a:spAutoFit/>
          </a:bodyPr>
          <a:lstStyle/>
          <a:p>
            <a:r>
              <a:rPr lang="es-CO" sz="800" b="1" dirty="0" err="1" smtClean="0">
                <a:solidFill>
                  <a:schemeClr val="bg1">
                    <a:lumMod val="50000"/>
                  </a:schemeClr>
                </a:solidFill>
              </a:rPr>
              <a:t>P25</a:t>
            </a:r>
            <a:r>
              <a:rPr lang="es-CO" sz="800" b="1" dirty="0" smtClean="0">
                <a:solidFill>
                  <a:schemeClr val="bg1">
                    <a:lumMod val="50000"/>
                  </a:schemeClr>
                </a:solidFill>
              </a:rPr>
              <a:t>. </a:t>
            </a:r>
            <a:r>
              <a:rPr lang="es-CO" sz="800" dirty="0" smtClean="0">
                <a:solidFill>
                  <a:schemeClr val="bg1">
                    <a:lumMod val="50000"/>
                  </a:schemeClr>
                </a:solidFill>
              </a:rPr>
              <a:t>¿Que deberían hacer las entidades para incentivar, motivar a los ciudadanos a realizar trámites y a través de…&lt; mencione el medio&gt;? </a:t>
            </a:r>
            <a:endParaRPr lang="es-CO" sz="800" dirty="0">
              <a:solidFill>
                <a:schemeClr val="bg1">
                  <a:lumMod val="50000"/>
                </a:schemeClr>
              </a:solidFill>
            </a:endParaRPr>
          </a:p>
        </p:txBody>
      </p:sp>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del </a:t>
            </a:r>
            <a:r>
              <a:rPr lang="es-CO" sz="1200" b="1" u="sng"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internet por dispositivos</a:t>
            </a: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 para realizar trámites</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aphicFrame>
        <p:nvGraphicFramePr>
          <p:cNvPr id="33" name="32 Gráfico"/>
          <p:cNvGraphicFramePr/>
          <p:nvPr>
            <p:extLst>
              <p:ext uri="{D42A27DB-BD31-4B8C-83A1-F6EECF244321}">
                <p14:modId xmlns:p14="http://schemas.microsoft.com/office/powerpoint/2010/main" val="2669530035"/>
              </p:ext>
            </p:extLst>
          </p:nvPr>
        </p:nvGraphicFramePr>
        <p:xfrm>
          <a:off x="3312543" y="1842687"/>
          <a:ext cx="3995761" cy="2586862"/>
        </p:xfrm>
        <a:graphic>
          <a:graphicData uri="http://schemas.openxmlformats.org/drawingml/2006/chart">
            <c:chart xmlns:c="http://schemas.openxmlformats.org/drawingml/2006/chart" xmlns:r="http://schemas.openxmlformats.org/officeDocument/2006/relationships" r:id="rId4"/>
          </a:graphicData>
        </a:graphic>
      </p:graphicFrame>
      <p:sp>
        <p:nvSpPr>
          <p:cNvPr id="29" name="28 CuadroTexto"/>
          <p:cNvSpPr txBox="1"/>
          <p:nvPr/>
        </p:nvSpPr>
        <p:spPr>
          <a:xfrm>
            <a:off x="972114" y="4511911"/>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32" name="31 CuadroTexto"/>
          <p:cNvSpPr txBox="1"/>
          <p:nvPr/>
        </p:nvSpPr>
        <p:spPr>
          <a:xfrm>
            <a:off x="1293958" y="4513684"/>
            <a:ext cx="803425" cy="253916"/>
          </a:xfrm>
          <a:prstGeom prst="rect">
            <a:avLst/>
          </a:prstGeom>
          <a:noFill/>
        </p:spPr>
        <p:txBody>
          <a:bodyPr wrap="none" rtlCol="0">
            <a:spAutoFit/>
          </a:bodyPr>
          <a:lstStyle/>
          <a:p>
            <a:r>
              <a:rPr lang="es-CO" sz="1050" dirty="0" smtClean="0">
                <a:solidFill>
                  <a:prstClr val="white">
                    <a:lumMod val="50000"/>
                  </a:prstClr>
                </a:solidFill>
              </a:rPr>
              <a:t>24.752.791</a:t>
            </a:r>
            <a:endParaRPr lang="es-CO" sz="1050" dirty="0">
              <a:solidFill>
                <a:prstClr val="white">
                  <a:lumMod val="50000"/>
                </a:prstClr>
              </a:solidFill>
            </a:endParaRPr>
          </a:p>
        </p:txBody>
      </p:sp>
      <p:grpSp>
        <p:nvGrpSpPr>
          <p:cNvPr id="31" name="30 Grupo"/>
          <p:cNvGrpSpPr/>
          <p:nvPr/>
        </p:nvGrpSpPr>
        <p:grpSpPr>
          <a:xfrm>
            <a:off x="2242582" y="5329764"/>
            <a:ext cx="5179000" cy="323405"/>
            <a:chOff x="24863" y="5291664"/>
            <a:chExt cx="5179000" cy="323405"/>
          </a:xfrm>
        </p:grpSpPr>
        <p:sp>
          <p:nvSpPr>
            <p:cNvPr id="35" name="34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1" name="40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2" name="41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3"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43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58" name="57 Grupo"/>
          <p:cNvGrpSpPr/>
          <p:nvPr/>
        </p:nvGrpSpPr>
        <p:grpSpPr>
          <a:xfrm>
            <a:off x="3819981" y="183107"/>
            <a:ext cx="1323523" cy="450689"/>
            <a:chOff x="3164210" y="183107"/>
            <a:chExt cx="1323523" cy="450689"/>
          </a:xfrm>
        </p:grpSpPr>
        <p:sp>
          <p:nvSpPr>
            <p:cNvPr id="63" name="62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4" name="63 CuadroTexto">
              <a:hlinkClick r:id="rId10"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65" name="10 Imagen">
              <a:hlinkClick r:id="rId10" action="ppaction://hlinksldjump"/>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6" name="65 Rectángulo redondeado">
            <a:hlinkClick r:id="rId10"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67" name="66 Rectángulo redondeado">
            <a:hlinkClick r:id="rId12"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68" name="67 Rectángulo redondeado">
            <a:hlinkClick r:id="rId13"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69" name="68 Rectángulo redondeado">
            <a:hlinkClick r:id="rId3"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0" name="69 Rectángulo redondeado">
            <a:hlinkClick r:id="rId10"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1" name="70 Rectángulo redondeado">
            <a:hlinkClick r:id="rId14"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2" name="71 Rectángulo redondeado">
            <a:hlinkClick r:id="rId15"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Publicidad</a:t>
            </a:r>
          </a:p>
        </p:txBody>
      </p:sp>
      <p:sp>
        <p:nvSpPr>
          <p:cNvPr id="73" name="72 Rectángulo redondeado">
            <a:hlinkClick r:id="rId16" action="ppaction://hlinksldjump"/>
          </p:cNvPr>
          <p:cNvSpPr/>
          <p:nvPr/>
        </p:nvSpPr>
        <p:spPr>
          <a:xfrm>
            <a:off x="47371" y="371346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Percepción medios electrónicos</a:t>
            </a:r>
          </a:p>
        </p:txBody>
      </p:sp>
      <p:sp>
        <p:nvSpPr>
          <p:cNvPr id="74" name="73 Rectángulo redondeado">
            <a:hlinkClick r:id="rId17"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75" name="74 Conector">
            <a:hlinkClick r:id="rId18" action="ppaction://hlinksldjump"/>
          </p:cNvPr>
          <p:cNvSpPr/>
          <p:nvPr/>
        </p:nvSpPr>
        <p:spPr>
          <a:xfrm>
            <a:off x="14560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16" action="ppaction://hlinksldjump"/>
          </p:cNvPr>
          <p:cNvSpPr/>
          <p:nvPr/>
        </p:nvSpPr>
        <p:spPr>
          <a:xfrm>
            <a:off x="30013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19" action="ppaction://hlinksldjump"/>
          </p:cNvPr>
          <p:cNvSpPr/>
          <p:nvPr/>
        </p:nvSpPr>
        <p:spPr>
          <a:xfrm>
            <a:off x="45467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20" action="ppaction://hlinksldjump"/>
          </p:cNvPr>
          <p:cNvSpPr/>
          <p:nvPr/>
        </p:nvSpPr>
        <p:spPr>
          <a:xfrm>
            <a:off x="60920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21" action="ppaction://hlinksldjump"/>
          </p:cNvPr>
          <p:cNvSpPr/>
          <p:nvPr/>
        </p:nvSpPr>
        <p:spPr>
          <a:xfrm>
            <a:off x="76374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22" action="ppaction://hlinksldjump"/>
          </p:cNvPr>
          <p:cNvSpPr/>
          <p:nvPr/>
        </p:nvSpPr>
        <p:spPr>
          <a:xfrm>
            <a:off x="91827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23" action="ppaction://hlinksldjump"/>
          </p:cNvPr>
          <p:cNvSpPr/>
          <p:nvPr/>
        </p:nvSpPr>
        <p:spPr>
          <a:xfrm>
            <a:off x="107281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24" action="ppaction://hlinksldjump"/>
          </p:cNvPr>
          <p:cNvSpPr/>
          <p:nvPr/>
        </p:nvSpPr>
        <p:spPr>
          <a:xfrm>
            <a:off x="122734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25" action="ppaction://hlinksldjump"/>
          </p:cNvPr>
          <p:cNvSpPr/>
          <p:nvPr/>
        </p:nvSpPr>
        <p:spPr>
          <a:xfrm>
            <a:off x="138188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6" action="ppaction://hlinksldjump"/>
          </p:cNvPr>
          <p:cNvSpPr/>
          <p:nvPr/>
        </p:nvSpPr>
        <p:spPr>
          <a:xfrm>
            <a:off x="1536419"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7" action="ppaction://hlinksldjump"/>
          </p:cNvPr>
          <p:cNvSpPr/>
          <p:nvPr/>
        </p:nvSpPr>
        <p:spPr>
          <a:xfrm>
            <a:off x="169095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8" action="ppaction://hlinksldjump"/>
          </p:cNvPr>
          <p:cNvSpPr/>
          <p:nvPr/>
        </p:nvSpPr>
        <p:spPr>
          <a:xfrm>
            <a:off x="1845484" y="394238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80546559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41</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231" y="5089748"/>
            <a:ext cx="3240000" cy="215444"/>
          </a:xfrm>
          <a:prstGeom prst="rect">
            <a:avLst/>
          </a:prstGeom>
        </p:spPr>
        <p:txBody>
          <a:bodyPr wrap="square">
            <a:spAutoFit/>
          </a:bodyPr>
          <a:lstStyle/>
          <a:p>
            <a:r>
              <a:rPr lang="es-CO" sz="800" b="1" dirty="0" err="1" smtClean="0">
                <a:solidFill>
                  <a:schemeClr val="bg1">
                    <a:lumMod val="50000"/>
                  </a:schemeClr>
                </a:solidFill>
              </a:rPr>
              <a:t>P29</a:t>
            </a:r>
            <a:r>
              <a:rPr lang="es-CO" sz="800" b="1" dirty="0">
                <a:solidFill>
                  <a:schemeClr val="bg1">
                    <a:lumMod val="50000"/>
                  </a:schemeClr>
                </a:solidFill>
              </a:rPr>
              <a:t>.</a:t>
            </a:r>
            <a:r>
              <a:rPr lang="es-CO" sz="800" dirty="0">
                <a:solidFill>
                  <a:schemeClr val="bg1">
                    <a:lumMod val="50000"/>
                  </a:schemeClr>
                </a:solidFill>
              </a:rPr>
              <a:t> ¿En qué lugar(es) acostumbra usted ingresar a internet?</a:t>
            </a:r>
            <a:endParaRPr lang="es-CO" sz="800" b="1" dirty="0">
              <a:solidFill>
                <a:schemeClr val="bg1">
                  <a:lumMod val="50000"/>
                </a:schemeClr>
              </a:solidFill>
            </a:endParaRPr>
          </a:p>
        </p:txBody>
      </p:sp>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Lugares en los que acostumbra a ingresar a internet</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graphicFrame>
        <p:nvGraphicFramePr>
          <p:cNvPr id="51" name="50 Gráfico"/>
          <p:cNvGraphicFramePr/>
          <p:nvPr>
            <p:extLst>
              <p:ext uri="{D42A27DB-BD31-4B8C-83A1-F6EECF244321}">
                <p14:modId xmlns:p14="http://schemas.microsoft.com/office/powerpoint/2010/main" val="728072088"/>
              </p:ext>
            </p:extLst>
          </p:nvPr>
        </p:nvGraphicFramePr>
        <p:xfrm>
          <a:off x="2393396" y="1599312"/>
          <a:ext cx="5274948" cy="3490436"/>
        </p:xfrm>
        <a:graphic>
          <a:graphicData uri="http://schemas.openxmlformats.org/drawingml/2006/chart">
            <c:chart xmlns:c="http://schemas.openxmlformats.org/drawingml/2006/chart" xmlns:r="http://schemas.openxmlformats.org/officeDocument/2006/relationships" r:id="rId4"/>
          </a:graphicData>
        </a:graphic>
      </p:graphicFrame>
      <p:sp>
        <p:nvSpPr>
          <p:cNvPr id="29" name="28 CuadroTexto"/>
          <p:cNvSpPr txBox="1"/>
          <p:nvPr/>
        </p:nvSpPr>
        <p:spPr>
          <a:xfrm>
            <a:off x="972114" y="4511911"/>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31" name="30 CuadroTexto"/>
          <p:cNvSpPr txBox="1"/>
          <p:nvPr/>
        </p:nvSpPr>
        <p:spPr>
          <a:xfrm>
            <a:off x="1293958" y="4513684"/>
            <a:ext cx="803425" cy="253916"/>
          </a:xfrm>
          <a:prstGeom prst="rect">
            <a:avLst/>
          </a:prstGeom>
          <a:noFill/>
        </p:spPr>
        <p:txBody>
          <a:bodyPr wrap="none" rtlCol="0">
            <a:spAutoFit/>
          </a:bodyPr>
          <a:lstStyle/>
          <a:p>
            <a:r>
              <a:rPr lang="es-CO" sz="1050" dirty="0" smtClean="0">
                <a:solidFill>
                  <a:prstClr val="white">
                    <a:lumMod val="50000"/>
                  </a:prstClr>
                </a:solidFill>
              </a:rPr>
              <a:t>24.752.791</a:t>
            </a:r>
            <a:endParaRPr lang="es-CO" sz="1050" dirty="0">
              <a:solidFill>
                <a:prstClr val="white">
                  <a:lumMod val="50000"/>
                </a:prstClr>
              </a:solidFill>
            </a:endParaRPr>
          </a:p>
        </p:txBody>
      </p:sp>
      <p:grpSp>
        <p:nvGrpSpPr>
          <p:cNvPr id="38" name="37 Grupo"/>
          <p:cNvGrpSpPr/>
          <p:nvPr/>
        </p:nvGrpSpPr>
        <p:grpSpPr>
          <a:xfrm>
            <a:off x="2242582" y="5329764"/>
            <a:ext cx="5179000" cy="323405"/>
            <a:chOff x="24863" y="5291664"/>
            <a:chExt cx="5179000" cy="323405"/>
          </a:xfrm>
        </p:grpSpPr>
        <p:sp>
          <p:nvSpPr>
            <p:cNvPr id="39" name="38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0" name="39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1" name="40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2"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42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58" name="57 Grupo"/>
          <p:cNvGrpSpPr/>
          <p:nvPr/>
        </p:nvGrpSpPr>
        <p:grpSpPr>
          <a:xfrm>
            <a:off x="3819981" y="183107"/>
            <a:ext cx="1323523" cy="450689"/>
            <a:chOff x="3164210" y="183107"/>
            <a:chExt cx="1323523" cy="450689"/>
          </a:xfrm>
        </p:grpSpPr>
        <p:sp>
          <p:nvSpPr>
            <p:cNvPr id="63" name="62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4" name="63 CuadroTexto">
              <a:hlinkClick r:id="rId10"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65" name="10 Imagen">
              <a:hlinkClick r:id="rId10" action="ppaction://hlinksldjump"/>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6" name="65 Rectángulo redondeado">
            <a:hlinkClick r:id="rId10" action="ppaction://hlinksldjump"/>
          </p:cNvPr>
          <p:cNvSpPr/>
          <p:nvPr/>
        </p:nvSpPr>
        <p:spPr>
          <a:xfrm>
            <a:off x="35496" y="1326897"/>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Demográficos</a:t>
            </a:r>
          </a:p>
        </p:txBody>
      </p:sp>
      <p:sp>
        <p:nvSpPr>
          <p:cNvPr id="67" name="66 Rectángulo redondeado">
            <a:hlinkClick r:id="rId12"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68" name="67 Rectángulo redondeado">
            <a:hlinkClick r:id="rId13"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69" name="68 Rectángulo redondeado">
            <a:hlinkClick r:id="rId3"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0" name="69 Rectángulo redondeado">
            <a:hlinkClick r:id="rId10"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1" name="70 Rectángulo redondeado">
            <a:hlinkClick r:id="rId14"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72" name="71 Rectángulo redondeado">
            <a:hlinkClick r:id="rId15"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Publicidad</a:t>
            </a:r>
          </a:p>
        </p:txBody>
      </p:sp>
      <p:sp>
        <p:nvSpPr>
          <p:cNvPr id="73" name="72 Rectángulo redondeado">
            <a:hlinkClick r:id="rId16"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Percepción medios electrónicos</a:t>
            </a:r>
          </a:p>
        </p:txBody>
      </p:sp>
      <p:sp>
        <p:nvSpPr>
          <p:cNvPr id="74" name="73 Rectángulo redondeado">
            <a:hlinkClick r:id="rId17" action="ppaction://hlinksldjump"/>
          </p:cNvPr>
          <p:cNvSpPr/>
          <p:nvPr/>
        </p:nvSpPr>
        <p:spPr>
          <a:xfrm>
            <a:off x="59246" y="4083862"/>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Uso de internet</a:t>
            </a:r>
          </a:p>
        </p:txBody>
      </p:sp>
    </p:spTree>
    <p:extLst>
      <p:ext uri="{BB962C8B-B14F-4D97-AF65-F5344CB8AC3E}">
        <p14:creationId xmlns:p14="http://schemas.microsoft.com/office/powerpoint/2010/main" val="19914676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img.freepik.com/foto-gratis/_318-49570.png?size=318&amp;ext=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44844" y="1822798"/>
            <a:ext cx="864000" cy="864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2 Gráfico"/>
          <p:cNvGraphicFramePr/>
          <p:nvPr>
            <p:extLst>
              <p:ext uri="{D42A27DB-BD31-4B8C-83A1-F6EECF244321}">
                <p14:modId xmlns:p14="http://schemas.microsoft.com/office/powerpoint/2010/main" val="3355848338"/>
              </p:ext>
            </p:extLst>
          </p:nvPr>
        </p:nvGraphicFramePr>
        <p:xfrm>
          <a:off x="4942314" y="1108751"/>
          <a:ext cx="4094182" cy="2288314"/>
        </p:xfrm>
        <a:graphic>
          <a:graphicData uri="http://schemas.openxmlformats.org/drawingml/2006/chart">
            <c:chart xmlns:c="http://schemas.openxmlformats.org/drawingml/2006/chart" xmlns:r="http://schemas.openxmlformats.org/officeDocument/2006/relationships" r:id="rId3"/>
          </a:graphicData>
        </a:graphic>
      </p:graphicFrame>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42</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4" cstate="print">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53" name="52 Rectángulo"/>
          <p:cNvSpPr/>
          <p:nvPr/>
        </p:nvSpPr>
        <p:spPr>
          <a:xfrm>
            <a:off x="2987824" y="1073759"/>
            <a:ext cx="1800201" cy="276999"/>
          </a:xfrm>
          <a:prstGeom prst="rect">
            <a:avLst/>
          </a:prstGeom>
        </p:spPr>
        <p:txBody>
          <a:bodyPr wrap="square">
            <a:spAutoFit/>
          </a:bodyPr>
          <a:lstStyle/>
          <a:p>
            <a:pPr algn="ctr"/>
            <a:r>
              <a:rPr lang="es-CO" sz="1200" b="1" dirty="0" smtClean="0">
                <a:solidFill>
                  <a:srgbClr val="1F497D">
                    <a:lumMod val="50000"/>
                  </a:srgbClr>
                </a:solidFill>
                <a:ea typeface="Verdana" pitchFamily="34" charset="0"/>
                <a:cs typeface="Verdana" pitchFamily="34" charset="0"/>
              </a:rPr>
              <a:t>Región</a:t>
            </a:r>
            <a:endParaRPr lang="es-CO" sz="1200" b="1" dirty="0">
              <a:solidFill>
                <a:srgbClr val="1F497D">
                  <a:lumMod val="50000"/>
                </a:srgbClr>
              </a:solidFill>
              <a:ea typeface="Verdana" pitchFamily="34" charset="0"/>
              <a:cs typeface="Verdana" pitchFamily="34" charset="0"/>
            </a:endParaRPr>
          </a:p>
        </p:txBody>
      </p:sp>
      <p:graphicFrame>
        <p:nvGraphicFramePr>
          <p:cNvPr id="2" name="1 Gráfico"/>
          <p:cNvGraphicFramePr/>
          <p:nvPr>
            <p:extLst>
              <p:ext uri="{D42A27DB-BD31-4B8C-83A1-F6EECF244321}">
                <p14:modId xmlns:p14="http://schemas.microsoft.com/office/powerpoint/2010/main" val="883506363"/>
              </p:ext>
            </p:extLst>
          </p:nvPr>
        </p:nvGraphicFramePr>
        <p:xfrm>
          <a:off x="2267744" y="1278750"/>
          <a:ext cx="3082633" cy="1764802"/>
        </p:xfrm>
        <a:graphic>
          <a:graphicData uri="http://schemas.openxmlformats.org/drawingml/2006/chart">
            <c:chart xmlns:c="http://schemas.openxmlformats.org/drawingml/2006/chart" xmlns:r="http://schemas.openxmlformats.org/officeDocument/2006/relationships" r:id="rId5"/>
          </a:graphicData>
        </a:graphic>
      </p:graphicFrame>
      <p:sp>
        <p:nvSpPr>
          <p:cNvPr id="37" name="36 Rectángulo"/>
          <p:cNvSpPr/>
          <p:nvPr/>
        </p:nvSpPr>
        <p:spPr>
          <a:xfrm>
            <a:off x="6084167" y="1057300"/>
            <a:ext cx="1800201" cy="276999"/>
          </a:xfrm>
          <a:prstGeom prst="rect">
            <a:avLst/>
          </a:prstGeom>
        </p:spPr>
        <p:txBody>
          <a:bodyPr wrap="square">
            <a:spAutoFit/>
          </a:bodyPr>
          <a:lstStyle/>
          <a:p>
            <a:pPr algn="ctr"/>
            <a:r>
              <a:rPr lang="es-CO" sz="1200" b="1" dirty="0" smtClean="0">
                <a:solidFill>
                  <a:srgbClr val="1F497D">
                    <a:lumMod val="50000"/>
                  </a:srgbClr>
                </a:solidFill>
                <a:ea typeface="Verdana" pitchFamily="34" charset="0"/>
                <a:cs typeface="Verdana" pitchFamily="34" charset="0"/>
              </a:rPr>
              <a:t>Sector económico</a:t>
            </a:r>
            <a:endParaRPr lang="es-CO" sz="1200" b="1" dirty="0">
              <a:solidFill>
                <a:srgbClr val="1F497D">
                  <a:lumMod val="50000"/>
                </a:srgbClr>
              </a:solidFill>
              <a:ea typeface="Verdana" pitchFamily="34" charset="0"/>
              <a:cs typeface="Verdana" pitchFamily="34" charset="0"/>
            </a:endParaRPr>
          </a:p>
        </p:txBody>
      </p:sp>
      <p:graphicFrame>
        <p:nvGraphicFramePr>
          <p:cNvPr id="39" name="38 Gráfico"/>
          <p:cNvGraphicFramePr/>
          <p:nvPr>
            <p:extLst>
              <p:ext uri="{D42A27DB-BD31-4B8C-83A1-F6EECF244321}">
                <p14:modId xmlns:p14="http://schemas.microsoft.com/office/powerpoint/2010/main" val="3029733629"/>
              </p:ext>
            </p:extLst>
          </p:nvPr>
        </p:nvGraphicFramePr>
        <p:xfrm>
          <a:off x="2267744" y="3396954"/>
          <a:ext cx="3082633" cy="1764802"/>
        </p:xfrm>
        <a:graphic>
          <a:graphicData uri="http://schemas.openxmlformats.org/drawingml/2006/chart">
            <c:chart xmlns:c="http://schemas.openxmlformats.org/drawingml/2006/chart" xmlns:r="http://schemas.openxmlformats.org/officeDocument/2006/relationships" r:id="rId6"/>
          </a:graphicData>
        </a:graphic>
      </p:graphicFrame>
      <p:sp>
        <p:nvSpPr>
          <p:cNvPr id="40" name="39 Rectángulo"/>
          <p:cNvSpPr/>
          <p:nvPr/>
        </p:nvSpPr>
        <p:spPr>
          <a:xfrm>
            <a:off x="2987824" y="3259103"/>
            <a:ext cx="1800201" cy="276999"/>
          </a:xfrm>
          <a:prstGeom prst="rect">
            <a:avLst/>
          </a:prstGeom>
        </p:spPr>
        <p:txBody>
          <a:bodyPr wrap="square">
            <a:spAutoFit/>
          </a:bodyPr>
          <a:lstStyle/>
          <a:p>
            <a:pPr algn="ctr"/>
            <a:r>
              <a:rPr lang="es-CO" sz="1200" b="1" dirty="0" smtClean="0">
                <a:solidFill>
                  <a:srgbClr val="1F497D">
                    <a:lumMod val="50000"/>
                  </a:srgbClr>
                </a:solidFill>
                <a:ea typeface="Verdana" pitchFamily="34" charset="0"/>
                <a:cs typeface="Verdana" pitchFamily="34" charset="0"/>
              </a:rPr>
              <a:t>Categoría</a:t>
            </a:r>
            <a:endParaRPr lang="es-CO" sz="1200" b="1" dirty="0">
              <a:solidFill>
                <a:srgbClr val="1F497D">
                  <a:lumMod val="50000"/>
                </a:srgbClr>
              </a:solidFill>
              <a:ea typeface="Verdana" pitchFamily="34" charset="0"/>
              <a:cs typeface="Verdana" pitchFamily="34" charset="0"/>
            </a:endParaRPr>
          </a:p>
        </p:txBody>
      </p:sp>
      <p:graphicFrame>
        <p:nvGraphicFramePr>
          <p:cNvPr id="41" name="40 Gráfico"/>
          <p:cNvGraphicFramePr/>
          <p:nvPr>
            <p:extLst>
              <p:ext uri="{D42A27DB-BD31-4B8C-83A1-F6EECF244321}">
                <p14:modId xmlns:p14="http://schemas.microsoft.com/office/powerpoint/2010/main" val="1277795305"/>
              </p:ext>
            </p:extLst>
          </p:nvPr>
        </p:nvGraphicFramePr>
        <p:xfrm>
          <a:off x="5449807" y="3408829"/>
          <a:ext cx="3082633" cy="1764802"/>
        </p:xfrm>
        <a:graphic>
          <a:graphicData uri="http://schemas.openxmlformats.org/drawingml/2006/chart">
            <c:chart xmlns:c="http://schemas.openxmlformats.org/drawingml/2006/chart" xmlns:r="http://schemas.openxmlformats.org/officeDocument/2006/relationships" r:id="rId7"/>
          </a:graphicData>
        </a:graphic>
      </p:graphicFrame>
      <p:sp>
        <p:nvSpPr>
          <p:cNvPr id="42" name="41 Rectángulo"/>
          <p:cNvSpPr/>
          <p:nvPr/>
        </p:nvSpPr>
        <p:spPr>
          <a:xfrm>
            <a:off x="6169887" y="3259103"/>
            <a:ext cx="1800201" cy="276999"/>
          </a:xfrm>
          <a:prstGeom prst="rect">
            <a:avLst/>
          </a:prstGeom>
        </p:spPr>
        <p:txBody>
          <a:bodyPr wrap="square">
            <a:spAutoFit/>
          </a:bodyPr>
          <a:lstStyle/>
          <a:p>
            <a:pPr algn="ctr"/>
            <a:r>
              <a:rPr lang="es-CO" sz="1200" b="1" dirty="0" smtClean="0">
                <a:solidFill>
                  <a:srgbClr val="1F497D">
                    <a:lumMod val="50000"/>
                  </a:srgbClr>
                </a:solidFill>
                <a:ea typeface="Verdana" pitchFamily="34" charset="0"/>
                <a:cs typeface="Verdana" pitchFamily="34" charset="0"/>
              </a:rPr>
              <a:t>Tamaño de la empresa</a:t>
            </a:r>
            <a:endParaRPr lang="es-CO" sz="1200" b="1" dirty="0">
              <a:solidFill>
                <a:srgbClr val="1F497D">
                  <a:lumMod val="50000"/>
                </a:srgbClr>
              </a:solidFill>
              <a:ea typeface="Verdana" pitchFamily="34" charset="0"/>
              <a:cs typeface="Verdana" pitchFamily="34" charset="0"/>
            </a:endParaRPr>
          </a:p>
        </p:txBody>
      </p:sp>
      <p:sp>
        <p:nvSpPr>
          <p:cNvPr id="33" name="32 Rectángulo redondeado">
            <a:hlinkClick r:id="rId8" action="ppaction://hlinksldjump"/>
          </p:cNvPr>
          <p:cNvSpPr/>
          <p:nvPr/>
        </p:nvSpPr>
        <p:spPr>
          <a:xfrm>
            <a:off x="35496" y="1326897"/>
            <a:ext cx="1944213"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Demográficos</a:t>
            </a:r>
          </a:p>
        </p:txBody>
      </p:sp>
      <p:sp>
        <p:nvSpPr>
          <p:cNvPr id="34" name="33 Rectángulo redondeado">
            <a:hlinkClick r:id="rId9" action="ppaction://hlinksldjump"/>
          </p:cNvPr>
          <p:cNvSpPr/>
          <p:nvPr/>
        </p:nvSpPr>
        <p:spPr>
          <a:xfrm>
            <a:off x="35496" y="1658206"/>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35" name="34 Rectángulo redondeado">
            <a:hlinkClick r:id="rId10" action="ppaction://hlinksldjump"/>
          </p:cNvPr>
          <p:cNvSpPr/>
          <p:nvPr/>
        </p:nvSpPr>
        <p:spPr>
          <a:xfrm>
            <a:off x="35496" y="2011718"/>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36" name="35 Rectángulo redondeado">
            <a:hlinkClick r:id="rId11" action="ppaction://hlinksldjump"/>
          </p:cNvPr>
          <p:cNvSpPr/>
          <p:nvPr/>
        </p:nvSpPr>
        <p:spPr>
          <a:xfrm>
            <a:off x="35496" y="2365230"/>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51" name="50 Rectángulo redondeado">
            <a:hlinkClick r:id="rId12" action="ppaction://hlinksldjump"/>
          </p:cNvPr>
          <p:cNvSpPr/>
          <p:nvPr/>
        </p:nvSpPr>
        <p:spPr>
          <a:xfrm>
            <a:off x="35496" y="2726875"/>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52" name="51 Rectángulo redondeado">
            <a:hlinkClick r:id="rId13" action="ppaction://hlinksldjump"/>
          </p:cNvPr>
          <p:cNvSpPr/>
          <p:nvPr/>
        </p:nvSpPr>
        <p:spPr>
          <a:xfrm>
            <a:off x="35496" y="307878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grpSp>
        <p:nvGrpSpPr>
          <p:cNvPr id="6" name="5 Grupo"/>
          <p:cNvGrpSpPr/>
          <p:nvPr/>
        </p:nvGrpSpPr>
        <p:grpSpPr>
          <a:xfrm>
            <a:off x="3819981" y="183107"/>
            <a:ext cx="1182459" cy="450689"/>
            <a:chOff x="3819981" y="183107"/>
            <a:chExt cx="1182459" cy="450689"/>
          </a:xfrm>
        </p:grpSpPr>
        <p:grpSp>
          <p:nvGrpSpPr>
            <p:cNvPr id="5" name="4 Grupo"/>
            <p:cNvGrpSpPr/>
            <p:nvPr/>
          </p:nvGrpSpPr>
          <p:grpSpPr>
            <a:xfrm>
              <a:off x="3819981" y="183107"/>
              <a:ext cx="1182459" cy="450689"/>
              <a:chOff x="3164210" y="183107"/>
              <a:chExt cx="1182459" cy="450689"/>
            </a:xfrm>
          </p:grpSpPr>
          <p:sp>
            <p:nvSpPr>
              <p:cNvPr id="61" name="60 Elipse">
                <a:hlinkClick r:id="rId8"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63" name="62 CuadroTexto">
                <a:hlinkClick r:id="rId8"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55" name="Picture 6" descr="http://us.cdn3.123rf.com/168nwm/difught/difught1205/difught120500432/13456757-fabrica-de-negro-con-naranja-redonda.jpg">
              <a:hlinkClick r:id="rId8" action="ppaction://hlinksldjump"/>
            </p:cNvPr>
            <p:cNvPicPr preferRelativeResize="0">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4" name="63 CuadroTexto"/>
          <p:cNvSpPr txBox="1"/>
          <p:nvPr/>
        </p:nvSpPr>
        <p:spPr>
          <a:xfrm>
            <a:off x="1088043"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65" name="64 CuadroTexto"/>
          <p:cNvSpPr txBox="1"/>
          <p:nvPr/>
        </p:nvSpPr>
        <p:spPr>
          <a:xfrm>
            <a:off x="1409887" y="4622145"/>
            <a:ext cx="734496" cy="253916"/>
          </a:xfrm>
          <a:prstGeom prst="rect">
            <a:avLst/>
          </a:prstGeom>
          <a:noFill/>
        </p:spPr>
        <p:txBody>
          <a:bodyPr wrap="none" rtlCol="0">
            <a:spAutoFit/>
          </a:bodyPr>
          <a:lstStyle/>
          <a:p>
            <a:r>
              <a:rPr lang="es-CO" sz="1050" dirty="0" smtClean="0">
                <a:solidFill>
                  <a:schemeClr val="bg1">
                    <a:lumMod val="50000"/>
                  </a:schemeClr>
                </a:solidFill>
              </a:rPr>
              <a:t>1.268.177</a:t>
            </a:r>
            <a:endParaRPr lang="es-CO" sz="1050" dirty="0">
              <a:solidFill>
                <a:schemeClr val="bg1">
                  <a:lumMod val="50000"/>
                </a:schemeClr>
              </a:solidFill>
            </a:endParaRPr>
          </a:p>
        </p:txBody>
      </p:sp>
      <p:grpSp>
        <p:nvGrpSpPr>
          <p:cNvPr id="48" name="47 Grupo"/>
          <p:cNvGrpSpPr/>
          <p:nvPr/>
        </p:nvGrpSpPr>
        <p:grpSpPr>
          <a:xfrm>
            <a:off x="2242582" y="5329764"/>
            <a:ext cx="5179000" cy="323405"/>
            <a:chOff x="24863" y="5291664"/>
            <a:chExt cx="5179000" cy="323405"/>
          </a:xfrm>
        </p:grpSpPr>
        <p:sp>
          <p:nvSpPr>
            <p:cNvPr id="49" name="48 Cheurón">
              <a:hlinkClick r:id="rId1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0" name="49 Cheurón">
              <a:hlinkClick r:id="rId1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6" name="55 Cheurón">
              <a:hlinkClick r:id="rId1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7" name="Picture 2" descr="http://58533534ea9b6562bf3c-029f06cbf668e558ffb5306597309f00.r0.cf1.rackcdn.com/2012/10/Like.jpg"/>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57 Cheurón">
              <a:hlinkClick r:id="rId1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Tree>
    <p:extLst>
      <p:ext uri="{BB962C8B-B14F-4D97-AF65-F5344CB8AC3E}">
        <p14:creationId xmlns:p14="http://schemas.microsoft.com/office/powerpoint/2010/main" val="24803816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43</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6" name="25 Gráfico"/>
          <p:cNvGraphicFramePr/>
          <p:nvPr>
            <p:extLst>
              <p:ext uri="{D42A27DB-BD31-4B8C-83A1-F6EECF244321}">
                <p14:modId xmlns:p14="http://schemas.microsoft.com/office/powerpoint/2010/main" val="1533322538"/>
              </p:ext>
            </p:extLst>
          </p:nvPr>
        </p:nvGraphicFramePr>
        <p:xfrm>
          <a:off x="5302035" y="1433829"/>
          <a:ext cx="1996282" cy="35623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9" name="28 Tabla"/>
          <p:cNvGraphicFramePr>
            <a:graphicFrameLocks noGrp="1"/>
          </p:cNvGraphicFramePr>
          <p:nvPr>
            <p:extLst>
              <p:ext uri="{D42A27DB-BD31-4B8C-83A1-F6EECF244321}">
                <p14:modId xmlns:p14="http://schemas.microsoft.com/office/powerpoint/2010/main" val="4258328730"/>
              </p:ext>
            </p:extLst>
          </p:nvPr>
        </p:nvGraphicFramePr>
        <p:xfrm>
          <a:off x="2771800" y="1533480"/>
          <a:ext cx="2520280" cy="3342580"/>
        </p:xfrm>
        <a:graphic>
          <a:graphicData uri="http://schemas.openxmlformats.org/drawingml/2006/table">
            <a:tbl>
              <a:tblPr/>
              <a:tblGrid>
                <a:gridCol w="2520280"/>
              </a:tblGrid>
              <a:tr h="178187">
                <a:tc>
                  <a:txBody>
                    <a:bodyPr/>
                    <a:lstStyle/>
                    <a:p>
                      <a:pPr marL="0" algn="r" defTabSz="914400" rtl="0" eaLnBrk="1" fontAlgn="ctr" latinLnBrk="0" hangingPunct="1"/>
                      <a:r>
                        <a:rPr lang="es-CO" sz="800" b="0" i="0" u="none" strike="noStrike" kern="1200" dirty="0">
                          <a:solidFill>
                            <a:srgbClr val="1F497D"/>
                          </a:solidFill>
                          <a:effectLst/>
                          <a:latin typeface="Calibri"/>
                          <a:ea typeface="+mn-ea"/>
                          <a:cs typeface="+mn-cs"/>
                        </a:rPr>
                        <a:t>Registro en Cámara de Comercio</a:t>
                      </a:r>
                    </a:p>
                  </a:txBody>
                  <a:tcPr marL="9525" marR="9525" marT="9525" marB="0" anchor="b">
                    <a:lnL>
                      <a:noFill/>
                    </a:lnL>
                    <a:lnR>
                      <a:noFill/>
                    </a:lnR>
                    <a:lnT>
                      <a:noFill/>
                    </a:lnT>
                    <a:lnB>
                      <a:noFill/>
                    </a:lnB>
                  </a:tcPr>
                </a:tc>
              </a:tr>
              <a:tr h="178187">
                <a:tc>
                  <a:txBody>
                    <a:bodyPr/>
                    <a:lstStyle/>
                    <a:p>
                      <a:pPr marL="0" algn="r" defTabSz="914400" rtl="0" eaLnBrk="1" fontAlgn="ctr" latinLnBrk="0" hangingPunct="1"/>
                      <a:r>
                        <a:rPr lang="es-CO" sz="800" b="0" i="0" u="none" strike="noStrike" kern="1200">
                          <a:solidFill>
                            <a:srgbClr val="1F497D"/>
                          </a:solidFill>
                          <a:effectLst/>
                          <a:latin typeface="Calibri"/>
                          <a:ea typeface="+mn-ea"/>
                          <a:cs typeface="+mn-cs"/>
                        </a:rPr>
                        <a:t>Registro Único Tributario (RUT)</a:t>
                      </a:r>
                    </a:p>
                  </a:txBody>
                  <a:tcPr marL="9525" marR="9525" marT="9525" marB="0" anchor="b">
                    <a:lnL>
                      <a:noFill/>
                    </a:lnL>
                    <a:lnR>
                      <a:noFill/>
                    </a:lnR>
                    <a:lnT>
                      <a:noFill/>
                    </a:lnT>
                    <a:lnB>
                      <a:noFill/>
                    </a:lnB>
                  </a:tcPr>
                </a:tc>
              </a:tr>
              <a:tr h="178187">
                <a:tc>
                  <a:txBody>
                    <a:bodyPr/>
                    <a:lstStyle/>
                    <a:p>
                      <a:pPr marL="0" algn="r" defTabSz="914400" rtl="0" eaLnBrk="1" fontAlgn="ctr" latinLnBrk="0" hangingPunct="1"/>
                      <a:r>
                        <a:rPr lang="es-CO" sz="800" b="0" i="0" u="none" strike="noStrike" kern="1200">
                          <a:solidFill>
                            <a:srgbClr val="1F497D"/>
                          </a:solidFill>
                          <a:effectLst/>
                          <a:latin typeface="Calibri"/>
                          <a:ea typeface="+mn-ea"/>
                          <a:cs typeface="+mn-cs"/>
                        </a:rPr>
                        <a:t>Impuestos</a:t>
                      </a:r>
                    </a:p>
                  </a:txBody>
                  <a:tcPr marL="9525" marR="9525" marT="9525" marB="0" anchor="b">
                    <a:lnL>
                      <a:noFill/>
                    </a:lnL>
                    <a:lnR>
                      <a:noFill/>
                    </a:lnR>
                    <a:lnT>
                      <a:noFill/>
                    </a:lnT>
                    <a:lnB>
                      <a:noFill/>
                    </a:lnB>
                  </a:tcPr>
                </a:tc>
              </a:tr>
              <a:tr h="178187">
                <a:tc>
                  <a:txBody>
                    <a:bodyPr/>
                    <a:lstStyle/>
                    <a:p>
                      <a:pPr marL="0" algn="r" defTabSz="914400" rtl="0" eaLnBrk="1" fontAlgn="ctr" latinLnBrk="0" hangingPunct="1"/>
                      <a:r>
                        <a:rPr lang="es-CO" sz="800" b="0" i="0" u="none" strike="noStrike" kern="1200">
                          <a:solidFill>
                            <a:srgbClr val="1F497D"/>
                          </a:solidFill>
                          <a:effectLst/>
                          <a:latin typeface="Calibri"/>
                          <a:ea typeface="+mn-ea"/>
                          <a:cs typeface="+mn-cs"/>
                        </a:rPr>
                        <a:t>Servicios Públicos (Gas, Acueducto, Codensa, ETB)</a:t>
                      </a:r>
                    </a:p>
                  </a:txBody>
                  <a:tcPr marL="9525" marR="9525" marT="9525" marB="0" anchor="b">
                    <a:lnL>
                      <a:noFill/>
                    </a:lnL>
                    <a:lnR>
                      <a:noFill/>
                    </a:lnR>
                    <a:lnT>
                      <a:noFill/>
                    </a:lnT>
                    <a:lnB>
                      <a:noFill/>
                    </a:lnB>
                  </a:tcPr>
                </a:tc>
              </a:tr>
              <a:tr h="178187">
                <a:tc>
                  <a:txBody>
                    <a:bodyPr/>
                    <a:lstStyle/>
                    <a:p>
                      <a:pPr marL="0" algn="r" defTabSz="914400" rtl="0" eaLnBrk="1" fontAlgn="ctr" latinLnBrk="0" hangingPunct="1"/>
                      <a:r>
                        <a:rPr lang="es-CO" sz="800" b="0" i="0" u="none" strike="noStrike" kern="1200">
                          <a:solidFill>
                            <a:srgbClr val="1F497D"/>
                          </a:solidFill>
                          <a:effectLst/>
                          <a:latin typeface="Calibri"/>
                          <a:ea typeface="+mn-ea"/>
                          <a:cs typeface="+mn-cs"/>
                        </a:rPr>
                        <a:t>Escrituras</a:t>
                      </a:r>
                    </a:p>
                  </a:txBody>
                  <a:tcPr marL="9525" marR="9525" marT="9525" marB="0" anchor="b">
                    <a:lnL>
                      <a:noFill/>
                    </a:lnL>
                    <a:lnR>
                      <a:noFill/>
                    </a:lnR>
                    <a:lnT>
                      <a:noFill/>
                    </a:lnT>
                    <a:lnB>
                      <a:noFill/>
                    </a:lnB>
                  </a:tcPr>
                </a:tc>
              </a:tr>
              <a:tr h="178187">
                <a:tc>
                  <a:txBody>
                    <a:bodyPr/>
                    <a:lstStyle/>
                    <a:p>
                      <a:pPr marL="0" algn="r" defTabSz="914400" rtl="0" eaLnBrk="1" fontAlgn="ctr" latinLnBrk="0" hangingPunct="1"/>
                      <a:r>
                        <a:rPr lang="es-CO" sz="800" b="0" i="0" u="none" strike="noStrike" kern="1200">
                          <a:solidFill>
                            <a:srgbClr val="1F497D"/>
                          </a:solidFill>
                          <a:effectLst/>
                          <a:latin typeface="Calibri"/>
                          <a:ea typeface="+mn-ea"/>
                          <a:cs typeface="+mn-cs"/>
                        </a:rPr>
                        <a:t>Certificado de Tradición y Libertad</a:t>
                      </a:r>
                    </a:p>
                  </a:txBody>
                  <a:tcPr marL="9525" marR="9525" marT="9525" marB="0" anchor="b">
                    <a:lnL>
                      <a:noFill/>
                    </a:lnL>
                    <a:lnR>
                      <a:noFill/>
                    </a:lnR>
                    <a:lnT>
                      <a:noFill/>
                    </a:lnT>
                    <a:lnB>
                      <a:noFill/>
                    </a:lnB>
                  </a:tcPr>
                </a:tc>
              </a:tr>
              <a:tr h="178187">
                <a:tc>
                  <a:txBody>
                    <a:bodyPr/>
                    <a:lstStyle/>
                    <a:p>
                      <a:pPr marL="0" algn="r" defTabSz="914400" rtl="0" eaLnBrk="1" fontAlgn="ctr" latinLnBrk="0" hangingPunct="1"/>
                      <a:r>
                        <a:rPr lang="es-CO" sz="800" b="0" i="0" u="none" strike="noStrike" kern="1200">
                          <a:solidFill>
                            <a:srgbClr val="1F497D"/>
                          </a:solidFill>
                          <a:effectLst/>
                          <a:latin typeface="Calibri"/>
                          <a:ea typeface="+mn-ea"/>
                          <a:cs typeface="+mn-cs"/>
                        </a:rPr>
                        <a:t>Licencia ambiental</a:t>
                      </a:r>
                    </a:p>
                  </a:txBody>
                  <a:tcPr marL="9525" marR="9525" marT="9525" marB="0" anchor="b">
                    <a:lnL>
                      <a:noFill/>
                    </a:lnL>
                    <a:lnR>
                      <a:noFill/>
                    </a:lnR>
                    <a:lnT>
                      <a:noFill/>
                    </a:lnT>
                    <a:lnB>
                      <a:noFill/>
                    </a:lnB>
                  </a:tcPr>
                </a:tc>
              </a:tr>
              <a:tr h="178187">
                <a:tc>
                  <a:txBody>
                    <a:bodyPr/>
                    <a:lstStyle/>
                    <a:p>
                      <a:pPr marL="0" algn="r" defTabSz="914400" rtl="0" eaLnBrk="1" fontAlgn="ctr" latinLnBrk="0" hangingPunct="1"/>
                      <a:r>
                        <a:rPr lang="es-CO" sz="800" b="0" i="0" u="none" strike="noStrike" kern="1200">
                          <a:solidFill>
                            <a:srgbClr val="1F497D"/>
                          </a:solidFill>
                          <a:effectLst/>
                          <a:latin typeface="Calibri"/>
                          <a:ea typeface="+mn-ea"/>
                          <a:cs typeface="+mn-cs"/>
                        </a:rPr>
                        <a:t>Seguro Obligatorio de Accidentes de Tránsito (SOAT)</a:t>
                      </a:r>
                    </a:p>
                  </a:txBody>
                  <a:tcPr marL="9525" marR="9525" marT="9525" marB="0" anchor="b">
                    <a:lnL>
                      <a:noFill/>
                    </a:lnL>
                    <a:lnR>
                      <a:noFill/>
                    </a:lnR>
                    <a:lnT>
                      <a:noFill/>
                    </a:lnT>
                    <a:lnB>
                      <a:noFill/>
                    </a:lnB>
                  </a:tcPr>
                </a:tc>
              </a:tr>
              <a:tr h="178187">
                <a:tc>
                  <a:txBody>
                    <a:bodyPr/>
                    <a:lstStyle/>
                    <a:p>
                      <a:pPr marL="0" algn="r" defTabSz="914400" rtl="0" eaLnBrk="1" fontAlgn="ctr" latinLnBrk="0" hangingPunct="1"/>
                      <a:r>
                        <a:rPr lang="es-CO" sz="800" b="0" i="0" u="none" strike="noStrike" kern="1200" dirty="0">
                          <a:solidFill>
                            <a:srgbClr val="1F497D"/>
                          </a:solidFill>
                          <a:effectLst/>
                          <a:latin typeface="Calibri"/>
                          <a:ea typeface="+mn-ea"/>
                          <a:cs typeface="+mn-cs"/>
                        </a:rPr>
                        <a:t>Matriculas de Vehículo</a:t>
                      </a:r>
                    </a:p>
                  </a:txBody>
                  <a:tcPr marL="9525" marR="9525" marT="9525" marB="0" anchor="b">
                    <a:lnL>
                      <a:noFill/>
                    </a:lnL>
                    <a:lnR>
                      <a:noFill/>
                    </a:lnR>
                    <a:lnT>
                      <a:noFill/>
                    </a:lnT>
                    <a:lnB>
                      <a:noFill/>
                    </a:lnB>
                  </a:tcPr>
                </a:tc>
              </a:tr>
              <a:tr h="178187">
                <a:tc>
                  <a:txBody>
                    <a:bodyPr/>
                    <a:lstStyle/>
                    <a:p>
                      <a:pPr marL="0" algn="r" defTabSz="914400" rtl="0" eaLnBrk="1" fontAlgn="ctr" latinLnBrk="0" hangingPunct="1"/>
                      <a:r>
                        <a:rPr lang="es-CO" sz="800" b="0" i="0" u="none" strike="noStrike" kern="1200">
                          <a:solidFill>
                            <a:srgbClr val="1F497D"/>
                          </a:solidFill>
                          <a:effectLst/>
                          <a:latin typeface="Calibri"/>
                          <a:ea typeface="+mn-ea"/>
                          <a:cs typeface="+mn-cs"/>
                        </a:rPr>
                        <a:t>Registro de publicidad exterior visual</a:t>
                      </a:r>
                    </a:p>
                  </a:txBody>
                  <a:tcPr marL="9525" marR="9525" marT="9525" marB="0" anchor="b">
                    <a:lnL>
                      <a:noFill/>
                    </a:lnL>
                    <a:lnR>
                      <a:noFill/>
                    </a:lnR>
                    <a:lnT>
                      <a:noFill/>
                    </a:lnT>
                    <a:lnB>
                      <a:noFill/>
                    </a:lnB>
                  </a:tcPr>
                </a:tc>
              </a:tr>
              <a:tr h="178187">
                <a:tc>
                  <a:txBody>
                    <a:bodyPr/>
                    <a:lstStyle/>
                    <a:p>
                      <a:pPr marL="0" algn="r" defTabSz="914400" rtl="0" eaLnBrk="1" fontAlgn="ctr" latinLnBrk="0" hangingPunct="1"/>
                      <a:r>
                        <a:rPr lang="es-CO" sz="800" b="0" i="0" u="none" strike="noStrike" kern="1200">
                          <a:solidFill>
                            <a:srgbClr val="1F497D"/>
                          </a:solidFill>
                          <a:effectLst/>
                          <a:latin typeface="Calibri"/>
                          <a:ea typeface="+mn-ea"/>
                          <a:cs typeface="+mn-cs"/>
                        </a:rPr>
                        <a:t>Licencias de Construcción</a:t>
                      </a:r>
                    </a:p>
                  </a:txBody>
                  <a:tcPr marL="9525" marR="9525" marT="9525" marB="0" anchor="b">
                    <a:lnL>
                      <a:noFill/>
                    </a:lnL>
                    <a:lnR>
                      <a:noFill/>
                    </a:lnR>
                    <a:lnT>
                      <a:noFill/>
                    </a:lnT>
                    <a:lnB>
                      <a:noFill/>
                    </a:lnB>
                  </a:tcPr>
                </a:tc>
              </a:tr>
              <a:tr h="178187">
                <a:tc>
                  <a:txBody>
                    <a:bodyPr/>
                    <a:lstStyle/>
                    <a:p>
                      <a:pPr marL="0" algn="r" defTabSz="914400" rtl="0" eaLnBrk="1" fontAlgn="ctr" latinLnBrk="0" hangingPunct="1"/>
                      <a:r>
                        <a:rPr lang="es-CO" sz="800" b="0" i="0" u="none" strike="noStrike" kern="1200">
                          <a:solidFill>
                            <a:srgbClr val="1F497D"/>
                          </a:solidFill>
                          <a:effectLst/>
                          <a:latin typeface="Calibri"/>
                          <a:ea typeface="+mn-ea"/>
                          <a:cs typeface="+mn-cs"/>
                        </a:rPr>
                        <a:t>Trámites de Comercio Exterior</a:t>
                      </a:r>
                    </a:p>
                  </a:txBody>
                  <a:tcPr marL="9525" marR="9525" marT="9525" marB="0" anchor="b">
                    <a:lnL>
                      <a:noFill/>
                    </a:lnL>
                    <a:lnR>
                      <a:noFill/>
                    </a:lnR>
                    <a:lnT>
                      <a:noFill/>
                    </a:lnT>
                    <a:lnB>
                      <a:noFill/>
                    </a:lnB>
                  </a:tcPr>
                </a:tc>
              </a:tr>
              <a:tr h="178187">
                <a:tc>
                  <a:txBody>
                    <a:bodyPr/>
                    <a:lstStyle/>
                    <a:p>
                      <a:pPr marL="0" algn="r" defTabSz="914400" rtl="0" eaLnBrk="1" fontAlgn="ctr" latinLnBrk="0" hangingPunct="1"/>
                      <a:r>
                        <a:rPr lang="es-CO" sz="800" b="0" i="0" u="none" strike="noStrike" kern="1200">
                          <a:solidFill>
                            <a:srgbClr val="1F497D"/>
                          </a:solidFill>
                          <a:effectLst/>
                          <a:latin typeface="Calibri"/>
                          <a:ea typeface="+mn-ea"/>
                          <a:cs typeface="+mn-cs"/>
                        </a:rPr>
                        <a:t>Ventanilla Única de Comercio Exterior</a:t>
                      </a:r>
                    </a:p>
                  </a:txBody>
                  <a:tcPr marL="9525" marR="9525" marT="9525" marB="0" anchor="b">
                    <a:lnL>
                      <a:noFill/>
                    </a:lnL>
                    <a:lnR>
                      <a:noFill/>
                    </a:lnR>
                    <a:lnT>
                      <a:noFill/>
                    </a:lnT>
                    <a:lnB>
                      <a:noFill/>
                    </a:lnB>
                  </a:tcPr>
                </a:tc>
              </a:tr>
              <a:tr h="178187">
                <a:tc>
                  <a:txBody>
                    <a:bodyPr/>
                    <a:lstStyle/>
                    <a:p>
                      <a:pPr marL="0" algn="r" defTabSz="914400" rtl="0" eaLnBrk="1" fontAlgn="ctr" latinLnBrk="0" hangingPunct="1"/>
                      <a:r>
                        <a:rPr lang="es-CO" sz="800" b="0" i="0" u="none" strike="noStrike" kern="1200" dirty="0">
                          <a:solidFill>
                            <a:srgbClr val="1F497D"/>
                          </a:solidFill>
                          <a:effectLst/>
                          <a:latin typeface="Calibri"/>
                          <a:ea typeface="+mn-ea"/>
                          <a:cs typeface="+mn-cs"/>
                        </a:rPr>
                        <a:t>Aplicación al programa de Capitalización </a:t>
                      </a:r>
                      <a:r>
                        <a:rPr lang="es-CO" sz="800" b="0" i="0" u="none" strike="noStrike" kern="1200" dirty="0" err="1">
                          <a:solidFill>
                            <a:srgbClr val="1F497D"/>
                          </a:solidFill>
                          <a:effectLst/>
                          <a:latin typeface="Calibri"/>
                          <a:ea typeface="+mn-ea"/>
                          <a:cs typeface="+mn-cs"/>
                        </a:rPr>
                        <a:t>Microempresarial</a:t>
                      </a:r>
                      <a:endParaRPr lang="es-CO" sz="800" b="0" i="0" u="none" strike="noStrike" kern="1200" dirty="0">
                        <a:solidFill>
                          <a:srgbClr val="1F497D"/>
                        </a:solidFill>
                        <a:effectLst/>
                        <a:latin typeface="Calibri"/>
                        <a:ea typeface="+mn-ea"/>
                        <a:cs typeface="+mn-cs"/>
                      </a:endParaRPr>
                    </a:p>
                  </a:txBody>
                  <a:tcPr marL="9525" marR="9525" marT="9525" marB="0" anchor="b">
                    <a:lnL>
                      <a:noFill/>
                    </a:lnL>
                    <a:lnR>
                      <a:noFill/>
                    </a:lnR>
                    <a:lnT>
                      <a:noFill/>
                    </a:lnT>
                    <a:lnB>
                      <a:noFill/>
                    </a:lnB>
                  </a:tcPr>
                </a:tc>
              </a:tr>
              <a:tr h="178187">
                <a:tc>
                  <a:txBody>
                    <a:bodyPr/>
                    <a:lstStyle/>
                    <a:p>
                      <a:pPr marL="0" algn="r" defTabSz="914400" rtl="0" eaLnBrk="1" fontAlgn="ctr" latinLnBrk="0" hangingPunct="1"/>
                      <a:r>
                        <a:rPr lang="es-CO" sz="800" b="0" i="0" u="none" strike="noStrike" kern="1200">
                          <a:solidFill>
                            <a:srgbClr val="1F497D"/>
                          </a:solidFill>
                          <a:effectLst/>
                          <a:latin typeface="Calibri"/>
                          <a:ea typeface="+mn-ea"/>
                          <a:cs typeface="+mn-cs"/>
                        </a:rPr>
                        <a:t>Registro en el Programa Desarrollo Proveedores (PDP)</a:t>
                      </a:r>
                    </a:p>
                  </a:txBody>
                  <a:tcPr marL="9525" marR="9525" marT="9525" marB="0" anchor="b">
                    <a:lnL>
                      <a:noFill/>
                    </a:lnL>
                    <a:lnR>
                      <a:noFill/>
                    </a:lnR>
                    <a:lnT>
                      <a:noFill/>
                    </a:lnT>
                    <a:lnB>
                      <a:noFill/>
                    </a:lnB>
                  </a:tcPr>
                </a:tc>
              </a:tr>
              <a:tr h="178187">
                <a:tc>
                  <a:txBody>
                    <a:bodyPr/>
                    <a:lstStyle/>
                    <a:p>
                      <a:pPr marL="0" algn="r" defTabSz="914400" rtl="0" eaLnBrk="1" fontAlgn="ctr" latinLnBrk="0" hangingPunct="1"/>
                      <a:r>
                        <a:rPr lang="es-CO" sz="800" b="0" i="0" u="none" strike="noStrike" kern="1200">
                          <a:solidFill>
                            <a:srgbClr val="1F497D"/>
                          </a:solidFill>
                          <a:effectLst/>
                          <a:latin typeface="Calibri"/>
                          <a:ea typeface="+mn-ea"/>
                          <a:cs typeface="+mn-cs"/>
                        </a:rPr>
                        <a:t>Inscripción en el Servicio Público de Empleo</a:t>
                      </a:r>
                    </a:p>
                  </a:txBody>
                  <a:tcPr marL="9525" marR="9525" marT="9525" marB="0" anchor="b">
                    <a:lnL>
                      <a:noFill/>
                    </a:lnL>
                    <a:lnR>
                      <a:noFill/>
                    </a:lnR>
                    <a:lnT>
                      <a:noFill/>
                    </a:lnT>
                    <a:lnB>
                      <a:noFill/>
                    </a:lnB>
                  </a:tcPr>
                </a:tc>
              </a:tr>
              <a:tr h="167533">
                <a:tc>
                  <a:txBody>
                    <a:bodyPr/>
                    <a:lstStyle/>
                    <a:p>
                      <a:pPr marL="0" algn="r" defTabSz="914400" rtl="0" eaLnBrk="1" fontAlgn="ctr" latinLnBrk="0" hangingPunct="1"/>
                      <a:r>
                        <a:rPr lang="es-CO" sz="800" b="0" i="0" u="none" strike="noStrike" kern="1200" dirty="0">
                          <a:solidFill>
                            <a:srgbClr val="1F497D"/>
                          </a:solidFill>
                          <a:effectLst/>
                          <a:latin typeface="Calibri"/>
                          <a:ea typeface="+mn-ea"/>
                          <a:cs typeface="+mn-cs"/>
                        </a:rPr>
                        <a:t>Derechos de Autor</a:t>
                      </a:r>
                    </a:p>
                  </a:txBody>
                  <a:tcPr marL="9525" marR="9525" marT="9525" marB="0" anchor="b">
                    <a:lnL>
                      <a:noFill/>
                    </a:lnL>
                    <a:lnR>
                      <a:noFill/>
                    </a:lnR>
                    <a:lnT>
                      <a:noFill/>
                    </a:lnT>
                    <a:lnB>
                      <a:noFill/>
                    </a:lnB>
                  </a:tcPr>
                </a:tc>
              </a:tr>
              <a:tr h="145868">
                <a:tc>
                  <a:txBody>
                    <a:bodyPr/>
                    <a:lstStyle/>
                    <a:p>
                      <a:pPr marL="0" algn="r" defTabSz="914400" rtl="0" eaLnBrk="1" fontAlgn="ctr" latinLnBrk="0" hangingPunct="1"/>
                      <a:r>
                        <a:rPr lang="es-CO" sz="800" b="0" i="0" u="none" strike="noStrike" kern="1200">
                          <a:solidFill>
                            <a:srgbClr val="1F497D"/>
                          </a:solidFill>
                          <a:effectLst/>
                          <a:latin typeface="Calibri"/>
                          <a:ea typeface="+mn-ea"/>
                          <a:cs typeface="+mn-cs"/>
                        </a:rPr>
                        <a:t>Información sobre ruedas sociales de negocios</a:t>
                      </a:r>
                    </a:p>
                  </a:txBody>
                  <a:tcPr marL="9525" marR="9525" marT="9525" marB="0" anchor="b">
                    <a:lnL>
                      <a:noFill/>
                    </a:lnL>
                    <a:lnR>
                      <a:noFill/>
                    </a:lnR>
                    <a:lnT>
                      <a:noFill/>
                    </a:lnT>
                    <a:lnB>
                      <a:noFill/>
                    </a:lnB>
                  </a:tcPr>
                </a:tc>
              </a:tr>
              <a:tr h="178187">
                <a:tc>
                  <a:txBody>
                    <a:bodyPr/>
                    <a:lstStyle/>
                    <a:p>
                      <a:pPr marL="0" algn="r" defTabSz="914400" rtl="0" eaLnBrk="1" fontAlgn="ctr" latinLnBrk="0" hangingPunct="1"/>
                      <a:r>
                        <a:rPr lang="es-CO" sz="800" b="0" i="0" u="none" strike="noStrike" kern="1200" dirty="0">
                          <a:solidFill>
                            <a:srgbClr val="1F497D"/>
                          </a:solidFill>
                          <a:effectLst/>
                          <a:latin typeface="Calibri"/>
                          <a:ea typeface="+mn-ea"/>
                          <a:cs typeface="+mn-cs"/>
                        </a:rPr>
                        <a:t>Aprobación de Unidades Sectoriales de Normalización</a:t>
                      </a:r>
                    </a:p>
                  </a:txBody>
                  <a:tcPr marL="9525" marR="9525" marT="9525" marB="0" anchor="b">
                    <a:lnL>
                      <a:noFill/>
                    </a:lnL>
                    <a:lnR>
                      <a:noFill/>
                    </a:lnR>
                    <a:lnT>
                      <a:noFill/>
                    </a:lnT>
                    <a:lnB>
                      <a:noFill/>
                    </a:lnB>
                  </a:tcPr>
                </a:tc>
              </a:tr>
            </a:tbl>
          </a:graphicData>
        </a:graphic>
      </p:graphicFrame>
      <p:sp>
        <p:nvSpPr>
          <p:cNvPr id="18" name="17 Rectángulo"/>
          <p:cNvSpPr/>
          <p:nvPr/>
        </p:nvSpPr>
        <p:spPr>
          <a:xfrm>
            <a:off x="-18378" y="4967218"/>
            <a:ext cx="8046761" cy="338554"/>
          </a:xfrm>
          <a:prstGeom prst="rect">
            <a:avLst/>
          </a:prstGeom>
        </p:spPr>
        <p:txBody>
          <a:bodyPr wrap="square">
            <a:spAutoFit/>
          </a:bodyPr>
          <a:lstStyle/>
          <a:p>
            <a:r>
              <a:rPr lang="es-CO" sz="800" b="1" dirty="0">
                <a:solidFill>
                  <a:prstClr val="white">
                    <a:lumMod val="50000"/>
                  </a:prstClr>
                </a:solidFill>
              </a:rPr>
              <a:t>P</a:t>
            </a:r>
            <a:r>
              <a:rPr lang="es-CO" sz="800" b="1" dirty="0" smtClean="0">
                <a:solidFill>
                  <a:prstClr val="white">
                    <a:lumMod val="50000"/>
                  </a:prstClr>
                </a:solidFill>
              </a:rPr>
              <a:t>1.</a:t>
            </a:r>
            <a:r>
              <a:rPr lang="es-CO" sz="800" dirty="0" smtClean="0">
                <a:solidFill>
                  <a:prstClr val="white">
                    <a:lumMod val="50000"/>
                  </a:prstClr>
                </a:solidFill>
              </a:rPr>
              <a:t> ¿Qué </a:t>
            </a:r>
            <a:r>
              <a:rPr lang="es-CO" sz="800" dirty="0">
                <a:solidFill>
                  <a:prstClr val="white">
                    <a:lumMod val="50000"/>
                  </a:prstClr>
                </a:solidFill>
              </a:rPr>
              <a:t>trámites y servicios conoce o recuerda que tengamos que hacer </a:t>
            </a:r>
            <a:r>
              <a:rPr lang="es-CO" sz="800" dirty="0" smtClean="0">
                <a:solidFill>
                  <a:prstClr val="white">
                    <a:lumMod val="50000"/>
                  </a:prstClr>
                </a:solidFill>
              </a:rPr>
              <a:t>las empresas </a:t>
            </a:r>
            <a:r>
              <a:rPr lang="es-CO" sz="800" dirty="0">
                <a:solidFill>
                  <a:prstClr val="white">
                    <a:lumMod val="50000"/>
                  </a:prstClr>
                </a:solidFill>
              </a:rPr>
              <a:t>frente a las entidades públicas</a:t>
            </a:r>
            <a:r>
              <a:rPr lang="es-CO" sz="800" dirty="0" smtClean="0">
                <a:solidFill>
                  <a:prstClr val="white">
                    <a:lumMod val="50000"/>
                  </a:prstClr>
                </a:solidFill>
              </a:rPr>
              <a:t>? </a:t>
            </a:r>
          </a:p>
          <a:p>
            <a:r>
              <a:rPr lang="es-CO" sz="800" b="1" dirty="0" err="1" smtClean="0">
                <a:solidFill>
                  <a:prstClr val="white">
                    <a:lumMod val="50000"/>
                  </a:prstClr>
                </a:solidFill>
              </a:rPr>
              <a:t>P2</a:t>
            </a:r>
            <a:r>
              <a:rPr lang="es-CO" sz="800" b="1" dirty="0">
                <a:solidFill>
                  <a:prstClr val="white">
                    <a:lumMod val="50000"/>
                  </a:prstClr>
                </a:solidFill>
              </a:rPr>
              <a:t>.</a:t>
            </a:r>
            <a:r>
              <a:rPr lang="es-CO" sz="800" dirty="0">
                <a:solidFill>
                  <a:prstClr val="white">
                    <a:lumMod val="50000"/>
                  </a:prstClr>
                </a:solidFill>
              </a:rPr>
              <a:t>. De la siguiente tarjeta indíqueme por favor ¿Cuáles trámites conoce o recuerda que tengamos que hacer </a:t>
            </a:r>
            <a:r>
              <a:rPr lang="es-CO" sz="800" dirty="0" smtClean="0">
                <a:solidFill>
                  <a:prstClr val="white">
                    <a:lumMod val="50000"/>
                  </a:prstClr>
                </a:solidFill>
              </a:rPr>
              <a:t>las empresas </a:t>
            </a:r>
            <a:r>
              <a:rPr lang="es-CO" sz="800" dirty="0">
                <a:solidFill>
                  <a:prstClr val="white">
                    <a:lumMod val="50000"/>
                  </a:prstClr>
                </a:solidFill>
              </a:rPr>
              <a:t>frente a las entidades públicas? </a:t>
            </a:r>
          </a:p>
        </p:txBody>
      </p:sp>
      <p:sp>
        <p:nvSpPr>
          <p:cNvPr id="19" name="18 CuadroTexto"/>
          <p:cNvSpPr txBox="1"/>
          <p:nvPr/>
        </p:nvSpPr>
        <p:spPr>
          <a:xfrm>
            <a:off x="6084168" y="1197150"/>
            <a:ext cx="978153" cy="415498"/>
          </a:xfrm>
          <a:prstGeom prst="rect">
            <a:avLst/>
          </a:prstGeom>
          <a:noFill/>
        </p:spPr>
        <p:txBody>
          <a:bodyPr wrap="none" rtlCol="0">
            <a:spAutoFit/>
          </a:bodyPr>
          <a:lstStyle/>
          <a:p>
            <a:pPr algn="ctr"/>
            <a:r>
              <a:rPr lang="es-CO" sz="1000" b="1" dirty="0" smtClean="0">
                <a:solidFill>
                  <a:srgbClr val="1F497D"/>
                </a:solidFill>
              </a:rPr>
              <a:t>Conocimiento </a:t>
            </a:r>
          </a:p>
          <a:p>
            <a:pPr algn="ctr"/>
            <a:r>
              <a:rPr lang="es-CO" sz="1000" b="1" dirty="0" smtClean="0">
                <a:solidFill>
                  <a:srgbClr val="1F497D"/>
                </a:solidFill>
              </a:rPr>
              <a:t>Espontáneo</a:t>
            </a:r>
            <a:endParaRPr lang="es-CO" sz="1000" b="1" dirty="0">
              <a:solidFill>
                <a:srgbClr val="1F497D"/>
              </a:solidFill>
            </a:endParaRPr>
          </a:p>
        </p:txBody>
      </p:sp>
      <p:sp>
        <p:nvSpPr>
          <p:cNvPr id="45" name="44 CuadroTexto"/>
          <p:cNvSpPr txBox="1"/>
          <p:nvPr/>
        </p:nvSpPr>
        <p:spPr>
          <a:xfrm>
            <a:off x="7842319" y="1197150"/>
            <a:ext cx="978153" cy="415498"/>
          </a:xfrm>
          <a:prstGeom prst="rect">
            <a:avLst/>
          </a:prstGeom>
          <a:noFill/>
        </p:spPr>
        <p:txBody>
          <a:bodyPr wrap="none" rtlCol="0">
            <a:spAutoFit/>
          </a:bodyPr>
          <a:lstStyle/>
          <a:p>
            <a:pPr algn="ctr"/>
            <a:r>
              <a:rPr lang="es-CO" sz="1000" b="1" dirty="0" smtClean="0">
                <a:solidFill>
                  <a:srgbClr val="1F497D"/>
                </a:solidFill>
              </a:rPr>
              <a:t>Conocimiento </a:t>
            </a:r>
          </a:p>
          <a:p>
            <a:pPr algn="ctr"/>
            <a:r>
              <a:rPr lang="es-CO" sz="1000" b="1" dirty="0" smtClean="0">
                <a:solidFill>
                  <a:srgbClr val="1F497D"/>
                </a:solidFill>
              </a:rPr>
              <a:t>Ayudado</a:t>
            </a:r>
            <a:endParaRPr lang="es-CO" sz="1000" b="1" dirty="0">
              <a:solidFill>
                <a:srgbClr val="1F497D"/>
              </a:solidFill>
            </a:endParaRPr>
          </a:p>
        </p:txBody>
      </p:sp>
      <p:sp>
        <p:nvSpPr>
          <p:cNvPr id="37" name="36 CuadroTexto"/>
          <p:cNvSpPr txBox="1"/>
          <p:nvPr/>
        </p:nvSpPr>
        <p:spPr>
          <a:xfrm>
            <a:off x="1088043"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38" name="37 CuadroTexto"/>
          <p:cNvSpPr txBox="1"/>
          <p:nvPr/>
        </p:nvSpPr>
        <p:spPr>
          <a:xfrm>
            <a:off x="1409887" y="4622145"/>
            <a:ext cx="734496" cy="253916"/>
          </a:xfrm>
          <a:prstGeom prst="rect">
            <a:avLst/>
          </a:prstGeom>
          <a:noFill/>
        </p:spPr>
        <p:txBody>
          <a:bodyPr wrap="none" rtlCol="0">
            <a:spAutoFit/>
          </a:bodyPr>
          <a:lstStyle/>
          <a:p>
            <a:r>
              <a:rPr lang="es-CO" sz="1050" dirty="0" smtClean="0">
                <a:solidFill>
                  <a:schemeClr val="bg1">
                    <a:lumMod val="50000"/>
                  </a:schemeClr>
                </a:solidFill>
              </a:rPr>
              <a:t>1.268.177</a:t>
            </a:r>
            <a:endParaRPr lang="es-CO" sz="1050" dirty="0">
              <a:solidFill>
                <a:schemeClr val="bg1">
                  <a:lumMod val="50000"/>
                </a:schemeClr>
              </a:solidFill>
            </a:endParaRPr>
          </a:p>
        </p:txBody>
      </p:sp>
      <p:graphicFrame>
        <p:nvGraphicFramePr>
          <p:cNvPr id="39" name="38 Gráfico"/>
          <p:cNvGraphicFramePr/>
          <p:nvPr>
            <p:extLst>
              <p:ext uri="{D42A27DB-BD31-4B8C-83A1-F6EECF244321}">
                <p14:modId xmlns:p14="http://schemas.microsoft.com/office/powerpoint/2010/main" val="129725757"/>
              </p:ext>
            </p:extLst>
          </p:nvPr>
        </p:nvGraphicFramePr>
        <p:xfrm>
          <a:off x="7224480" y="1439253"/>
          <a:ext cx="1981134" cy="3572368"/>
        </p:xfrm>
        <a:graphic>
          <a:graphicData uri="http://schemas.openxmlformats.org/drawingml/2006/chart">
            <c:chart xmlns:c="http://schemas.openxmlformats.org/drawingml/2006/chart" xmlns:r="http://schemas.openxmlformats.org/officeDocument/2006/relationships" r:id="rId4"/>
          </a:graphicData>
        </a:graphic>
      </p:graphicFrame>
      <p:grpSp>
        <p:nvGrpSpPr>
          <p:cNvPr id="31" name="30 Grupo"/>
          <p:cNvGrpSpPr/>
          <p:nvPr/>
        </p:nvGrpSpPr>
        <p:grpSpPr>
          <a:xfrm>
            <a:off x="2242582" y="5329764"/>
            <a:ext cx="5179000" cy="323405"/>
            <a:chOff x="24863" y="5291664"/>
            <a:chExt cx="5179000" cy="323405"/>
          </a:xfrm>
        </p:grpSpPr>
        <p:sp>
          <p:nvSpPr>
            <p:cNvPr id="32" name="31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33" name="32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34" name="33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35"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35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40" name="39 Rectángulo redondeado">
            <a:hlinkClick r:id="rId10" action="ppaction://hlinksldjump"/>
          </p:cNvPr>
          <p:cNvSpPr/>
          <p:nvPr/>
        </p:nvSpPr>
        <p:spPr>
          <a:xfrm>
            <a:off x="251520" y="1697296"/>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41" name="40 Rectángulo redondeado">
            <a:hlinkClick r:id="rId11" action="ppaction://hlinksldjump"/>
          </p:cNvPr>
          <p:cNvSpPr/>
          <p:nvPr/>
        </p:nvSpPr>
        <p:spPr>
          <a:xfrm>
            <a:off x="251520" y="2028605"/>
            <a:ext cx="1944216"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Conocimiento, Uso y Frecuencia</a:t>
            </a:r>
          </a:p>
        </p:txBody>
      </p:sp>
      <p:sp>
        <p:nvSpPr>
          <p:cNvPr id="42" name="41 Rectángulo redondeado">
            <a:hlinkClick r:id="rId12" action="ppaction://hlinksldjump"/>
          </p:cNvPr>
          <p:cNvSpPr/>
          <p:nvPr/>
        </p:nvSpPr>
        <p:spPr>
          <a:xfrm>
            <a:off x="251520" y="2382117"/>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44" name="43 Rectángulo redondeado">
            <a:hlinkClick r:id="rId13" action="ppaction://hlinksldjump"/>
          </p:cNvPr>
          <p:cNvSpPr/>
          <p:nvPr/>
        </p:nvSpPr>
        <p:spPr>
          <a:xfrm>
            <a:off x="251520" y="2735629"/>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54" name="53 Rectángulo redondeado">
            <a:hlinkClick r:id="rId14" action="ppaction://hlinksldjump"/>
          </p:cNvPr>
          <p:cNvSpPr/>
          <p:nvPr/>
        </p:nvSpPr>
        <p:spPr>
          <a:xfrm>
            <a:off x="251520" y="3097274"/>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55" name="54 Rectángulo redondeado">
            <a:hlinkClick r:id="rId15" action="ppaction://hlinksldjump"/>
          </p:cNvPr>
          <p:cNvSpPr/>
          <p:nvPr/>
        </p:nvSpPr>
        <p:spPr>
          <a:xfrm>
            <a:off x="251520" y="344918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57" name="56 Conector">
            <a:hlinkClick r:id="rId11" action="ppaction://hlinksldjump"/>
          </p:cNvPr>
          <p:cNvSpPr/>
          <p:nvPr/>
        </p:nvSpPr>
        <p:spPr>
          <a:xfrm>
            <a:off x="1259632"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58" name="57 Conector">
            <a:hlinkClick r:id="rId16" action="ppaction://hlinksldjump"/>
          </p:cNvPr>
          <p:cNvSpPr/>
          <p:nvPr/>
        </p:nvSpPr>
        <p:spPr>
          <a:xfrm>
            <a:off x="1413811" y="226024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3" name="62 Conector">
            <a:hlinkClick r:id="rId17" action="ppaction://hlinksldjump"/>
          </p:cNvPr>
          <p:cNvSpPr/>
          <p:nvPr/>
        </p:nvSpPr>
        <p:spPr>
          <a:xfrm>
            <a:off x="1567990" y="226024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4" name="63 Conector">
            <a:hlinkClick r:id="rId18" action="ppaction://hlinksldjump"/>
          </p:cNvPr>
          <p:cNvSpPr/>
          <p:nvPr/>
        </p:nvSpPr>
        <p:spPr>
          <a:xfrm>
            <a:off x="1722169" y="226024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5" name="64 Conector">
            <a:hlinkClick r:id="rId19" action="ppaction://hlinksldjump"/>
          </p:cNvPr>
          <p:cNvSpPr/>
          <p:nvPr/>
        </p:nvSpPr>
        <p:spPr>
          <a:xfrm>
            <a:off x="1876348" y="226024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6" name="65 Conector">
            <a:hlinkClick r:id="rId20" action="ppaction://hlinksldjump"/>
          </p:cNvPr>
          <p:cNvSpPr/>
          <p:nvPr/>
        </p:nvSpPr>
        <p:spPr>
          <a:xfrm>
            <a:off x="2030527" y="226024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73" name="72 Grupo"/>
          <p:cNvGrpSpPr/>
          <p:nvPr/>
        </p:nvGrpSpPr>
        <p:grpSpPr>
          <a:xfrm>
            <a:off x="3819981" y="183107"/>
            <a:ext cx="1182459" cy="450689"/>
            <a:chOff x="3819981" y="183107"/>
            <a:chExt cx="1182459" cy="450689"/>
          </a:xfrm>
        </p:grpSpPr>
        <p:grpSp>
          <p:nvGrpSpPr>
            <p:cNvPr id="74" name="73 Grupo"/>
            <p:cNvGrpSpPr/>
            <p:nvPr/>
          </p:nvGrpSpPr>
          <p:grpSpPr>
            <a:xfrm>
              <a:off x="3819981" y="183107"/>
              <a:ext cx="1182459" cy="450689"/>
              <a:chOff x="3164210" y="183107"/>
              <a:chExt cx="1182459" cy="450689"/>
            </a:xfrm>
          </p:grpSpPr>
          <p:sp>
            <p:nvSpPr>
              <p:cNvPr id="76" name="75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77" name="76 CuadroTexto">
                <a:hlinkClick r:id="rId10"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75" name="Picture 6" descr="http://us.cdn3.123rf.com/168nwm/difught/difught1205/difught120500432/13456757-fabrica-de-negro-con-naranja-redonda.jpg">
              <a:hlinkClick r:id="rId10" action="ppaction://hlinksldjump"/>
            </p:cNvPr>
            <p:cNvPicPr preferRelativeResize="0">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34230221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44</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6502" y="5089748"/>
            <a:ext cx="7578898" cy="216024"/>
          </a:xfrm>
          <a:prstGeom prst="rect">
            <a:avLst/>
          </a:prstGeom>
        </p:spPr>
        <p:txBody>
          <a:bodyPr wrap="square">
            <a:spAutoFit/>
          </a:bodyPr>
          <a:lstStyle/>
          <a:p>
            <a:r>
              <a:rPr lang="es-CO" sz="800" b="1" dirty="0" smtClean="0">
                <a:solidFill>
                  <a:prstClr val="white">
                    <a:lumMod val="50000"/>
                  </a:prstClr>
                </a:solidFill>
              </a:rPr>
              <a:t>P3.</a:t>
            </a:r>
            <a:r>
              <a:rPr lang="es-CO" sz="800" dirty="0" smtClean="0">
                <a:solidFill>
                  <a:prstClr val="white">
                    <a:lumMod val="50000"/>
                  </a:prstClr>
                </a:solidFill>
              </a:rPr>
              <a:t> </a:t>
            </a:r>
            <a:r>
              <a:rPr lang="es-CO" sz="800" dirty="0">
                <a:solidFill>
                  <a:prstClr val="white">
                    <a:lumMod val="50000"/>
                  </a:prstClr>
                </a:solidFill>
              </a:rPr>
              <a:t>¿A través de qué medios se pueden realizar los trámites y servicios que me ha mencionado?</a:t>
            </a:r>
          </a:p>
        </p:txBody>
      </p:sp>
      <p:sp>
        <p:nvSpPr>
          <p:cNvPr id="51" name="50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Forma de realizar trámites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aphicFrame>
        <p:nvGraphicFramePr>
          <p:cNvPr id="57" name="56 Tabla"/>
          <p:cNvGraphicFramePr>
            <a:graphicFrameLocks noGrp="1"/>
          </p:cNvGraphicFramePr>
          <p:nvPr>
            <p:extLst>
              <p:ext uri="{D42A27DB-BD31-4B8C-83A1-F6EECF244321}">
                <p14:modId xmlns:p14="http://schemas.microsoft.com/office/powerpoint/2010/main" val="2469216123"/>
              </p:ext>
            </p:extLst>
          </p:nvPr>
        </p:nvGraphicFramePr>
        <p:xfrm>
          <a:off x="2627784" y="1690742"/>
          <a:ext cx="2671097" cy="3450847"/>
        </p:xfrm>
        <a:graphic>
          <a:graphicData uri="http://schemas.openxmlformats.org/drawingml/2006/table">
            <a:tbl>
              <a:tblPr/>
              <a:tblGrid>
                <a:gridCol w="2671097"/>
              </a:tblGrid>
              <a:tr h="184057">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Registro de publicidad exterior visual</a:t>
                      </a:r>
                    </a:p>
                  </a:txBody>
                  <a:tcPr marL="9525" marR="9525" marT="9525" marB="0" anchor="b">
                    <a:lnL>
                      <a:noFill/>
                    </a:lnL>
                    <a:lnR>
                      <a:noFill/>
                    </a:lnR>
                    <a:lnT>
                      <a:noFill/>
                    </a:lnT>
                    <a:lnB>
                      <a:noFill/>
                    </a:lnB>
                  </a:tcPr>
                </a:tc>
              </a:tr>
              <a:tr h="184057">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Licencia ambiental</a:t>
                      </a:r>
                    </a:p>
                  </a:txBody>
                  <a:tcPr marL="9525" marR="9525" marT="9525" marB="0" anchor="b">
                    <a:lnL>
                      <a:noFill/>
                    </a:lnL>
                    <a:lnR>
                      <a:noFill/>
                    </a:lnR>
                    <a:lnT>
                      <a:noFill/>
                    </a:lnT>
                    <a:lnB>
                      <a:noFill/>
                    </a:lnB>
                  </a:tcPr>
                </a:tc>
              </a:tr>
              <a:tr h="184057">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Ventanilla Única de Comercio Exterior</a:t>
                      </a:r>
                    </a:p>
                  </a:txBody>
                  <a:tcPr marL="9525" marR="9525" marT="9525" marB="0" anchor="b">
                    <a:lnL>
                      <a:noFill/>
                    </a:lnL>
                    <a:lnR>
                      <a:noFill/>
                    </a:lnR>
                    <a:lnT>
                      <a:noFill/>
                    </a:lnT>
                    <a:lnB>
                      <a:noFill/>
                    </a:lnB>
                  </a:tcPr>
                </a:tc>
              </a:tr>
              <a:tr h="184057">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Trámites de Comercio Exterior</a:t>
                      </a:r>
                    </a:p>
                  </a:txBody>
                  <a:tcPr marL="9525" marR="9525" marT="9525" marB="0" anchor="b">
                    <a:lnL>
                      <a:noFill/>
                    </a:lnL>
                    <a:lnR>
                      <a:noFill/>
                    </a:lnR>
                    <a:lnT>
                      <a:noFill/>
                    </a:lnT>
                    <a:lnB>
                      <a:noFill/>
                    </a:lnB>
                  </a:tcPr>
                </a:tc>
              </a:tr>
              <a:tr h="184057">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Aprobación de Unidades Sectoriales de Normalización</a:t>
                      </a:r>
                    </a:p>
                  </a:txBody>
                  <a:tcPr marL="9525" marR="9525" marT="9525" marB="0" anchor="b">
                    <a:lnL>
                      <a:noFill/>
                    </a:lnL>
                    <a:lnR>
                      <a:noFill/>
                    </a:lnR>
                    <a:lnT>
                      <a:noFill/>
                    </a:lnT>
                    <a:lnB>
                      <a:noFill/>
                    </a:lnB>
                  </a:tcPr>
                </a:tc>
              </a:tr>
              <a:tr h="184057">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Registro en el Programa Desarrollo Proveedores (PDP)</a:t>
                      </a:r>
                    </a:p>
                  </a:txBody>
                  <a:tcPr marL="9525" marR="9525" marT="9525" marB="0" anchor="b">
                    <a:lnL>
                      <a:noFill/>
                    </a:lnL>
                    <a:lnR>
                      <a:noFill/>
                    </a:lnR>
                    <a:lnT>
                      <a:noFill/>
                    </a:lnT>
                    <a:lnB>
                      <a:noFill/>
                    </a:lnB>
                  </a:tcPr>
                </a:tc>
              </a:tr>
              <a:tr h="184057">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Aplicación al programa de Capitalización </a:t>
                      </a:r>
                      <a:r>
                        <a:rPr lang="es-CO" sz="800" b="0" i="0" u="none" strike="noStrike" kern="1200" dirty="0" err="1">
                          <a:solidFill>
                            <a:srgbClr val="1F497D"/>
                          </a:solidFill>
                          <a:effectLst/>
                          <a:latin typeface="Calibri" pitchFamily="34" charset="0"/>
                          <a:ea typeface="+mn-ea"/>
                          <a:cs typeface="Calibri" pitchFamily="34" charset="0"/>
                        </a:rPr>
                        <a:t>Microempresarial</a:t>
                      </a:r>
                      <a:endParaRPr lang="es-CO" sz="800" b="0" i="0" u="none" strike="noStrike" kern="1200" dirty="0">
                        <a:solidFill>
                          <a:srgbClr val="1F497D"/>
                        </a:solidFill>
                        <a:effectLst/>
                        <a:latin typeface="Calibri" pitchFamily="34" charset="0"/>
                        <a:ea typeface="+mn-ea"/>
                        <a:cs typeface="Calibri" pitchFamily="34" charset="0"/>
                      </a:endParaRPr>
                    </a:p>
                  </a:txBody>
                  <a:tcPr marL="9525" marR="9525" marT="9525" marB="0" anchor="b">
                    <a:lnL>
                      <a:noFill/>
                    </a:lnL>
                    <a:lnR>
                      <a:noFill/>
                    </a:lnR>
                    <a:lnT>
                      <a:noFill/>
                    </a:lnT>
                    <a:lnB>
                      <a:noFill/>
                    </a:lnB>
                  </a:tcPr>
                </a:tc>
              </a:tr>
              <a:tr h="184057">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Información sobre ruedas sociales de negocios</a:t>
                      </a:r>
                    </a:p>
                  </a:txBody>
                  <a:tcPr marL="9525" marR="9525" marT="9525" marB="0" anchor="b">
                    <a:lnL>
                      <a:noFill/>
                    </a:lnL>
                    <a:lnR>
                      <a:noFill/>
                    </a:lnR>
                    <a:lnT>
                      <a:noFill/>
                    </a:lnT>
                    <a:lnB>
                      <a:noFill/>
                    </a:lnB>
                  </a:tcPr>
                </a:tc>
              </a:tr>
              <a:tr h="184057">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Registro en Cámara de Comercio</a:t>
                      </a:r>
                    </a:p>
                  </a:txBody>
                  <a:tcPr marL="9525" marR="9525" marT="9525" marB="0" anchor="b">
                    <a:lnL>
                      <a:noFill/>
                    </a:lnL>
                    <a:lnR>
                      <a:noFill/>
                    </a:lnR>
                    <a:lnT>
                      <a:noFill/>
                    </a:lnT>
                    <a:lnB>
                      <a:noFill/>
                    </a:lnB>
                  </a:tcPr>
                </a:tc>
              </a:tr>
              <a:tr h="184057">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Impuestos</a:t>
                      </a:r>
                    </a:p>
                  </a:txBody>
                  <a:tcPr marL="9525" marR="9525" marT="9525" marB="0" anchor="b">
                    <a:lnL>
                      <a:noFill/>
                    </a:lnL>
                    <a:lnR>
                      <a:noFill/>
                    </a:lnR>
                    <a:lnT>
                      <a:noFill/>
                    </a:lnT>
                    <a:lnB>
                      <a:noFill/>
                    </a:lnB>
                  </a:tcPr>
                </a:tc>
              </a:tr>
              <a:tr h="184057">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Registro Único Tributario (RUT)</a:t>
                      </a:r>
                    </a:p>
                  </a:txBody>
                  <a:tcPr marL="9525" marR="9525" marT="9525" marB="0" anchor="b">
                    <a:lnL>
                      <a:noFill/>
                    </a:lnL>
                    <a:lnR>
                      <a:noFill/>
                    </a:lnR>
                    <a:lnT>
                      <a:noFill/>
                    </a:lnT>
                    <a:lnB>
                      <a:noFill/>
                    </a:lnB>
                  </a:tcPr>
                </a:tc>
              </a:tr>
              <a:tr h="184057">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Inscripción en el Servicio Público de Empleo</a:t>
                      </a:r>
                    </a:p>
                  </a:txBody>
                  <a:tcPr marL="9525" marR="9525" marT="9525" marB="0" anchor="b">
                    <a:lnL>
                      <a:noFill/>
                    </a:lnL>
                    <a:lnR>
                      <a:noFill/>
                    </a:lnR>
                    <a:lnT>
                      <a:noFill/>
                    </a:lnT>
                    <a:lnB>
                      <a:noFill/>
                    </a:lnB>
                  </a:tcPr>
                </a:tc>
              </a:tr>
              <a:tr h="182210">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Escrituras</a:t>
                      </a:r>
                    </a:p>
                  </a:txBody>
                  <a:tcPr marL="9525" marR="9525" marT="9525" marB="0" anchor="b">
                    <a:lnL>
                      <a:noFill/>
                    </a:lnL>
                    <a:lnR>
                      <a:noFill/>
                    </a:lnR>
                    <a:lnT>
                      <a:noFill/>
                    </a:lnT>
                    <a:lnB>
                      <a:noFill/>
                    </a:lnB>
                  </a:tcPr>
                </a:tc>
              </a:tr>
              <a:tr h="184057">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Derechos de Autor</a:t>
                      </a:r>
                    </a:p>
                  </a:txBody>
                  <a:tcPr marL="9525" marR="9525" marT="9525" marB="0" anchor="b">
                    <a:lnL>
                      <a:noFill/>
                    </a:lnL>
                    <a:lnR>
                      <a:noFill/>
                    </a:lnR>
                    <a:lnT>
                      <a:noFill/>
                    </a:lnT>
                    <a:lnB>
                      <a:noFill/>
                    </a:lnB>
                  </a:tcPr>
                </a:tc>
              </a:tr>
              <a:tr h="184057">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Servicios Públicos (Gas, Acueducto, </a:t>
                      </a:r>
                      <a:r>
                        <a:rPr lang="es-CO" sz="800" b="0" i="0" u="none" strike="noStrike" kern="1200" dirty="0" err="1">
                          <a:solidFill>
                            <a:srgbClr val="1F497D"/>
                          </a:solidFill>
                          <a:effectLst/>
                          <a:latin typeface="Calibri" pitchFamily="34" charset="0"/>
                          <a:ea typeface="+mn-ea"/>
                          <a:cs typeface="Calibri" pitchFamily="34" charset="0"/>
                        </a:rPr>
                        <a:t>Codensa</a:t>
                      </a:r>
                      <a:r>
                        <a:rPr lang="es-CO" sz="800" b="0" i="0" u="none" strike="noStrike" kern="1200" dirty="0">
                          <a:solidFill>
                            <a:srgbClr val="1F497D"/>
                          </a:solidFill>
                          <a:effectLst/>
                          <a:latin typeface="Calibri" pitchFamily="34" charset="0"/>
                          <a:ea typeface="+mn-ea"/>
                          <a:cs typeface="Calibri" pitchFamily="34" charset="0"/>
                        </a:rPr>
                        <a:t>, ETB)</a:t>
                      </a:r>
                    </a:p>
                  </a:txBody>
                  <a:tcPr marL="9525" marR="9525" marT="9525" marB="0" anchor="b">
                    <a:lnL>
                      <a:noFill/>
                    </a:lnL>
                    <a:lnR>
                      <a:noFill/>
                    </a:lnR>
                    <a:lnT>
                      <a:noFill/>
                    </a:lnT>
                    <a:lnB>
                      <a:noFill/>
                    </a:lnB>
                  </a:tcPr>
                </a:tc>
              </a:tr>
              <a:tr h="184057">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Seguro Obligatorio de Accidentes de Tránsito (SOAT)</a:t>
                      </a:r>
                    </a:p>
                  </a:txBody>
                  <a:tcPr marL="9525" marR="9525" marT="9525" marB="0" anchor="b">
                    <a:lnL>
                      <a:noFill/>
                    </a:lnL>
                    <a:lnR>
                      <a:noFill/>
                    </a:lnR>
                    <a:lnT>
                      <a:noFill/>
                    </a:lnT>
                    <a:lnB>
                      <a:noFill/>
                    </a:lnB>
                  </a:tcPr>
                </a:tc>
              </a:tr>
              <a:tr h="173052">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Matriculas de Vehículo</a:t>
                      </a:r>
                    </a:p>
                  </a:txBody>
                  <a:tcPr marL="9525" marR="9525" marT="9525" marB="0" anchor="b">
                    <a:lnL>
                      <a:noFill/>
                    </a:lnL>
                    <a:lnR>
                      <a:noFill/>
                    </a:lnR>
                    <a:lnT>
                      <a:noFill/>
                    </a:lnT>
                    <a:lnB>
                      <a:noFill/>
                    </a:lnB>
                  </a:tcPr>
                </a:tc>
              </a:tr>
              <a:tr h="150673">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Certificado de Tradición y Libertad</a:t>
                      </a:r>
                    </a:p>
                  </a:txBody>
                  <a:tcPr marL="9525" marR="9525" marT="9525" marB="0" anchor="b">
                    <a:lnL>
                      <a:noFill/>
                    </a:lnL>
                    <a:lnR>
                      <a:noFill/>
                    </a:lnR>
                    <a:lnT>
                      <a:noFill/>
                    </a:lnT>
                    <a:lnB>
                      <a:noFill/>
                    </a:lnB>
                  </a:tcPr>
                </a:tc>
              </a:tr>
              <a:tr h="184057">
                <a:tc>
                  <a:txBody>
                    <a:bodyPr/>
                    <a:lstStyle/>
                    <a:p>
                      <a:pPr marL="0" algn="r" defTabSz="914400" rtl="0" eaLnBrk="1" fontAlgn="t" latinLnBrk="0" hangingPunct="1"/>
                      <a:r>
                        <a:rPr lang="es-CO" sz="800" b="0" i="0" u="none" strike="noStrike" kern="1200" dirty="0">
                          <a:solidFill>
                            <a:srgbClr val="1F497D"/>
                          </a:solidFill>
                          <a:effectLst/>
                          <a:latin typeface="Calibri" pitchFamily="34" charset="0"/>
                          <a:ea typeface="+mn-ea"/>
                          <a:cs typeface="Calibri" pitchFamily="34" charset="0"/>
                        </a:rPr>
                        <a:t>Licencias de Construcción</a:t>
                      </a:r>
                    </a:p>
                  </a:txBody>
                  <a:tcPr marL="9525" marR="9525" marT="9525" marB="0" anchor="b">
                    <a:lnL>
                      <a:noFill/>
                    </a:lnL>
                    <a:lnR>
                      <a:noFill/>
                    </a:lnR>
                    <a:lnT>
                      <a:noFill/>
                    </a:lnT>
                    <a:lnB>
                      <a:noFill/>
                    </a:lnB>
                  </a:tcPr>
                </a:tc>
              </a:tr>
            </a:tbl>
          </a:graphicData>
        </a:graphic>
      </p:graphicFrame>
      <p:sp>
        <p:nvSpPr>
          <p:cNvPr id="58" name="57 CuadroTexto"/>
          <p:cNvSpPr txBox="1"/>
          <p:nvPr/>
        </p:nvSpPr>
        <p:spPr>
          <a:xfrm>
            <a:off x="6042697" y="1532096"/>
            <a:ext cx="564577" cy="200055"/>
          </a:xfrm>
          <a:prstGeom prst="rect">
            <a:avLst/>
          </a:prstGeom>
          <a:noFill/>
        </p:spPr>
        <p:txBody>
          <a:bodyPr wrap="none" rtlCol="0">
            <a:spAutoFit/>
          </a:bodyPr>
          <a:lstStyle/>
          <a:p>
            <a:pPr algn="ctr"/>
            <a:r>
              <a:rPr lang="es-CO" sz="700" b="1" dirty="0" smtClean="0">
                <a:solidFill>
                  <a:schemeClr val="tx2"/>
                </a:solidFill>
              </a:rPr>
              <a:t>Presencial</a:t>
            </a:r>
          </a:p>
        </p:txBody>
      </p:sp>
      <p:sp>
        <p:nvSpPr>
          <p:cNvPr id="62" name="61 CuadroTexto"/>
          <p:cNvSpPr txBox="1"/>
          <p:nvPr/>
        </p:nvSpPr>
        <p:spPr>
          <a:xfrm>
            <a:off x="6660136" y="1532096"/>
            <a:ext cx="502061" cy="200055"/>
          </a:xfrm>
          <a:prstGeom prst="rect">
            <a:avLst/>
          </a:prstGeom>
          <a:noFill/>
        </p:spPr>
        <p:txBody>
          <a:bodyPr wrap="none" rtlCol="0">
            <a:spAutoFit/>
          </a:bodyPr>
          <a:lstStyle/>
          <a:p>
            <a:pPr algn="ctr"/>
            <a:r>
              <a:rPr lang="es-CO" sz="700" b="1" dirty="0" smtClean="0">
                <a:solidFill>
                  <a:schemeClr val="tx2"/>
                </a:solidFill>
              </a:rPr>
              <a:t>Llamada</a:t>
            </a:r>
          </a:p>
        </p:txBody>
      </p:sp>
      <p:sp>
        <p:nvSpPr>
          <p:cNvPr id="63" name="62 CuadroTexto"/>
          <p:cNvSpPr txBox="1"/>
          <p:nvPr/>
        </p:nvSpPr>
        <p:spPr>
          <a:xfrm>
            <a:off x="7186484" y="1532096"/>
            <a:ext cx="508473" cy="200055"/>
          </a:xfrm>
          <a:prstGeom prst="rect">
            <a:avLst/>
          </a:prstGeom>
          <a:noFill/>
        </p:spPr>
        <p:txBody>
          <a:bodyPr wrap="none" rtlCol="0">
            <a:spAutoFit/>
          </a:bodyPr>
          <a:lstStyle/>
          <a:p>
            <a:pPr algn="ctr"/>
            <a:r>
              <a:rPr lang="es-CO" sz="700" b="1" dirty="0" smtClean="0">
                <a:solidFill>
                  <a:schemeClr val="tx2"/>
                </a:solidFill>
              </a:rPr>
              <a:t>Internet </a:t>
            </a:r>
          </a:p>
        </p:txBody>
      </p:sp>
      <p:sp>
        <p:nvSpPr>
          <p:cNvPr id="64" name="63 CuadroTexto"/>
          <p:cNvSpPr txBox="1"/>
          <p:nvPr/>
        </p:nvSpPr>
        <p:spPr>
          <a:xfrm>
            <a:off x="7690670" y="1532096"/>
            <a:ext cx="769762" cy="200055"/>
          </a:xfrm>
          <a:prstGeom prst="rect">
            <a:avLst/>
          </a:prstGeom>
          <a:noFill/>
        </p:spPr>
        <p:txBody>
          <a:bodyPr wrap="none" rtlCol="0">
            <a:spAutoFit/>
          </a:bodyPr>
          <a:lstStyle/>
          <a:p>
            <a:pPr algn="ctr"/>
            <a:r>
              <a:rPr lang="es-CO" sz="700" b="1" dirty="0" smtClean="0">
                <a:solidFill>
                  <a:schemeClr val="tx2"/>
                </a:solidFill>
              </a:rPr>
              <a:t>Amigo/Familiar</a:t>
            </a:r>
            <a:endParaRPr lang="es-CO" sz="700" b="1" dirty="0">
              <a:solidFill>
                <a:schemeClr val="tx2"/>
              </a:solidFill>
            </a:endParaRPr>
          </a:p>
        </p:txBody>
      </p:sp>
      <p:graphicFrame>
        <p:nvGraphicFramePr>
          <p:cNvPr id="65" name="64 Tabla"/>
          <p:cNvGraphicFramePr>
            <a:graphicFrameLocks noGrp="1"/>
          </p:cNvGraphicFramePr>
          <p:nvPr>
            <p:extLst>
              <p:ext uri="{D42A27DB-BD31-4B8C-83A1-F6EECF244321}">
                <p14:modId xmlns:p14="http://schemas.microsoft.com/office/powerpoint/2010/main" val="3197550998"/>
              </p:ext>
            </p:extLst>
          </p:nvPr>
        </p:nvGraphicFramePr>
        <p:xfrm>
          <a:off x="5399521" y="1705372"/>
          <a:ext cx="3672408" cy="3452395"/>
        </p:xfrm>
        <a:graphic>
          <a:graphicData uri="http://schemas.openxmlformats.org/drawingml/2006/table">
            <a:tbl>
              <a:tblPr/>
              <a:tblGrid>
                <a:gridCol w="608032"/>
                <a:gridCol w="608032"/>
                <a:gridCol w="537325"/>
                <a:gridCol w="537325"/>
                <a:gridCol w="690847"/>
                <a:gridCol w="690847"/>
              </a:tblGrid>
              <a:tr h="181705">
                <a:tc>
                  <a:txBody>
                    <a:bodyPr/>
                    <a:lstStyle/>
                    <a:p>
                      <a:pPr algn="ctr" fontAlgn="b"/>
                      <a:r>
                        <a:rPr lang="es-CO" sz="700" b="0" i="0" u="none" strike="noStrike" dirty="0">
                          <a:solidFill>
                            <a:srgbClr val="000000"/>
                          </a:solidFill>
                          <a:effectLst/>
                          <a:latin typeface="+mn-lt"/>
                        </a:rPr>
                        <a:t>            302.426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88,5%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3,2%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14,4%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5,1%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3,9%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a:solidFill>
                            <a:srgbClr val="000000"/>
                          </a:solidFill>
                          <a:effectLst/>
                          <a:latin typeface="+mn-lt"/>
                        </a:rPr>
                        <a:t>            448.267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dirty="0">
                          <a:solidFill>
                            <a:srgbClr val="000000"/>
                          </a:solidFill>
                          <a:effectLst/>
                          <a:latin typeface="+mn-lt"/>
                        </a:rPr>
                        <a:t>89,2%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6,1%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6,7%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dirty="0">
                          <a:solidFill>
                            <a:srgbClr val="000000"/>
                          </a:solidFill>
                          <a:effectLst/>
                          <a:latin typeface="+mn-lt"/>
                        </a:rPr>
                        <a:t>            155.029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81,4%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4,8%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12,0%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6,9%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dirty="0">
                          <a:solidFill>
                            <a:srgbClr val="000000"/>
                          </a:solidFill>
                          <a:effectLst/>
                          <a:latin typeface="+mn-lt"/>
                        </a:rPr>
                        <a:t>            205.620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89,3%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8,6%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a:solidFill>
                            <a:srgbClr val="000000"/>
                          </a:solidFill>
                          <a:effectLst/>
                          <a:latin typeface="+mn-lt"/>
                        </a:rPr>
                        <a:t>               81.520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80,0%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2,9%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13,8%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2,6%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a:solidFill>
                            <a:srgbClr val="000000"/>
                          </a:solidFill>
                          <a:effectLst/>
                          <a:latin typeface="+mn-lt"/>
                        </a:rPr>
                        <a:t>            182.063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dirty="0">
                          <a:solidFill>
                            <a:srgbClr val="000000"/>
                          </a:solidFill>
                          <a:effectLst/>
                          <a:latin typeface="+mn-lt"/>
                        </a:rPr>
                        <a:t>76,4%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20,7%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4,7%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a:solidFill>
                            <a:srgbClr val="000000"/>
                          </a:solidFill>
                          <a:effectLst/>
                          <a:latin typeface="+mn-lt"/>
                        </a:rPr>
                        <a:t>            184.058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dirty="0">
                          <a:solidFill>
                            <a:srgbClr val="000000"/>
                          </a:solidFill>
                          <a:effectLst/>
                          <a:latin typeface="+mn-lt"/>
                        </a:rPr>
                        <a:t>73,0%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3,8%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18,4%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3,5%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a:solidFill>
                            <a:srgbClr val="000000"/>
                          </a:solidFill>
                          <a:effectLst/>
                          <a:latin typeface="+mn-lt"/>
                        </a:rPr>
                        <a:t>            109.746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65,5%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5,2%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32,6%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5,9%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a:solidFill>
                            <a:srgbClr val="000000"/>
                          </a:solidFill>
                          <a:effectLst/>
                          <a:latin typeface="+mn-lt"/>
                        </a:rPr>
                        <a:t>         1.235.596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dirty="0">
                          <a:solidFill>
                            <a:srgbClr val="000000"/>
                          </a:solidFill>
                          <a:effectLst/>
                          <a:latin typeface="+mn-lt"/>
                        </a:rPr>
                        <a:t>93,4%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4,3%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3,8%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a:solidFill>
                            <a:srgbClr val="000000"/>
                          </a:solidFill>
                          <a:effectLst/>
                          <a:latin typeface="+mn-lt"/>
                        </a:rPr>
                        <a:t>            992.753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84,7%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9,4%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3,2%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7,6%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a:solidFill>
                            <a:srgbClr val="000000"/>
                          </a:solidFill>
                          <a:effectLst/>
                          <a:latin typeface="+mn-lt"/>
                        </a:rPr>
                        <a:t>         1.166.795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82,8%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dirty="0">
                          <a:solidFill>
                            <a:srgbClr val="000000"/>
                          </a:solidFill>
                          <a:effectLst/>
                          <a:latin typeface="+mn-lt"/>
                        </a:rPr>
                        <a:t>,8%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14,6%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5,5%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a:solidFill>
                            <a:srgbClr val="000000"/>
                          </a:solidFill>
                          <a:effectLst/>
                          <a:latin typeface="+mn-lt"/>
                        </a:rPr>
                        <a:t>            236.681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52,2%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2,4%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54,7%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2,1%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2,2%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a:solidFill>
                            <a:srgbClr val="000000"/>
                          </a:solidFill>
                          <a:effectLst/>
                          <a:latin typeface="+mn-lt"/>
                        </a:rPr>
                        <a:t>            585.124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91,5%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dirty="0">
                          <a:solidFill>
                            <a:srgbClr val="000000"/>
                          </a:solidFill>
                          <a:effectLst/>
                          <a:latin typeface="+mn-lt"/>
                        </a:rPr>
                        <a:t>1,9%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7,4%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a:solidFill>
                            <a:srgbClr val="000000"/>
                          </a:solidFill>
                          <a:effectLst/>
                          <a:latin typeface="+mn-lt"/>
                        </a:rPr>
                        <a:t>            178.559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79,4%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3,2%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dirty="0">
                          <a:solidFill>
                            <a:srgbClr val="000000"/>
                          </a:solidFill>
                          <a:effectLst/>
                          <a:latin typeface="+mn-lt"/>
                        </a:rPr>
                        <a:t>6,2%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3,8%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10,5%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a:solidFill>
                            <a:srgbClr val="000000"/>
                          </a:solidFill>
                          <a:effectLst/>
                          <a:latin typeface="+mn-lt"/>
                        </a:rPr>
                        <a:t>         1.094.104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87,3%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11,5%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dirty="0">
                          <a:solidFill>
                            <a:srgbClr val="000000"/>
                          </a:solidFill>
                          <a:effectLst/>
                          <a:latin typeface="+mn-lt"/>
                        </a:rPr>
                        <a:t>4,0%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4,7%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a:solidFill>
                            <a:srgbClr val="000000"/>
                          </a:solidFill>
                          <a:effectLst/>
                          <a:latin typeface="+mn-lt"/>
                        </a:rPr>
                        <a:t>            479.969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87,7%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4,6%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dirty="0">
                          <a:solidFill>
                            <a:srgbClr val="000000"/>
                          </a:solidFill>
                          <a:effectLst/>
                          <a:latin typeface="+mn-lt"/>
                        </a:rPr>
                        <a:t>,2%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9,4%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a:solidFill>
                            <a:srgbClr val="000000"/>
                          </a:solidFill>
                          <a:effectLst/>
                          <a:latin typeface="+mn-lt"/>
                        </a:rPr>
                        <a:t>            418.817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91,7%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2,7%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dirty="0">
                          <a:solidFill>
                            <a:srgbClr val="000000"/>
                          </a:solidFill>
                          <a:effectLst/>
                          <a:latin typeface="+mn-lt"/>
                        </a:rPr>
                        <a:t>,3%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7,0%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a:solidFill>
                            <a:srgbClr val="000000"/>
                          </a:solidFill>
                          <a:effectLst/>
                          <a:latin typeface="+mn-lt"/>
                        </a:rPr>
                        <a:t>            539.717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91,2%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dirty="0">
                          <a:solidFill>
                            <a:srgbClr val="000000"/>
                          </a:solidFill>
                          <a:effectLst/>
                          <a:latin typeface="+mn-lt"/>
                        </a:rPr>
                        <a:t>,4%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dirty="0">
                          <a:solidFill>
                            <a:srgbClr val="000000"/>
                          </a:solidFill>
                          <a:effectLst/>
                          <a:latin typeface="+mn-lt"/>
                        </a:rPr>
                        <a:t>7,2%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81705">
                <a:tc>
                  <a:txBody>
                    <a:bodyPr/>
                    <a:lstStyle/>
                    <a:p>
                      <a:pPr algn="ctr" fontAlgn="b"/>
                      <a:r>
                        <a:rPr lang="es-CO" sz="700" b="0" i="0" u="none" strike="noStrike">
                          <a:solidFill>
                            <a:srgbClr val="000000"/>
                          </a:solidFill>
                          <a:effectLst/>
                          <a:latin typeface="+mn-lt"/>
                        </a:rPr>
                        <a:t>            351.611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88,0%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3,0%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a:solidFill>
                            <a:srgbClr val="000000"/>
                          </a:solidFill>
                          <a:effectLst/>
                          <a:latin typeface="+mn-lt"/>
                        </a:rPr>
                        <a:t>1,5%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s-CO" sz="700" b="0" i="0" u="none" strike="noStrike" dirty="0">
                          <a:solidFill>
                            <a:srgbClr val="000000"/>
                          </a:solidFill>
                          <a:effectLst/>
                          <a:latin typeface="+mn-lt"/>
                        </a:rPr>
                        <a:t>9,1%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sp>
        <p:nvSpPr>
          <p:cNvPr id="66" name="65 CuadroTexto"/>
          <p:cNvSpPr txBox="1"/>
          <p:nvPr/>
        </p:nvSpPr>
        <p:spPr>
          <a:xfrm>
            <a:off x="5555012" y="1532096"/>
            <a:ext cx="359394" cy="200055"/>
          </a:xfrm>
          <a:prstGeom prst="rect">
            <a:avLst/>
          </a:prstGeom>
          <a:noFill/>
        </p:spPr>
        <p:txBody>
          <a:bodyPr wrap="none" rtlCol="0">
            <a:spAutoFit/>
          </a:bodyPr>
          <a:lstStyle/>
          <a:p>
            <a:pPr algn="ctr"/>
            <a:r>
              <a:rPr lang="es-CO" sz="700" b="1" dirty="0" smtClean="0">
                <a:solidFill>
                  <a:schemeClr val="tx2"/>
                </a:solidFill>
              </a:rPr>
              <a:t>Base</a:t>
            </a:r>
          </a:p>
        </p:txBody>
      </p:sp>
      <p:sp>
        <p:nvSpPr>
          <p:cNvPr id="67" name="66 CuadroTexto"/>
          <p:cNvSpPr txBox="1"/>
          <p:nvPr/>
        </p:nvSpPr>
        <p:spPr>
          <a:xfrm>
            <a:off x="8411542" y="1532096"/>
            <a:ext cx="662361" cy="200055"/>
          </a:xfrm>
          <a:prstGeom prst="rect">
            <a:avLst/>
          </a:prstGeom>
          <a:noFill/>
        </p:spPr>
        <p:txBody>
          <a:bodyPr wrap="none" rtlCol="0">
            <a:spAutoFit/>
          </a:bodyPr>
          <a:lstStyle/>
          <a:p>
            <a:pPr algn="ctr"/>
            <a:r>
              <a:rPr lang="es-CO" sz="700" b="1" dirty="0" smtClean="0">
                <a:solidFill>
                  <a:schemeClr val="tx2"/>
                </a:solidFill>
              </a:rPr>
              <a:t>No responde</a:t>
            </a:r>
          </a:p>
        </p:txBody>
      </p:sp>
      <p:grpSp>
        <p:nvGrpSpPr>
          <p:cNvPr id="33" name="32 Grupo"/>
          <p:cNvGrpSpPr/>
          <p:nvPr/>
        </p:nvGrpSpPr>
        <p:grpSpPr>
          <a:xfrm>
            <a:off x="2242582" y="5329764"/>
            <a:ext cx="5179000" cy="323405"/>
            <a:chOff x="24863" y="5291664"/>
            <a:chExt cx="5179000" cy="323405"/>
          </a:xfrm>
        </p:grpSpPr>
        <p:sp>
          <p:nvSpPr>
            <p:cNvPr id="34" name="33 Cheurón">
              <a:hlinkClick r:id="rId4"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35" name="34 Cheurón">
              <a:hlinkClick r:id="rId5"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36" name="35 Cheurón">
              <a:hlinkClick r:id="rId6"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37" name="Picture 2" descr="http://58533534ea9b6562bf3c-029f06cbf668e558ffb5306597309f00.r0.cf1.rackcdn.com/2012/10/Like.jpg"/>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37 Cheurón">
              <a:hlinkClick r:id="rId8"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79" name="78 Rectángulo redondeado">
            <a:hlinkClick r:id="rId9" action="ppaction://hlinksldjump"/>
          </p:cNvPr>
          <p:cNvSpPr/>
          <p:nvPr/>
        </p:nvSpPr>
        <p:spPr>
          <a:xfrm>
            <a:off x="251520" y="1697296"/>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80" name="79 Rectángulo redondeado">
            <a:hlinkClick r:id="rId10" action="ppaction://hlinksldjump"/>
          </p:cNvPr>
          <p:cNvSpPr/>
          <p:nvPr/>
        </p:nvSpPr>
        <p:spPr>
          <a:xfrm>
            <a:off x="251520" y="2028605"/>
            <a:ext cx="1944216"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Conocimiento, Uso y Frecuencia</a:t>
            </a:r>
          </a:p>
        </p:txBody>
      </p:sp>
      <p:sp>
        <p:nvSpPr>
          <p:cNvPr id="81" name="80 Rectángulo redondeado">
            <a:hlinkClick r:id="rId11" action="ppaction://hlinksldjump"/>
          </p:cNvPr>
          <p:cNvSpPr/>
          <p:nvPr/>
        </p:nvSpPr>
        <p:spPr>
          <a:xfrm>
            <a:off x="251520" y="2382117"/>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82" name="81 Rectángulo redondeado">
            <a:hlinkClick r:id="rId12" action="ppaction://hlinksldjump"/>
          </p:cNvPr>
          <p:cNvSpPr/>
          <p:nvPr/>
        </p:nvSpPr>
        <p:spPr>
          <a:xfrm>
            <a:off x="251520" y="2735629"/>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83" name="82 Rectángulo redondeado">
            <a:hlinkClick r:id="rId13" action="ppaction://hlinksldjump"/>
          </p:cNvPr>
          <p:cNvSpPr/>
          <p:nvPr/>
        </p:nvSpPr>
        <p:spPr>
          <a:xfrm>
            <a:off x="251520" y="3097274"/>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84" name="83 Rectángulo redondeado">
            <a:hlinkClick r:id="rId14" action="ppaction://hlinksldjump"/>
          </p:cNvPr>
          <p:cNvSpPr/>
          <p:nvPr/>
        </p:nvSpPr>
        <p:spPr>
          <a:xfrm>
            <a:off x="251520" y="344918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85" name="84 Conector">
            <a:hlinkClick r:id="rId10" action="ppaction://hlinksldjump"/>
          </p:cNvPr>
          <p:cNvSpPr/>
          <p:nvPr/>
        </p:nvSpPr>
        <p:spPr>
          <a:xfrm>
            <a:off x="1259632"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15" action="ppaction://hlinksldjump"/>
          </p:cNvPr>
          <p:cNvSpPr/>
          <p:nvPr/>
        </p:nvSpPr>
        <p:spPr>
          <a:xfrm>
            <a:off x="1413811"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7" name="86 Conector">
            <a:hlinkClick r:id="rId16" action="ppaction://hlinksldjump"/>
          </p:cNvPr>
          <p:cNvSpPr/>
          <p:nvPr/>
        </p:nvSpPr>
        <p:spPr>
          <a:xfrm>
            <a:off x="1567990" y="226024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8" name="87 Conector">
            <a:hlinkClick r:id="rId17" action="ppaction://hlinksldjump"/>
          </p:cNvPr>
          <p:cNvSpPr/>
          <p:nvPr/>
        </p:nvSpPr>
        <p:spPr>
          <a:xfrm>
            <a:off x="1722169" y="226024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9" name="88 Conector">
            <a:hlinkClick r:id="rId18" action="ppaction://hlinksldjump"/>
          </p:cNvPr>
          <p:cNvSpPr/>
          <p:nvPr/>
        </p:nvSpPr>
        <p:spPr>
          <a:xfrm>
            <a:off x="1876348" y="226024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0" name="89 Conector">
            <a:hlinkClick r:id="rId19" action="ppaction://hlinksldjump"/>
          </p:cNvPr>
          <p:cNvSpPr/>
          <p:nvPr/>
        </p:nvSpPr>
        <p:spPr>
          <a:xfrm>
            <a:off x="2030527" y="226024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91" name="90 Grupo"/>
          <p:cNvGrpSpPr/>
          <p:nvPr/>
        </p:nvGrpSpPr>
        <p:grpSpPr>
          <a:xfrm>
            <a:off x="3819981" y="183107"/>
            <a:ext cx="1182459" cy="450689"/>
            <a:chOff x="3819981" y="183107"/>
            <a:chExt cx="1182459" cy="450689"/>
          </a:xfrm>
        </p:grpSpPr>
        <p:grpSp>
          <p:nvGrpSpPr>
            <p:cNvPr id="92" name="91 Grupo"/>
            <p:cNvGrpSpPr/>
            <p:nvPr/>
          </p:nvGrpSpPr>
          <p:grpSpPr>
            <a:xfrm>
              <a:off x="3819981" y="183107"/>
              <a:ext cx="1182459" cy="450689"/>
              <a:chOff x="3164210" y="183107"/>
              <a:chExt cx="1182459" cy="450689"/>
            </a:xfrm>
          </p:grpSpPr>
          <p:sp>
            <p:nvSpPr>
              <p:cNvPr id="94" name="93 Elipse">
                <a:hlinkClick r:id="rId9"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95" name="94 CuadroTexto">
                <a:hlinkClick r:id="rId9"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93" name="Picture 6" descr="http://us.cdn3.123rf.com/168nwm/difught/difught1205/difught120500432/13456757-fabrica-de-negro-con-naranja-redonda.jpg">
              <a:hlinkClick r:id="rId9" action="ppaction://hlinksldjump"/>
            </p:cNvPr>
            <p:cNvPicPr preferRelativeResize="0">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9" name="84 Conector">
            <a:hlinkClick r:id="rId10" action="ppaction://hlinksldjump"/>
          </p:cNvPr>
          <p:cNvSpPr/>
          <p:nvPr/>
        </p:nvSpPr>
        <p:spPr>
          <a:xfrm>
            <a:off x="7202673" y="375757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40" name="84 Conector">
            <a:hlinkClick r:id="rId10" action="ppaction://hlinksldjump"/>
          </p:cNvPr>
          <p:cNvSpPr/>
          <p:nvPr/>
        </p:nvSpPr>
        <p:spPr>
          <a:xfrm>
            <a:off x="7209557" y="2673813"/>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20652811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45</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6503" y="5090328"/>
            <a:ext cx="7686721" cy="215444"/>
          </a:xfrm>
          <a:prstGeom prst="rect">
            <a:avLst/>
          </a:prstGeom>
        </p:spPr>
        <p:txBody>
          <a:bodyPr wrap="square">
            <a:spAutoFit/>
          </a:bodyPr>
          <a:lstStyle/>
          <a:p>
            <a:r>
              <a:rPr lang="es-CO" sz="800" b="1" dirty="0" smtClean="0">
                <a:solidFill>
                  <a:prstClr val="white">
                    <a:lumMod val="50000"/>
                  </a:prstClr>
                </a:solidFill>
              </a:rPr>
              <a:t>P4.</a:t>
            </a:r>
            <a:r>
              <a:rPr lang="es-CO" sz="800" dirty="0" smtClean="0">
                <a:solidFill>
                  <a:prstClr val="white">
                    <a:lumMod val="50000"/>
                  </a:prstClr>
                </a:solidFill>
              </a:rPr>
              <a:t> </a:t>
            </a:r>
            <a:r>
              <a:rPr lang="es-CO" sz="800" dirty="0">
                <a:solidFill>
                  <a:prstClr val="white">
                    <a:lumMod val="50000"/>
                  </a:prstClr>
                </a:solidFill>
              </a:rPr>
              <a:t>De los trámites que usted conoce o </a:t>
            </a:r>
            <a:r>
              <a:rPr lang="es-CO" sz="800" dirty="0" smtClean="0">
                <a:solidFill>
                  <a:prstClr val="white">
                    <a:lumMod val="50000"/>
                  </a:prstClr>
                </a:solidFill>
              </a:rPr>
              <a:t>recuerda que hace la empresa </a:t>
            </a:r>
            <a:r>
              <a:rPr lang="es-CO" sz="800" dirty="0">
                <a:solidFill>
                  <a:prstClr val="white">
                    <a:lumMod val="50000"/>
                  </a:prstClr>
                </a:solidFill>
              </a:rPr>
              <a:t>¿Cuáles </a:t>
            </a:r>
            <a:r>
              <a:rPr lang="es-CO" sz="800" dirty="0" smtClean="0">
                <a:solidFill>
                  <a:prstClr val="white">
                    <a:lumMod val="50000"/>
                  </a:prstClr>
                </a:solidFill>
              </a:rPr>
              <a:t>realizó la empresa </a:t>
            </a:r>
            <a:r>
              <a:rPr lang="es-CO" sz="800" dirty="0">
                <a:solidFill>
                  <a:prstClr val="white">
                    <a:lumMod val="50000"/>
                  </a:prstClr>
                </a:solidFill>
              </a:rPr>
              <a:t>durante el 2014?</a:t>
            </a:r>
          </a:p>
        </p:txBody>
      </p:sp>
      <p:sp>
        <p:nvSpPr>
          <p:cNvPr id="37" name="36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Trámites realizados durante 2014</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sp>
        <p:nvSpPr>
          <p:cNvPr id="53" name="52 CuadroTexto"/>
          <p:cNvSpPr txBox="1"/>
          <p:nvPr/>
        </p:nvSpPr>
        <p:spPr>
          <a:xfrm>
            <a:off x="1088043"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54" name="53 CuadroTexto"/>
          <p:cNvSpPr txBox="1"/>
          <p:nvPr/>
        </p:nvSpPr>
        <p:spPr>
          <a:xfrm>
            <a:off x="1409887" y="4622145"/>
            <a:ext cx="734496" cy="253916"/>
          </a:xfrm>
          <a:prstGeom prst="rect">
            <a:avLst/>
          </a:prstGeom>
          <a:noFill/>
        </p:spPr>
        <p:txBody>
          <a:bodyPr wrap="none" rtlCol="0">
            <a:spAutoFit/>
          </a:bodyPr>
          <a:lstStyle/>
          <a:p>
            <a:r>
              <a:rPr lang="es-CO" sz="1050" dirty="0" smtClean="0">
                <a:solidFill>
                  <a:schemeClr val="bg1">
                    <a:lumMod val="50000"/>
                  </a:schemeClr>
                </a:solidFill>
              </a:rPr>
              <a:t>1.268.177</a:t>
            </a:r>
            <a:endParaRPr lang="es-CO" sz="1050" dirty="0">
              <a:solidFill>
                <a:schemeClr val="bg1">
                  <a:lumMod val="50000"/>
                </a:schemeClr>
              </a:solidFill>
            </a:endParaRPr>
          </a:p>
        </p:txBody>
      </p:sp>
      <p:grpSp>
        <p:nvGrpSpPr>
          <p:cNvPr id="29" name="28 Grupo"/>
          <p:cNvGrpSpPr/>
          <p:nvPr/>
        </p:nvGrpSpPr>
        <p:grpSpPr>
          <a:xfrm>
            <a:off x="2242582" y="5329764"/>
            <a:ext cx="5179000" cy="323405"/>
            <a:chOff x="24863" y="5291664"/>
            <a:chExt cx="5179000" cy="323405"/>
          </a:xfrm>
        </p:grpSpPr>
        <p:sp>
          <p:nvSpPr>
            <p:cNvPr id="31" name="30 Cheurón">
              <a:hlinkClick r:id="rId4"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32" name="31 Cheurón">
              <a:hlinkClick r:id="rId5"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33" name="32 Cheurón">
              <a:hlinkClick r:id="rId6"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35" name="Picture 2" descr="http://58533534ea9b6562bf3c-029f06cbf668e558ffb5306597309f00.r0.cf1.rackcdn.com/2012/10/Like.jpg"/>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35 Cheurón">
              <a:hlinkClick r:id="rId8"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72" name="71 Rectángulo redondeado">
            <a:hlinkClick r:id="rId9" action="ppaction://hlinksldjump"/>
          </p:cNvPr>
          <p:cNvSpPr/>
          <p:nvPr/>
        </p:nvSpPr>
        <p:spPr>
          <a:xfrm>
            <a:off x="251520" y="1697296"/>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73" name="72 Rectángulo redondeado">
            <a:hlinkClick r:id="rId10" action="ppaction://hlinksldjump"/>
          </p:cNvPr>
          <p:cNvSpPr/>
          <p:nvPr/>
        </p:nvSpPr>
        <p:spPr>
          <a:xfrm>
            <a:off x="251520" y="2028605"/>
            <a:ext cx="1944216"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Conocimiento, Uso y Frecuencia</a:t>
            </a:r>
          </a:p>
        </p:txBody>
      </p:sp>
      <p:sp>
        <p:nvSpPr>
          <p:cNvPr id="74" name="73 Rectángulo redondeado">
            <a:hlinkClick r:id="rId11" action="ppaction://hlinksldjump"/>
          </p:cNvPr>
          <p:cNvSpPr/>
          <p:nvPr/>
        </p:nvSpPr>
        <p:spPr>
          <a:xfrm>
            <a:off x="251520" y="2382117"/>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75" name="74 Rectángulo redondeado">
            <a:hlinkClick r:id="rId12" action="ppaction://hlinksldjump"/>
          </p:cNvPr>
          <p:cNvSpPr/>
          <p:nvPr/>
        </p:nvSpPr>
        <p:spPr>
          <a:xfrm>
            <a:off x="251520" y="2735629"/>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76" name="75 Rectángulo redondeado">
            <a:hlinkClick r:id="rId13" action="ppaction://hlinksldjump"/>
          </p:cNvPr>
          <p:cNvSpPr/>
          <p:nvPr/>
        </p:nvSpPr>
        <p:spPr>
          <a:xfrm>
            <a:off x="251520" y="3097274"/>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77" name="76 Rectángulo redondeado">
            <a:hlinkClick r:id="rId14" action="ppaction://hlinksldjump"/>
          </p:cNvPr>
          <p:cNvSpPr/>
          <p:nvPr/>
        </p:nvSpPr>
        <p:spPr>
          <a:xfrm>
            <a:off x="251520" y="344918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78" name="77 Conector">
            <a:hlinkClick r:id="rId10" action="ppaction://hlinksldjump"/>
          </p:cNvPr>
          <p:cNvSpPr/>
          <p:nvPr/>
        </p:nvSpPr>
        <p:spPr>
          <a:xfrm>
            <a:off x="1259632"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15" action="ppaction://hlinksldjump"/>
          </p:cNvPr>
          <p:cNvSpPr/>
          <p:nvPr/>
        </p:nvSpPr>
        <p:spPr>
          <a:xfrm>
            <a:off x="1413811"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16" action="ppaction://hlinksldjump"/>
          </p:cNvPr>
          <p:cNvSpPr/>
          <p:nvPr/>
        </p:nvSpPr>
        <p:spPr>
          <a:xfrm>
            <a:off x="1567990"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17" action="ppaction://hlinksldjump"/>
          </p:cNvPr>
          <p:cNvSpPr/>
          <p:nvPr/>
        </p:nvSpPr>
        <p:spPr>
          <a:xfrm>
            <a:off x="1722169" y="226024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18" action="ppaction://hlinksldjump"/>
          </p:cNvPr>
          <p:cNvSpPr/>
          <p:nvPr/>
        </p:nvSpPr>
        <p:spPr>
          <a:xfrm>
            <a:off x="1876348" y="226024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19" action="ppaction://hlinksldjump"/>
          </p:cNvPr>
          <p:cNvSpPr/>
          <p:nvPr/>
        </p:nvSpPr>
        <p:spPr>
          <a:xfrm>
            <a:off x="2030527" y="226024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84" name="83 Grupo"/>
          <p:cNvGrpSpPr/>
          <p:nvPr/>
        </p:nvGrpSpPr>
        <p:grpSpPr>
          <a:xfrm>
            <a:off x="3819981" y="183107"/>
            <a:ext cx="1182459" cy="450689"/>
            <a:chOff x="3819981" y="183107"/>
            <a:chExt cx="1182459" cy="450689"/>
          </a:xfrm>
        </p:grpSpPr>
        <p:grpSp>
          <p:nvGrpSpPr>
            <p:cNvPr id="85" name="84 Grupo"/>
            <p:cNvGrpSpPr/>
            <p:nvPr/>
          </p:nvGrpSpPr>
          <p:grpSpPr>
            <a:xfrm>
              <a:off x="3819981" y="183107"/>
              <a:ext cx="1182459" cy="450689"/>
              <a:chOff x="3164210" y="183107"/>
              <a:chExt cx="1182459" cy="450689"/>
            </a:xfrm>
          </p:grpSpPr>
          <p:sp>
            <p:nvSpPr>
              <p:cNvPr id="87" name="86 Elipse">
                <a:hlinkClick r:id="rId9"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8" name="87 CuadroTexto">
                <a:hlinkClick r:id="rId9"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86" name="Picture 6" descr="http://us.cdn3.123rf.com/168nwm/difught/difught1205/difught120500432/13456757-fabrica-de-negro-con-naranja-redonda.jpg">
              <a:hlinkClick r:id="rId9" action="ppaction://hlinksldjump"/>
            </p:cNvPr>
            <p:cNvPicPr preferRelativeResize="0">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38" name="25 Gráfico"/>
          <p:cNvGraphicFramePr/>
          <p:nvPr>
            <p:extLst>
              <p:ext uri="{D42A27DB-BD31-4B8C-83A1-F6EECF244321}">
                <p14:modId xmlns:p14="http://schemas.microsoft.com/office/powerpoint/2010/main" val="1488909017"/>
              </p:ext>
            </p:extLst>
          </p:nvPr>
        </p:nvGraphicFramePr>
        <p:xfrm>
          <a:off x="5831761" y="1588692"/>
          <a:ext cx="2988711" cy="3621233"/>
        </p:xfrm>
        <a:graphic>
          <a:graphicData uri="http://schemas.openxmlformats.org/drawingml/2006/chart">
            <c:chart xmlns:c="http://schemas.openxmlformats.org/drawingml/2006/chart" xmlns:r="http://schemas.openxmlformats.org/officeDocument/2006/relationships" r:id="rId21"/>
          </a:graphicData>
        </a:graphic>
      </p:graphicFrame>
      <p:graphicFrame>
        <p:nvGraphicFramePr>
          <p:cNvPr id="39" name="28 Tabla"/>
          <p:cNvGraphicFramePr>
            <a:graphicFrameLocks noGrp="1"/>
          </p:cNvGraphicFramePr>
          <p:nvPr>
            <p:extLst>
              <p:ext uri="{D42A27DB-BD31-4B8C-83A1-F6EECF244321}">
                <p14:modId xmlns:p14="http://schemas.microsoft.com/office/powerpoint/2010/main" val="1515704303"/>
              </p:ext>
            </p:extLst>
          </p:nvPr>
        </p:nvGraphicFramePr>
        <p:xfrm>
          <a:off x="1963058" y="1726580"/>
          <a:ext cx="3977094" cy="3375616"/>
        </p:xfrm>
        <a:graphic>
          <a:graphicData uri="http://schemas.openxmlformats.org/drawingml/2006/table">
            <a:tbl>
              <a:tblPr/>
              <a:tblGrid>
                <a:gridCol w="3977094"/>
              </a:tblGrid>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Servicios Públicos (Gas, Acueducto, </a:t>
                      </a:r>
                      <a:r>
                        <a:rPr lang="es-CO" sz="900" b="0" i="0" u="none" strike="noStrike" kern="1200" dirty="0" err="1">
                          <a:solidFill>
                            <a:srgbClr val="1F497D"/>
                          </a:solidFill>
                          <a:effectLst/>
                          <a:latin typeface="Calibri" pitchFamily="34" charset="0"/>
                          <a:ea typeface="+mn-ea"/>
                          <a:cs typeface="Calibri" pitchFamily="34" charset="0"/>
                        </a:rPr>
                        <a:t>Codensa</a:t>
                      </a:r>
                      <a:r>
                        <a:rPr lang="es-CO" sz="900" b="0" i="0" u="none" strike="noStrike" kern="1200" dirty="0">
                          <a:solidFill>
                            <a:srgbClr val="1F497D"/>
                          </a:solidFill>
                          <a:effectLst/>
                          <a:latin typeface="Calibri" pitchFamily="34" charset="0"/>
                          <a:ea typeface="+mn-ea"/>
                          <a:cs typeface="Calibri" pitchFamily="34" charset="0"/>
                        </a:rPr>
                        <a:t>, ETB)</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Registro en Cámara de Comercio</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Registro Único Tributario (RUT)</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Impuestos</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Seguro Obligatorio de Accidentes de Tránsito (SOAT)</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Escrituras</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Certificado de Tradición y Libertad</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Licencia ambiental</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Matriculas de Vehículo</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Registro de publicidad exterior visual</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Aplicación al programa de Capitalización </a:t>
                      </a:r>
                      <a:r>
                        <a:rPr lang="es-CO" sz="900" b="0" i="0" u="none" strike="noStrike" kern="1200" dirty="0" err="1">
                          <a:solidFill>
                            <a:srgbClr val="1F497D"/>
                          </a:solidFill>
                          <a:effectLst/>
                          <a:latin typeface="Calibri" pitchFamily="34" charset="0"/>
                          <a:ea typeface="+mn-ea"/>
                          <a:cs typeface="Calibri" pitchFamily="34" charset="0"/>
                        </a:rPr>
                        <a:t>Microempresarial</a:t>
                      </a:r>
                      <a:endParaRPr lang="es-CO" sz="900" b="0" i="0" u="none" strike="noStrike" kern="1200" dirty="0">
                        <a:solidFill>
                          <a:srgbClr val="1F497D"/>
                        </a:solidFill>
                        <a:effectLst/>
                        <a:latin typeface="Calibri" pitchFamily="34" charset="0"/>
                        <a:ea typeface="+mn-ea"/>
                        <a:cs typeface="Calibri" pitchFamily="34" charset="0"/>
                      </a:endParaRP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Licencias de Construcción</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Ventanilla Única de Comercio Exterior</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Trámites de Comercio Exterior</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Inscripción en el Servicio Público de Empleo</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Información sobre ruedas sociales de negocios</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Aprobación de Unidades Sectoriales de Normalización</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Registro en el Programa Desarrollo Proveedores (PDP)</a:t>
                      </a:r>
                    </a:p>
                  </a:txBody>
                  <a:tcPr marL="9525" marR="9525" marT="9525" marB="0">
                    <a:lnL>
                      <a:noFill/>
                    </a:lnL>
                    <a:lnR>
                      <a:noFill/>
                    </a:lnR>
                    <a:lnT>
                      <a:noFill/>
                    </a:lnT>
                    <a:lnB>
                      <a:noFill/>
                    </a:lnB>
                  </a:tcPr>
                </a:tc>
              </a:tr>
              <a:tr h="177664">
                <a:tc>
                  <a:txBody>
                    <a:bodyPr/>
                    <a:lstStyle/>
                    <a:p>
                      <a:pPr marL="0" algn="r" defTabSz="914400" rtl="0" eaLnBrk="1" fontAlgn="t" latinLnBrk="0" hangingPunct="1"/>
                      <a:r>
                        <a:rPr lang="es-CO" sz="900" b="0" i="0" u="none" strike="noStrike" kern="1200" dirty="0">
                          <a:solidFill>
                            <a:srgbClr val="1F497D"/>
                          </a:solidFill>
                          <a:effectLst/>
                          <a:latin typeface="Calibri" pitchFamily="34" charset="0"/>
                          <a:ea typeface="+mn-ea"/>
                          <a:cs typeface="Calibri" pitchFamily="34" charset="0"/>
                        </a:rPr>
                        <a:t>Derechos de Autor</a:t>
                      </a:r>
                    </a:p>
                  </a:txBody>
                  <a:tcPr marL="9525" marR="9525" marT="9525" marB="0">
                    <a:lnL>
                      <a:noFill/>
                    </a:lnL>
                    <a:lnR>
                      <a:noFill/>
                    </a:lnR>
                    <a:lnT>
                      <a:noFill/>
                    </a:lnT>
                    <a:lnB>
                      <a:noFill/>
                    </a:lnB>
                  </a:tcPr>
                </a:tc>
              </a:tr>
            </a:tbl>
          </a:graphicData>
        </a:graphic>
      </p:graphicFrame>
    </p:spTree>
    <p:extLst>
      <p:ext uri="{BB962C8B-B14F-4D97-AF65-F5344CB8AC3E}">
        <p14:creationId xmlns:p14="http://schemas.microsoft.com/office/powerpoint/2010/main" val="40970334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46</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57" name="56 CuadroTexto"/>
          <p:cNvSpPr txBox="1"/>
          <p:nvPr/>
        </p:nvSpPr>
        <p:spPr>
          <a:xfrm>
            <a:off x="7818667" y="5025640"/>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58" name="57 CuadroTexto"/>
          <p:cNvSpPr txBox="1"/>
          <p:nvPr/>
        </p:nvSpPr>
        <p:spPr>
          <a:xfrm>
            <a:off x="8140511" y="5027413"/>
            <a:ext cx="646331" cy="253916"/>
          </a:xfrm>
          <a:prstGeom prst="rect">
            <a:avLst/>
          </a:prstGeom>
          <a:noFill/>
        </p:spPr>
        <p:txBody>
          <a:bodyPr wrap="none" rtlCol="0">
            <a:spAutoFit/>
          </a:bodyPr>
          <a:lstStyle/>
          <a:p>
            <a:r>
              <a:rPr lang="es-CO" sz="1050" dirty="0" err="1" smtClean="0">
                <a:solidFill>
                  <a:prstClr val="white">
                    <a:lumMod val="50000"/>
                  </a:prstClr>
                </a:solidFill>
              </a:rPr>
              <a:t>xxxxxxxx</a:t>
            </a:r>
            <a:endParaRPr lang="es-CO" sz="1050" dirty="0">
              <a:solidFill>
                <a:prstClr val="white">
                  <a:lumMod val="50000"/>
                </a:prstClr>
              </a:solidFill>
            </a:endParaRPr>
          </a:p>
        </p:txBody>
      </p:sp>
      <p:sp>
        <p:nvSpPr>
          <p:cNvPr id="18" name="17 Rectángulo"/>
          <p:cNvSpPr/>
          <p:nvPr/>
        </p:nvSpPr>
        <p:spPr>
          <a:xfrm>
            <a:off x="-18378" y="4946312"/>
            <a:ext cx="3222225" cy="338554"/>
          </a:xfrm>
          <a:prstGeom prst="rect">
            <a:avLst/>
          </a:prstGeom>
        </p:spPr>
        <p:txBody>
          <a:bodyPr wrap="square">
            <a:spAutoFit/>
          </a:bodyPr>
          <a:lstStyle/>
          <a:p>
            <a:r>
              <a:rPr lang="es-CO" sz="800" b="1" dirty="0" smtClean="0">
                <a:solidFill>
                  <a:prstClr val="white">
                    <a:lumMod val="50000"/>
                  </a:prstClr>
                </a:solidFill>
              </a:rPr>
              <a:t>P5.</a:t>
            </a:r>
            <a:r>
              <a:rPr lang="es-CO" sz="800" dirty="0" smtClean="0">
                <a:solidFill>
                  <a:prstClr val="white">
                    <a:lumMod val="50000"/>
                  </a:prstClr>
                </a:solidFill>
              </a:rPr>
              <a:t> </a:t>
            </a:r>
            <a:r>
              <a:rPr lang="es-CO" sz="800" dirty="0">
                <a:solidFill>
                  <a:prstClr val="white">
                    <a:lumMod val="50000"/>
                  </a:prstClr>
                </a:solidFill>
              </a:rPr>
              <a:t>De los trámites que usted </a:t>
            </a:r>
            <a:r>
              <a:rPr lang="es-CO" sz="800" dirty="0" smtClean="0">
                <a:solidFill>
                  <a:prstClr val="white">
                    <a:lumMod val="50000"/>
                  </a:prstClr>
                </a:solidFill>
              </a:rPr>
              <a:t>conoce que hace la empresa </a:t>
            </a:r>
            <a:r>
              <a:rPr lang="es-CO" sz="800" dirty="0">
                <a:solidFill>
                  <a:prstClr val="white">
                    <a:lumMod val="50000"/>
                  </a:prstClr>
                </a:solidFill>
              </a:rPr>
              <a:t>indíqueme por favor cuáles considera que son los 5 trámites más importantes</a:t>
            </a:r>
          </a:p>
        </p:txBody>
      </p:sp>
      <p:sp>
        <p:nvSpPr>
          <p:cNvPr id="37" name="36 CuadroTexto"/>
          <p:cNvSpPr txBox="1"/>
          <p:nvPr/>
        </p:nvSpPr>
        <p:spPr>
          <a:xfrm>
            <a:off x="3203848" y="1480731"/>
            <a:ext cx="1848584" cy="246221"/>
          </a:xfrm>
          <a:prstGeom prst="rect">
            <a:avLst/>
          </a:prstGeom>
          <a:noFill/>
        </p:spPr>
        <p:txBody>
          <a:bodyPr wrap="none" rtlCol="0">
            <a:spAutoFit/>
          </a:bodyPr>
          <a:lstStyle/>
          <a:p>
            <a:pPr algn="ctr"/>
            <a:r>
              <a:rPr lang="es-CO" sz="1000" b="1" dirty="0" smtClean="0">
                <a:solidFill>
                  <a:srgbClr val="1F497D"/>
                </a:solidFill>
              </a:rPr>
              <a:t>Según los trámites que conoce</a:t>
            </a:r>
            <a:endParaRPr lang="es-CO" sz="1000" b="1" dirty="0">
              <a:solidFill>
                <a:srgbClr val="1F497D"/>
              </a:solidFill>
            </a:endParaRPr>
          </a:p>
        </p:txBody>
      </p:sp>
      <p:sp>
        <p:nvSpPr>
          <p:cNvPr id="38" name="37 CuadroTexto"/>
          <p:cNvSpPr txBox="1"/>
          <p:nvPr/>
        </p:nvSpPr>
        <p:spPr>
          <a:xfrm rot="17818403">
            <a:off x="3204731" y="3299303"/>
            <a:ext cx="2907784" cy="276999"/>
          </a:xfrm>
          <a:prstGeom prst="rect">
            <a:avLst/>
          </a:prstGeom>
          <a:noFill/>
        </p:spPr>
        <p:txBody>
          <a:bodyPr wrap="none" rtlCol="0">
            <a:spAutoFit/>
          </a:bodyPr>
          <a:lstStyle/>
          <a:p>
            <a:pPr algn="ctr"/>
            <a:r>
              <a:rPr lang="es-CO" sz="1200" b="1" dirty="0" smtClean="0">
                <a:solidFill>
                  <a:srgbClr val="1F497D"/>
                </a:solidFill>
              </a:rPr>
              <a:t>Ranking de los 5 trámites más importantes</a:t>
            </a:r>
            <a:endParaRPr lang="es-CO" sz="1200" b="1" dirty="0">
              <a:solidFill>
                <a:srgbClr val="1F497D"/>
              </a:solidFill>
            </a:endParaRPr>
          </a:p>
        </p:txBody>
      </p:sp>
      <p:graphicFrame>
        <p:nvGraphicFramePr>
          <p:cNvPr id="39" name="38 Diagrama"/>
          <p:cNvGraphicFramePr/>
          <p:nvPr>
            <p:extLst>
              <p:ext uri="{D42A27DB-BD31-4B8C-83A1-F6EECF244321}">
                <p14:modId xmlns:p14="http://schemas.microsoft.com/office/powerpoint/2010/main" val="2605259220"/>
              </p:ext>
            </p:extLst>
          </p:nvPr>
        </p:nvGraphicFramePr>
        <p:xfrm>
          <a:off x="3224248" y="1726952"/>
          <a:ext cx="5524216" cy="35661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2" name="41 Más"/>
          <p:cNvSpPr/>
          <p:nvPr/>
        </p:nvSpPr>
        <p:spPr>
          <a:xfrm>
            <a:off x="8172400" y="2052940"/>
            <a:ext cx="457200" cy="457200"/>
          </a:xfrm>
          <a:prstGeom prst="mathPl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CO">
              <a:solidFill>
                <a:prstClr val="white"/>
              </a:solidFill>
            </a:endParaRPr>
          </a:p>
        </p:txBody>
      </p:sp>
      <p:sp>
        <p:nvSpPr>
          <p:cNvPr id="43" name="42 Menos"/>
          <p:cNvSpPr/>
          <p:nvPr/>
        </p:nvSpPr>
        <p:spPr>
          <a:xfrm>
            <a:off x="8112968" y="4391248"/>
            <a:ext cx="576064" cy="432048"/>
          </a:xfrm>
          <a:prstGeom prst="mathMinus">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CO">
              <a:solidFill>
                <a:prstClr val="white"/>
              </a:solidFill>
            </a:endParaRPr>
          </a:p>
        </p:txBody>
      </p:sp>
      <p:sp>
        <p:nvSpPr>
          <p:cNvPr id="44" name="43 Flecha abajo"/>
          <p:cNvSpPr/>
          <p:nvPr/>
        </p:nvSpPr>
        <p:spPr>
          <a:xfrm>
            <a:off x="8286700" y="2617032"/>
            <a:ext cx="228600" cy="184622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CO">
              <a:solidFill>
                <a:prstClr val="black"/>
              </a:solidFill>
            </a:endParaRPr>
          </a:p>
        </p:txBody>
      </p:sp>
      <p:sp>
        <p:nvSpPr>
          <p:cNvPr id="34" name="33 Rectángulo redondeado">
            <a:hlinkClick r:id="rId8"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Ranking de los trámites más importantes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sp>
        <p:nvSpPr>
          <p:cNvPr id="47" name="46 CuadroTexto"/>
          <p:cNvSpPr txBox="1"/>
          <p:nvPr/>
        </p:nvSpPr>
        <p:spPr>
          <a:xfrm>
            <a:off x="1054176" y="4631661"/>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50" name="49 CuadroTexto"/>
          <p:cNvSpPr txBox="1"/>
          <p:nvPr/>
        </p:nvSpPr>
        <p:spPr>
          <a:xfrm>
            <a:off x="1409887" y="4622145"/>
            <a:ext cx="734496" cy="253916"/>
          </a:xfrm>
          <a:prstGeom prst="rect">
            <a:avLst/>
          </a:prstGeom>
          <a:noFill/>
        </p:spPr>
        <p:txBody>
          <a:bodyPr wrap="none" rtlCol="0">
            <a:spAutoFit/>
          </a:bodyPr>
          <a:lstStyle/>
          <a:p>
            <a:r>
              <a:rPr lang="es-CO" sz="1050" dirty="0" smtClean="0">
                <a:solidFill>
                  <a:schemeClr val="bg1">
                    <a:lumMod val="50000"/>
                  </a:schemeClr>
                </a:solidFill>
              </a:rPr>
              <a:t>1.251.155</a:t>
            </a:r>
            <a:endParaRPr lang="es-CO" sz="1050" dirty="0">
              <a:solidFill>
                <a:schemeClr val="bg1">
                  <a:lumMod val="50000"/>
                </a:schemeClr>
              </a:solidFill>
            </a:endParaRPr>
          </a:p>
        </p:txBody>
      </p:sp>
      <p:grpSp>
        <p:nvGrpSpPr>
          <p:cNvPr id="51" name="50 Grupo"/>
          <p:cNvGrpSpPr/>
          <p:nvPr/>
        </p:nvGrpSpPr>
        <p:grpSpPr>
          <a:xfrm>
            <a:off x="2242582" y="5329764"/>
            <a:ext cx="5179000" cy="323405"/>
            <a:chOff x="24863" y="5291664"/>
            <a:chExt cx="5179000" cy="323405"/>
          </a:xfrm>
        </p:grpSpPr>
        <p:sp>
          <p:nvSpPr>
            <p:cNvPr id="52" name="51 Cheurón">
              <a:hlinkClick r:id="rId9"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3" name="52 Cheurón">
              <a:hlinkClick r:id="rId10"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4" name="53 Cheurón">
              <a:hlinkClick r:id="rId11"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5" name="Picture 2" descr="http://58533534ea9b6562bf3c-029f06cbf668e558ffb5306597309f00.r0.cf1.rackcdn.com/2012/10/Like.jpg"/>
            <p:cNvPicPr>
              <a:picLocks noChangeAspect="1" noChangeArrowheads="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61 Cheurón">
              <a:hlinkClick r:id="rId13"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82" name="81 Rectángulo redondeado">
            <a:hlinkClick r:id="rId14" action="ppaction://hlinksldjump"/>
          </p:cNvPr>
          <p:cNvSpPr/>
          <p:nvPr/>
        </p:nvSpPr>
        <p:spPr>
          <a:xfrm>
            <a:off x="251520" y="1697296"/>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83" name="82 Rectángulo redondeado">
            <a:hlinkClick r:id="rId15" action="ppaction://hlinksldjump"/>
          </p:cNvPr>
          <p:cNvSpPr/>
          <p:nvPr/>
        </p:nvSpPr>
        <p:spPr>
          <a:xfrm>
            <a:off x="251520" y="2028605"/>
            <a:ext cx="1944216"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Conocimiento, Uso y Frecuencia</a:t>
            </a:r>
          </a:p>
        </p:txBody>
      </p:sp>
      <p:sp>
        <p:nvSpPr>
          <p:cNvPr id="84" name="83 Rectángulo redondeado">
            <a:hlinkClick r:id="rId16" action="ppaction://hlinksldjump"/>
          </p:cNvPr>
          <p:cNvSpPr/>
          <p:nvPr/>
        </p:nvSpPr>
        <p:spPr>
          <a:xfrm>
            <a:off x="251520" y="2382117"/>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85" name="84 Rectángulo redondeado">
            <a:hlinkClick r:id="rId17" action="ppaction://hlinksldjump"/>
          </p:cNvPr>
          <p:cNvSpPr/>
          <p:nvPr/>
        </p:nvSpPr>
        <p:spPr>
          <a:xfrm>
            <a:off x="251520" y="2735629"/>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86" name="85 Rectángulo redondeado">
            <a:hlinkClick r:id="rId18" action="ppaction://hlinksldjump"/>
          </p:cNvPr>
          <p:cNvSpPr/>
          <p:nvPr/>
        </p:nvSpPr>
        <p:spPr>
          <a:xfrm>
            <a:off x="251520" y="3097274"/>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87" name="86 Rectángulo redondeado">
            <a:hlinkClick r:id="rId19" action="ppaction://hlinksldjump"/>
          </p:cNvPr>
          <p:cNvSpPr/>
          <p:nvPr/>
        </p:nvSpPr>
        <p:spPr>
          <a:xfrm>
            <a:off x="251520" y="344918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88" name="87 Conector">
            <a:hlinkClick r:id="rId15" action="ppaction://hlinksldjump"/>
          </p:cNvPr>
          <p:cNvSpPr/>
          <p:nvPr/>
        </p:nvSpPr>
        <p:spPr>
          <a:xfrm>
            <a:off x="1259632"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9" name="88 Conector">
            <a:hlinkClick r:id="rId20" action="ppaction://hlinksldjump"/>
          </p:cNvPr>
          <p:cNvSpPr/>
          <p:nvPr/>
        </p:nvSpPr>
        <p:spPr>
          <a:xfrm>
            <a:off x="1413811"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0" name="89 Conector">
            <a:hlinkClick r:id="rId21" action="ppaction://hlinksldjump"/>
          </p:cNvPr>
          <p:cNvSpPr/>
          <p:nvPr/>
        </p:nvSpPr>
        <p:spPr>
          <a:xfrm>
            <a:off x="1567990"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1" name="90 Conector">
            <a:hlinkClick r:id="rId22" action="ppaction://hlinksldjump"/>
          </p:cNvPr>
          <p:cNvSpPr/>
          <p:nvPr/>
        </p:nvSpPr>
        <p:spPr>
          <a:xfrm>
            <a:off x="1722169"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2" name="91 Conector">
            <a:hlinkClick r:id="rId23" action="ppaction://hlinksldjump"/>
          </p:cNvPr>
          <p:cNvSpPr/>
          <p:nvPr/>
        </p:nvSpPr>
        <p:spPr>
          <a:xfrm>
            <a:off x="1876348" y="226024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3" name="92 Conector">
            <a:hlinkClick r:id="rId24" action="ppaction://hlinksldjump"/>
          </p:cNvPr>
          <p:cNvSpPr/>
          <p:nvPr/>
        </p:nvSpPr>
        <p:spPr>
          <a:xfrm>
            <a:off x="2030527" y="226024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94" name="93 Grupo"/>
          <p:cNvGrpSpPr/>
          <p:nvPr/>
        </p:nvGrpSpPr>
        <p:grpSpPr>
          <a:xfrm>
            <a:off x="3819981" y="183107"/>
            <a:ext cx="1182459" cy="450689"/>
            <a:chOff x="3819981" y="183107"/>
            <a:chExt cx="1182459" cy="450689"/>
          </a:xfrm>
        </p:grpSpPr>
        <p:grpSp>
          <p:nvGrpSpPr>
            <p:cNvPr id="95" name="94 Grupo"/>
            <p:cNvGrpSpPr/>
            <p:nvPr/>
          </p:nvGrpSpPr>
          <p:grpSpPr>
            <a:xfrm>
              <a:off x="3819981" y="183107"/>
              <a:ext cx="1182459" cy="450689"/>
              <a:chOff x="3164210" y="183107"/>
              <a:chExt cx="1182459" cy="450689"/>
            </a:xfrm>
          </p:grpSpPr>
          <p:sp>
            <p:nvSpPr>
              <p:cNvPr id="97" name="96 Elipse">
                <a:hlinkClick r:id="rId14"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98" name="97 CuadroTexto">
                <a:hlinkClick r:id="rId14"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96" name="Picture 6" descr="http://us.cdn3.123rf.com/168nwm/difught/difught1205/difught120500432/13456757-fabrica-de-negro-con-naranja-redonda.jpg">
              <a:hlinkClick r:id="rId14" action="ppaction://hlinksldjump"/>
            </p:cNvPr>
            <p:cNvPicPr preferRelativeResize="0">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7479389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3788895871"/>
              </p:ext>
            </p:extLst>
          </p:nvPr>
        </p:nvGraphicFramePr>
        <p:xfrm>
          <a:off x="3224248" y="1739585"/>
          <a:ext cx="5524216" cy="35661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47</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7"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7" y="4946312"/>
            <a:ext cx="3256767" cy="338554"/>
          </a:xfrm>
          <a:prstGeom prst="rect">
            <a:avLst/>
          </a:prstGeom>
        </p:spPr>
        <p:txBody>
          <a:bodyPr wrap="square">
            <a:spAutoFit/>
          </a:bodyPr>
          <a:lstStyle/>
          <a:p>
            <a:r>
              <a:rPr lang="es-CO" sz="800" b="1" dirty="0" smtClean="0">
                <a:solidFill>
                  <a:prstClr val="white">
                    <a:lumMod val="50000"/>
                  </a:prstClr>
                </a:solidFill>
              </a:rPr>
              <a:t>P6.</a:t>
            </a:r>
            <a:r>
              <a:rPr lang="es-CO" sz="800" dirty="0" smtClean="0">
                <a:solidFill>
                  <a:prstClr val="white">
                    <a:lumMod val="50000"/>
                  </a:prstClr>
                </a:solidFill>
              </a:rPr>
              <a:t> </a:t>
            </a:r>
            <a:r>
              <a:rPr lang="es-CO" sz="800" dirty="0">
                <a:solidFill>
                  <a:prstClr val="white">
                    <a:lumMod val="50000"/>
                  </a:prstClr>
                </a:solidFill>
              </a:rPr>
              <a:t>De los trámites que </a:t>
            </a:r>
            <a:r>
              <a:rPr lang="es-CO" sz="800" dirty="0" smtClean="0">
                <a:solidFill>
                  <a:prstClr val="white">
                    <a:lumMod val="50000"/>
                  </a:prstClr>
                </a:solidFill>
              </a:rPr>
              <a:t>la empresa </a:t>
            </a:r>
            <a:r>
              <a:rPr lang="es-CO" sz="800" dirty="0">
                <a:solidFill>
                  <a:prstClr val="white">
                    <a:lumMod val="50000"/>
                  </a:prstClr>
                </a:solidFill>
              </a:rPr>
              <a:t>ha usado durante el 2014, por favor indíqueme cuales considera que son los 5 trámites más importantes</a:t>
            </a:r>
          </a:p>
        </p:txBody>
      </p:sp>
      <p:sp>
        <p:nvSpPr>
          <p:cNvPr id="19" name="18 CuadroTexto"/>
          <p:cNvSpPr txBox="1"/>
          <p:nvPr/>
        </p:nvSpPr>
        <p:spPr>
          <a:xfrm rot="17818403">
            <a:off x="3204731" y="3311936"/>
            <a:ext cx="2907784" cy="276999"/>
          </a:xfrm>
          <a:prstGeom prst="rect">
            <a:avLst/>
          </a:prstGeom>
          <a:noFill/>
        </p:spPr>
        <p:txBody>
          <a:bodyPr wrap="none" rtlCol="0">
            <a:spAutoFit/>
          </a:bodyPr>
          <a:lstStyle/>
          <a:p>
            <a:pPr algn="ctr"/>
            <a:r>
              <a:rPr lang="es-CO" sz="1200" b="1" dirty="0" smtClean="0">
                <a:solidFill>
                  <a:srgbClr val="1F497D"/>
                </a:solidFill>
              </a:rPr>
              <a:t>Ranking de los 5 trámites más importantes</a:t>
            </a:r>
            <a:endParaRPr lang="es-CO" sz="1200" b="1" dirty="0">
              <a:solidFill>
                <a:srgbClr val="1F497D"/>
              </a:solidFill>
            </a:endParaRPr>
          </a:p>
        </p:txBody>
      </p:sp>
      <p:sp>
        <p:nvSpPr>
          <p:cNvPr id="5" name="4 Más"/>
          <p:cNvSpPr/>
          <p:nvPr/>
        </p:nvSpPr>
        <p:spPr>
          <a:xfrm>
            <a:off x="8172400" y="2065573"/>
            <a:ext cx="457200" cy="457200"/>
          </a:xfrm>
          <a:prstGeom prst="mathPl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CO">
              <a:solidFill>
                <a:prstClr val="white"/>
              </a:solidFill>
            </a:endParaRPr>
          </a:p>
        </p:txBody>
      </p:sp>
      <p:sp>
        <p:nvSpPr>
          <p:cNvPr id="6" name="5 Menos"/>
          <p:cNvSpPr/>
          <p:nvPr/>
        </p:nvSpPr>
        <p:spPr>
          <a:xfrm>
            <a:off x="8112968" y="4403881"/>
            <a:ext cx="576064" cy="432048"/>
          </a:xfrm>
          <a:prstGeom prst="mathMinus">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CO">
              <a:solidFill>
                <a:prstClr val="white"/>
              </a:solidFill>
            </a:endParaRPr>
          </a:p>
        </p:txBody>
      </p:sp>
      <p:sp>
        <p:nvSpPr>
          <p:cNvPr id="13" name="12 Flecha abajo"/>
          <p:cNvSpPr/>
          <p:nvPr/>
        </p:nvSpPr>
        <p:spPr>
          <a:xfrm>
            <a:off x="8286700" y="2629665"/>
            <a:ext cx="228600" cy="184622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CO">
              <a:solidFill>
                <a:prstClr val="black"/>
              </a:solidFill>
            </a:endParaRPr>
          </a:p>
        </p:txBody>
      </p:sp>
      <p:sp>
        <p:nvSpPr>
          <p:cNvPr id="37" name="36 CuadroTexto"/>
          <p:cNvSpPr txBox="1"/>
          <p:nvPr/>
        </p:nvSpPr>
        <p:spPr>
          <a:xfrm>
            <a:off x="3238390" y="1493364"/>
            <a:ext cx="2917786" cy="246221"/>
          </a:xfrm>
          <a:prstGeom prst="rect">
            <a:avLst/>
          </a:prstGeom>
          <a:noFill/>
        </p:spPr>
        <p:txBody>
          <a:bodyPr wrap="none" rtlCol="0">
            <a:spAutoFit/>
          </a:bodyPr>
          <a:lstStyle/>
          <a:p>
            <a:pPr algn="ctr"/>
            <a:r>
              <a:rPr lang="es-CO" sz="1000" b="1" dirty="0" smtClean="0">
                <a:solidFill>
                  <a:srgbClr val="1F497D"/>
                </a:solidFill>
              </a:rPr>
              <a:t>Según los trámites que ha utilizado durante el 2014</a:t>
            </a:r>
            <a:endParaRPr lang="es-CO" sz="1000" b="1" dirty="0">
              <a:solidFill>
                <a:srgbClr val="1F497D"/>
              </a:solidFill>
            </a:endParaRPr>
          </a:p>
        </p:txBody>
      </p:sp>
      <p:sp>
        <p:nvSpPr>
          <p:cNvPr id="34" name="33 Rectángulo redondeado">
            <a:hlinkClick r:id="rId8"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Ranking de los trámites más importantes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sp>
        <p:nvSpPr>
          <p:cNvPr id="33" name="32 CuadroTexto"/>
          <p:cNvSpPr txBox="1"/>
          <p:nvPr/>
        </p:nvSpPr>
        <p:spPr>
          <a:xfrm>
            <a:off x="1054176" y="4631661"/>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42" name="41 CuadroTexto"/>
          <p:cNvSpPr txBox="1"/>
          <p:nvPr/>
        </p:nvSpPr>
        <p:spPr>
          <a:xfrm>
            <a:off x="1409887" y="4622145"/>
            <a:ext cx="734496" cy="253916"/>
          </a:xfrm>
          <a:prstGeom prst="rect">
            <a:avLst/>
          </a:prstGeom>
          <a:noFill/>
        </p:spPr>
        <p:txBody>
          <a:bodyPr wrap="none" rtlCol="0">
            <a:spAutoFit/>
          </a:bodyPr>
          <a:lstStyle/>
          <a:p>
            <a:r>
              <a:rPr lang="es-CO" sz="1050" dirty="0" smtClean="0">
                <a:solidFill>
                  <a:schemeClr val="bg1">
                    <a:lumMod val="50000"/>
                  </a:schemeClr>
                </a:solidFill>
              </a:rPr>
              <a:t>1.267.226</a:t>
            </a:r>
            <a:endParaRPr lang="es-CO" sz="1050" dirty="0">
              <a:solidFill>
                <a:schemeClr val="bg1">
                  <a:lumMod val="50000"/>
                </a:schemeClr>
              </a:solidFill>
            </a:endParaRPr>
          </a:p>
        </p:txBody>
      </p:sp>
      <p:grpSp>
        <p:nvGrpSpPr>
          <p:cNvPr id="45" name="44 Grupo"/>
          <p:cNvGrpSpPr/>
          <p:nvPr/>
        </p:nvGrpSpPr>
        <p:grpSpPr>
          <a:xfrm>
            <a:off x="2344182" y="5355164"/>
            <a:ext cx="5179000" cy="323405"/>
            <a:chOff x="24863" y="5291664"/>
            <a:chExt cx="5179000" cy="323405"/>
          </a:xfrm>
        </p:grpSpPr>
        <p:sp>
          <p:nvSpPr>
            <p:cNvPr id="46" name="45 Cheurón">
              <a:hlinkClick r:id="rId9"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7" name="46 Cheurón">
              <a:hlinkClick r:id="rId10"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8" name="47 Cheurón">
              <a:hlinkClick r:id="rId11"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9" name="Picture 2" descr="http://58533534ea9b6562bf3c-029f06cbf668e558ffb5306597309f00.r0.cf1.rackcdn.com/2012/10/Like.jpg"/>
            <p:cNvPicPr>
              <a:picLocks noChangeAspect="1" noChangeArrowheads="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49 Cheurón">
              <a:hlinkClick r:id="rId13"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76" name="75 Rectángulo redondeado">
            <a:hlinkClick r:id="rId14" action="ppaction://hlinksldjump"/>
          </p:cNvPr>
          <p:cNvSpPr/>
          <p:nvPr/>
        </p:nvSpPr>
        <p:spPr>
          <a:xfrm>
            <a:off x="251520" y="1697296"/>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77" name="76 Rectángulo redondeado">
            <a:hlinkClick r:id="rId15" action="ppaction://hlinksldjump"/>
          </p:cNvPr>
          <p:cNvSpPr/>
          <p:nvPr/>
        </p:nvSpPr>
        <p:spPr>
          <a:xfrm>
            <a:off x="251520" y="2028605"/>
            <a:ext cx="1944216"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Conocimiento, Uso y Frecuencia</a:t>
            </a:r>
          </a:p>
        </p:txBody>
      </p:sp>
      <p:sp>
        <p:nvSpPr>
          <p:cNvPr id="78" name="77 Rectángulo redondeado">
            <a:hlinkClick r:id="rId16" action="ppaction://hlinksldjump"/>
          </p:cNvPr>
          <p:cNvSpPr/>
          <p:nvPr/>
        </p:nvSpPr>
        <p:spPr>
          <a:xfrm>
            <a:off x="251520" y="2382117"/>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79" name="78 Rectángulo redondeado">
            <a:hlinkClick r:id="rId17" action="ppaction://hlinksldjump"/>
          </p:cNvPr>
          <p:cNvSpPr/>
          <p:nvPr/>
        </p:nvSpPr>
        <p:spPr>
          <a:xfrm>
            <a:off x="251520" y="2735629"/>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80" name="79 Rectángulo redondeado">
            <a:hlinkClick r:id="rId18" action="ppaction://hlinksldjump"/>
          </p:cNvPr>
          <p:cNvSpPr/>
          <p:nvPr/>
        </p:nvSpPr>
        <p:spPr>
          <a:xfrm>
            <a:off x="251520" y="3097274"/>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81" name="80 Rectángulo redondeado">
            <a:hlinkClick r:id="rId19" action="ppaction://hlinksldjump"/>
          </p:cNvPr>
          <p:cNvSpPr/>
          <p:nvPr/>
        </p:nvSpPr>
        <p:spPr>
          <a:xfrm>
            <a:off x="251520" y="344918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82" name="81 Conector">
            <a:hlinkClick r:id="rId15" action="ppaction://hlinksldjump"/>
          </p:cNvPr>
          <p:cNvSpPr/>
          <p:nvPr/>
        </p:nvSpPr>
        <p:spPr>
          <a:xfrm>
            <a:off x="1259632"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20" action="ppaction://hlinksldjump"/>
          </p:cNvPr>
          <p:cNvSpPr/>
          <p:nvPr/>
        </p:nvSpPr>
        <p:spPr>
          <a:xfrm>
            <a:off x="1413811"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1" action="ppaction://hlinksldjump"/>
          </p:cNvPr>
          <p:cNvSpPr/>
          <p:nvPr/>
        </p:nvSpPr>
        <p:spPr>
          <a:xfrm>
            <a:off x="1567990"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2" action="ppaction://hlinksldjump"/>
          </p:cNvPr>
          <p:cNvSpPr/>
          <p:nvPr/>
        </p:nvSpPr>
        <p:spPr>
          <a:xfrm>
            <a:off x="1722169"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3" action="ppaction://hlinksldjump"/>
          </p:cNvPr>
          <p:cNvSpPr/>
          <p:nvPr/>
        </p:nvSpPr>
        <p:spPr>
          <a:xfrm>
            <a:off x="1876348"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7" name="86 Conector">
            <a:hlinkClick r:id="rId24" action="ppaction://hlinksldjump"/>
          </p:cNvPr>
          <p:cNvSpPr/>
          <p:nvPr/>
        </p:nvSpPr>
        <p:spPr>
          <a:xfrm>
            <a:off x="2030527" y="2260245"/>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88" name="87 Grupo"/>
          <p:cNvGrpSpPr/>
          <p:nvPr/>
        </p:nvGrpSpPr>
        <p:grpSpPr>
          <a:xfrm>
            <a:off x="3819981" y="183107"/>
            <a:ext cx="1182459" cy="450689"/>
            <a:chOff x="3819981" y="183107"/>
            <a:chExt cx="1182459" cy="450689"/>
          </a:xfrm>
        </p:grpSpPr>
        <p:grpSp>
          <p:nvGrpSpPr>
            <p:cNvPr id="89" name="88 Grupo"/>
            <p:cNvGrpSpPr/>
            <p:nvPr/>
          </p:nvGrpSpPr>
          <p:grpSpPr>
            <a:xfrm>
              <a:off x="3819981" y="183107"/>
              <a:ext cx="1182459" cy="450689"/>
              <a:chOff x="3164210" y="183107"/>
              <a:chExt cx="1182459" cy="450689"/>
            </a:xfrm>
          </p:grpSpPr>
          <p:sp>
            <p:nvSpPr>
              <p:cNvPr id="91" name="90 Elipse">
                <a:hlinkClick r:id="rId14"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92" name="91 CuadroTexto">
                <a:hlinkClick r:id="rId14"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90" name="Picture 6" descr="http://us.cdn3.123rf.com/168nwm/difught/difught1205/difught120500432/13456757-fabrica-de-negro-con-naranja-redonda.jpg">
              <a:hlinkClick r:id="rId14" action="ppaction://hlinksldjump"/>
            </p:cNvPr>
            <p:cNvPicPr preferRelativeResize="0">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8451585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48</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7" y="5137828"/>
            <a:ext cx="5409774" cy="215444"/>
          </a:xfrm>
          <a:prstGeom prst="rect">
            <a:avLst/>
          </a:prstGeom>
        </p:spPr>
        <p:txBody>
          <a:bodyPr wrap="square">
            <a:spAutoFit/>
          </a:bodyPr>
          <a:lstStyle/>
          <a:p>
            <a:r>
              <a:rPr lang="es-CO" sz="800" b="1" dirty="0" smtClean="0">
                <a:solidFill>
                  <a:prstClr val="white">
                    <a:lumMod val="50000"/>
                  </a:prstClr>
                </a:solidFill>
              </a:rPr>
              <a:t>P8.</a:t>
            </a:r>
            <a:r>
              <a:rPr lang="es-CO" sz="800" dirty="0" smtClean="0">
                <a:solidFill>
                  <a:prstClr val="white">
                    <a:lumMod val="50000"/>
                  </a:prstClr>
                </a:solidFill>
              </a:rPr>
              <a:t> </a:t>
            </a:r>
            <a:r>
              <a:rPr lang="es-CO" sz="800" dirty="0">
                <a:solidFill>
                  <a:prstClr val="white">
                    <a:lumMod val="50000"/>
                  </a:prstClr>
                </a:solidFill>
              </a:rPr>
              <a:t>Durante el año 2014, ¿Con qué frecuencia realizó </a:t>
            </a:r>
            <a:r>
              <a:rPr lang="es-CO" sz="800" dirty="0" smtClean="0">
                <a:solidFill>
                  <a:prstClr val="white">
                    <a:lumMod val="50000"/>
                  </a:prstClr>
                </a:solidFill>
              </a:rPr>
              <a:t>la empresa…</a:t>
            </a:r>
            <a:endParaRPr lang="es-CO" sz="800" dirty="0">
              <a:solidFill>
                <a:prstClr val="white">
                  <a:lumMod val="50000"/>
                </a:prstClr>
              </a:solidFill>
            </a:endParaRPr>
          </a:p>
        </p:txBody>
      </p:sp>
      <p:sp>
        <p:nvSpPr>
          <p:cNvPr id="42" name="41 CuadroTexto"/>
          <p:cNvSpPr txBox="1"/>
          <p:nvPr/>
        </p:nvSpPr>
        <p:spPr>
          <a:xfrm rot="16200000">
            <a:off x="1003783" y="3467945"/>
            <a:ext cx="2847126" cy="461665"/>
          </a:xfrm>
          <a:prstGeom prst="rect">
            <a:avLst/>
          </a:prstGeom>
          <a:noFill/>
        </p:spPr>
        <p:txBody>
          <a:bodyPr wrap="none" rtlCol="0">
            <a:spAutoFit/>
          </a:bodyPr>
          <a:lstStyle/>
          <a:p>
            <a:pPr algn="ctr"/>
            <a:r>
              <a:rPr lang="es-CO" sz="1200" b="1" dirty="0" smtClean="0">
                <a:solidFill>
                  <a:srgbClr val="1F497D"/>
                </a:solidFill>
              </a:rPr>
              <a:t>Ranking</a:t>
            </a:r>
            <a:r>
              <a:rPr lang="es-CO" sz="1200" dirty="0" smtClean="0">
                <a:solidFill>
                  <a:srgbClr val="1F497D"/>
                </a:solidFill>
              </a:rPr>
              <a:t> de los 5 trámites más importantes</a:t>
            </a:r>
          </a:p>
          <a:p>
            <a:pPr algn="ctr"/>
            <a:r>
              <a:rPr lang="es-CO" sz="1200" dirty="0" smtClean="0">
                <a:solidFill>
                  <a:srgbClr val="1F497D"/>
                </a:solidFill>
              </a:rPr>
              <a:t>Según los trámites usados </a:t>
            </a:r>
            <a:r>
              <a:rPr lang="es-CO" sz="1200" b="1" dirty="0" smtClean="0">
                <a:solidFill>
                  <a:srgbClr val="1F497D"/>
                </a:solidFill>
              </a:rPr>
              <a:t>durante 2014</a:t>
            </a:r>
            <a:endParaRPr lang="es-CO" sz="1200" b="1" dirty="0">
              <a:solidFill>
                <a:srgbClr val="1F497D"/>
              </a:solidFill>
            </a:endParaRPr>
          </a:p>
        </p:txBody>
      </p:sp>
      <p:graphicFrame>
        <p:nvGraphicFramePr>
          <p:cNvPr id="2" name="1 Gráfico"/>
          <p:cNvGraphicFramePr/>
          <p:nvPr>
            <p:extLst>
              <p:ext uri="{D42A27DB-BD31-4B8C-83A1-F6EECF244321}">
                <p14:modId xmlns:p14="http://schemas.microsoft.com/office/powerpoint/2010/main" val="2392026270"/>
              </p:ext>
            </p:extLst>
          </p:nvPr>
        </p:nvGraphicFramePr>
        <p:xfrm>
          <a:off x="4894899" y="1881981"/>
          <a:ext cx="4152162" cy="3426435"/>
        </p:xfrm>
        <a:graphic>
          <a:graphicData uri="http://schemas.openxmlformats.org/drawingml/2006/chart">
            <c:chart xmlns:c="http://schemas.openxmlformats.org/drawingml/2006/chart" xmlns:r="http://schemas.openxmlformats.org/officeDocument/2006/relationships" r:id="rId3"/>
          </a:graphicData>
        </a:graphic>
      </p:graphicFrame>
      <p:pic>
        <p:nvPicPr>
          <p:cNvPr id="43"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59339" y="1510066"/>
            <a:ext cx="6096000" cy="328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46 Rectángulo redondeado">
            <a:hlinkClick r:id="rId5"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Frecuencia de realización de trámites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pSp>
        <p:nvGrpSpPr>
          <p:cNvPr id="45" name="44 Grupo"/>
          <p:cNvGrpSpPr/>
          <p:nvPr/>
        </p:nvGrpSpPr>
        <p:grpSpPr>
          <a:xfrm>
            <a:off x="3012577" y="1960279"/>
            <a:ext cx="2318021" cy="507067"/>
            <a:chOff x="2494643" y="356966"/>
            <a:chExt cx="2318021" cy="507067"/>
          </a:xfrm>
          <a:scene3d>
            <a:camera prst="orthographicFront"/>
            <a:lightRig rig="threePt" dir="t">
              <a:rot lat="0" lon="0" rev="7500000"/>
            </a:lightRig>
          </a:scene3d>
        </p:grpSpPr>
        <p:sp>
          <p:nvSpPr>
            <p:cNvPr id="69" name="68 Rectángulo redondeado"/>
            <p:cNvSpPr/>
            <p:nvPr/>
          </p:nvSpPr>
          <p:spPr>
            <a:xfrm>
              <a:off x="2494643" y="356966"/>
              <a:ext cx="2318021" cy="507067"/>
            </a:xfrm>
            <a:prstGeom prst="roundRect">
              <a:avLst/>
            </a:prstGeom>
            <a:sp3d z="152400" extrusionH="63500" prstMaterial="dkEdge">
              <a:bevelT w="135400" h="16350" prst="relaxedInset"/>
              <a:contourClr>
                <a:schemeClr val="bg1"/>
              </a:contourClr>
            </a:sp3d>
          </p:spPr>
          <p:style>
            <a:lnRef idx="1">
              <a:schemeClr val="accent5">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70" name="69 Rectángulo"/>
            <p:cNvSpPr/>
            <p:nvPr/>
          </p:nvSpPr>
          <p:spPr>
            <a:xfrm>
              <a:off x="2519396" y="381719"/>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Servicios Públicos (Gas, Acueducto, </a:t>
              </a:r>
              <a:r>
                <a:rPr lang="es-CO" sz="1100" kern="1200" dirty="0" err="1" smtClean="0">
                  <a:solidFill>
                    <a:schemeClr val="tx2"/>
                  </a:solidFill>
                </a:rPr>
                <a:t>Codensa</a:t>
              </a:r>
              <a:r>
                <a:rPr lang="es-CO" sz="1100" kern="1200" dirty="0" smtClean="0">
                  <a:solidFill>
                    <a:schemeClr val="tx2"/>
                  </a:solidFill>
                </a:rPr>
                <a:t>, ETB) – </a:t>
              </a:r>
              <a:r>
                <a:rPr lang="es-CO" sz="1200" b="1" kern="1200" dirty="0" smtClean="0">
                  <a:solidFill>
                    <a:schemeClr val="tx2"/>
                  </a:solidFill>
                  <a:effectLst>
                    <a:outerShdw blurRad="38100" dist="38100" dir="2700000" algn="tl">
                      <a:srgbClr val="000000">
                        <a:alpha val="43137"/>
                      </a:srgbClr>
                    </a:outerShdw>
                  </a:effectLst>
                </a:rPr>
                <a:t>68,4%</a:t>
              </a:r>
              <a:endParaRPr lang="es-CO" sz="1200" b="1" kern="1200" dirty="0">
                <a:solidFill>
                  <a:schemeClr val="tx2"/>
                </a:solidFill>
                <a:effectLst>
                  <a:outerShdw blurRad="38100" dist="38100" dir="2700000" algn="tl">
                    <a:srgbClr val="000000">
                      <a:alpha val="43137"/>
                    </a:srgbClr>
                  </a:outerShdw>
                </a:effectLst>
              </a:endParaRPr>
            </a:p>
          </p:txBody>
        </p:sp>
      </p:grpSp>
      <p:grpSp>
        <p:nvGrpSpPr>
          <p:cNvPr id="46" name="45 Grupo"/>
          <p:cNvGrpSpPr/>
          <p:nvPr/>
        </p:nvGrpSpPr>
        <p:grpSpPr>
          <a:xfrm>
            <a:off x="3037330" y="2666135"/>
            <a:ext cx="2318021" cy="507067"/>
            <a:chOff x="2494643" y="927417"/>
            <a:chExt cx="2318021" cy="507067"/>
          </a:xfrm>
          <a:scene3d>
            <a:camera prst="orthographicFront"/>
            <a:lightRig rig="threePt" dir="t">
              <a:rot lat="0" lon="0" rev="7500000"/>
            </a:lightRig>
          </a:scene3d>
        </p:grpSpPr>
        <p:sp>
          <p:nvSpPr>
            <p:cNvPr id="67" name="66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8" name="67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Registro en Cámara de Comercio – </a:t>
              </a:r>
              <a:r>
                <a:rPr lang="es-CO" sz="1200" b="1" kern="1200" dirty="0" smtClean="0">
                  <a:solidFill>
                    <a:schemeClr val="tx2"/>
                  </a:solidFill>
                  <a:effectLst>
                    <a:outerShdw blurRad="38100" dist="38100" dir="2700000" algn="tl">
                      <a:srgbClr val="000000">
                        <a:alpha val="43137"/>
                      </a:srgbClr>
                    </a:outerShdw>
                  </a:effectLst>
                </a:rPr>
                <a:t>67,0%</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54" name="53 Grupo"/>
          <p:cNvGrpSpPr/>
          <p:nvPr/>
        </p:nvGrpSpPr>
        <p:grpSpPr>
          <a:xfrm>
            <a:off x="2987824" y="3358545"/>
            <a:ext cx="2318021" cy="507067"/>
            <a:chOff x="2494643" y="1497868"/>
            <a:chExt cx="2318021" cy="507067"/>
          </a:xfrm>
          <a:scene3d>
            <a:camera prst="orthographicFront"/>
            <a:lightRig rig="threePt" dir="t">
              <a:rot lat="0" lon="0" rev="7500000"/>
            </a:lightRig>
          </a:scene3d>
        </p:grpSpPr>
        <p:sp>
          <p:nvSpPr>
            <p:cNvPr id="61" name="60 Rectángulo redondeado"/>
            <p:cNvSpPr/>
            <p:nvPr/>
          </p:nvSpPr>
          <p:spPr>
            <a:xfrm>
              <a:off x="2494643" y="1497868"/>
              <a:ext cx="2318021" cy="507067"/>
            </a:xfrm>
            <a:prstGeom prst="roundRect">
              <a:avLst/>
            </a:prstGeom>
            <a:sp3d z="152400" extrusionH="63500" prstMaterial="dkEdge">
              <a:bevelT w="135400" h="16350" prst="relaxedInset"/>
              <a:contourClr>
                <a:schemeClr val="bg1"/>
              </a:contourClr>
            </a:sp3d>
          </p:spPr>
          <p:style>
            <a:lnRef idx="1">
              <a:schemeClr val="accent5">
                <a:hueOff val="-4966938"/>
                <a:satOff val="19906"/>
                <a:lumOff val="4314"/>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6" name="65 Rectángulo"/>
            <p:cNvSpPr/>
            <p:nvPr/>
          </p:nvSpPr>
          <p:spPr>
            <a:xfrm>
              <a:off x="2519396" y="152262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 Registro Único Tributario (RUT) – </a:t>
              </a:r>
              <a:r>
                <a:rPr lang="es-CO" sz="1200" b="1" kern="1200" dirty="0" smtClean="0">
                  <a:solidFill>
                    <a:schemeClr val="tx2"/>
                  </a:solidFill>
                  <a:effectLst>
                    <a:outerShdw blurRad="38100" dist="38100" dir="2700000" algn="tl">
                      <a:srgbClr val="000000">
                        <a:alpha val="43137"/>
                      </a:srgbClr>
                    </a:outerShdw>
                  </a:effectLst>
                </a:rPr>
                <a:t>65,2%</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55" name="54 Grupo"/>
          <p:cNvGrpSpPr/>
          <p:nvPr/>
        </p:nvGrpSpPr>
        <p:grpSpPr>
          <a:xfrm>
            <a:off x="2987824" y="4009628"/>
            <a:ext cx="2318021" cy="507067"/>
            <a:chOff x="2494643" y="2068318"/>
            <a:chExt cx="2318021" cy="507067"/>
          </a:xfrm>
          <a:scene3d>
            <a:camera prst="orthographicFront"/>
            <a:lightRig rig="threePt" dir="t">
              <a:rot lat="0" lon="0" rev="7500000"/>
            </a:lightRig>
          </a:scene3d>
        </p:grpSpPr>
        <p:sp>
          <p:nvSpPr>
            <p:cNvPr id="59" name="58 Rectángulo redondeado"/>
            <p:cNvSpPr/>
            <p:nvPr/>
          </p:nvSpPr>
          <p:spPr>
            <a:xfrm>
              <a:off x="2494643" y="2068318"/>
              <a:ext cx="2318021" cy="507067"/>
            </a:xfrm>
            <a:prstGeom prst="roundRect">
              <a:avLst/>
            </a:prstGeom>
            <a:sp3d z="152400" extrusionH="63500" prstMaterial="dkEdge">
              <a:bevelT w="135400" h="16350" prst="relaxedInset"/>
              <a:contourClr>
                <a:schemeClr val="bg1"/>
              </a:contourClr>
            </a:sp3d>
          </p:spPr>
          <p:style>
            <a:lnRef idx="1">
              <a:schemeClr val="accent5">
                <a:hueOff val="-7450407"/>
                <a:satOff val="29858"/>
                <a:lumOff val="6471"/>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0" name="59 Rectángulo"/>
            <p:cNvSpPr/>
            <p:nvPr/>
          </p:nvSpPr>
          <p:spPr>
            <a:xfrm>
              <a:off x="2519396" y="209307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Impuestos – </a:t>
              </a:r>
              <a:r>
                <a:rPr lang="es-CO" sz="1200" b="1" kern="1200" dirty="0" smtClean="0">
                  <a:solidFill>
                    <a:schemeClr val="tx2"/>
                  </a:solidFill>
                  <a:effectLst>
                    <a:outerShdw blurRad="38100" dist="38100" dir="2700000" algn="tl">
                      <a:srgbClr val="000000">
                        <a:alpha val="43137"/>
                      </a:srgbClr>
                    </a:outerShdw>
                  </a:effectLst>
                </a:rPr>
                <a:t>54,4%</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56" name="55 Grupo"/>
          <p:cNvGrpSpPr/>
          <p:nvPr/>
        </p:nvGrpSpPr>
        <p:grpSpPr>
          <a:xfrm>
            <a:off x="2987824" y="4707255"/>
            <a:ext cx="2318021" cy="507067"/>
            <a:chOff x="2494643" y="2638769"/>
            <a:chExt cx="2318021" cy="507067"/>
          </a:xfrm>
          <a:scene3d>
            <a:camera prst="orthographicFront"/>
            <a:lightRig rig="threePt" dir="t">
              <a:rot lat="0" lon="0" rev="7500000"/>
            </a:lightRig>
          </a:scene3d>
        </p:grpSpPr>
        <p:sp>
          <p:nvSpPr>
            <p:cNvPr id="57" name="56 Rectángulo redondeado"/>
            <p:cNvSpPr/>
            <p:nvPr/>
          </p:nvSpPr>
          <p:spPr>
            <a:xfrm>
              <a:off x="2494643" y="2638769"/>
              <a:ext cx="2318021" cy="507067"/>
            </a:xfrm>
            <a:prstGeom prst="roundRect">
              <a:avLst/>
            </a:prstGeom>
            <a:sp3d z="152400" extrusionH="63500" prstMaterial="dkEdge">
              <a:bevelT w="135400" h="16350" prst="relaxedInset"/>
              <a:contourClr>
                <a:schemeClr val="bg1"/>
              </a:contourClr>
            </a:sp3d>
          </p:spPr>
          <p:style>
            <a:lnRef idx="1">
              <a:schemeClr val="accent5">
                <a:hueOff val="-9933876"/>
                <a:satOff val="39811"/>
                <a:lumOff val="862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58" name="57 Rectángulo"/>
            <p:cNvSpPr/>
            <p:nvPr/>
          </p:nvSpPr>
          <p:spPr>
            <a:xfrm>
              <a:off x="2519396" y="2663522"/>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Seguro Obligatorio de Accidentes de Tránsito (SOAT) – </a:t>
              </a:r>
              <a:r>
                <a:rPr lang="es-CO" sz="1200" b="1" kern="1200" dirty="0" smtClean="0">
                  <a:solidFill>
                    <a:schemeClr val="tx2"/>
                  </a:solidFill>
                  <a:effectLst>
                    <a:outerShdw blurRad="38100" dist="38100" dir="2700000" algn="tl">
                      <a:srgbClr val="000000">
                        <a:alpha val="43137"/>
                      </a:srgbClr>
                    </a:outerShdw>
                  </a:effectLst>
                </a:rPr>
                <a:t>17,5%</a:t>
              </a:r>
              <a:endParaRPr lang="es-CO" sz="1100" b="1" kern="1200" dirty="0">
                <a:solidFill>
                  <a:schemeClr val="tx2"/>
                </a:solidFill>
                <a:effectLst>
                  <a:outerShdw blurRad="38100" dist="38100" dir="2700000" algn="tl">
                    <a:srgbClr val="000000">
                      <a:alpha val="43137"/>
                    </a:srgbClr>
                  </a:outerShdw>
                </a:effectLst>
              </a:endParaRPr>
            </a:p>
          </p:txBody>
        </p:sp>
      </p:grpSp>
      <p:sp>
        <p:nvSpPr>
          <p:cNvPr id="71" name="70 CuadroTexto"/>
          <p:cNvSpPr txBox="1"/>
          <p:nvPr/>
        </p:nvSpPr>
        <p:spPr>
          <a:xfrm>
            <a:off x="1054176" y="4631661"/>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82" name="81 CuadroTexto"/>
          <p:cNvSpPr txBox="1"/>
          <p:nvPr/>
        </p:nvSpPr>
        <p:spPr>
          <a:xfrm>
            <a:off x="1409887" y="4622145"/>
            <a:ext cx="734496" cy="253916"/>
          </a:xfrm>
          <a:prstGeom prst="rect">
            <a:avLst/>
          </a:prstGeom>
          <a:noFill/>
        </p:spPr>
        <p:txBody>
          <a:bodyPr wrap="none" rtlCol="0">
            <a:spAutoFit/>
          </a:bodyPr>
          <a:lstStyle/>
          <a:p>
            <a:r>
              <a:rPr lang="es-CO" sz="1050" dirty="0" smtClean="0">
                <a:solidFill>
                  <a:schemeClr val="bg1">
                    <a:lumMod val="50000"/>
                  </a:schemeClr>
                </a:solidFill>
              </a:rPr>
              <a:t>1.267.226</a:t>
            </a:r>
            <a:endParaRPr lang="es-CO" sz="1050" dirty="0">
              <a:solidFill>
                <a:schemeClr val="bg1">
                  <a:lumMod val="50000"/>
                </a:schemeClr>
              </a:solidFill>
            </a:endParaRPr>
          </a:p>
        </p:txBody>
      </p:sp>
      <p:grpSp>
        <p:nvGrpSpPr>
          <p:cNvPr id="62" name="61 Grupo"/>
          <p:cNvGrpSpPr/>
          <p:nvPr/>
        </p:nvGrpSpPr>
        <p:grpSpPr>
          <a:xfrm>
            <a:off x="2242582" y="5329764"/>
            <a:ext cx="5179000" cy="323405"/>
            <a:chOff x="24863" y="5291664"/>
            <a:chExt cx="5179000" cy="323405"/>
          </a:xfrm>
        </p:grpSpPr>
        <p:sp>
          <p:nvSpPr>
            <p:cNvPr id="63" name="62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83" name="82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84" name="83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85"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 name="85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100" name="99 Rectángulo redondeado">
            <a:hlinkClick r:id="rId11" action="ppaction://hlinksldjump"/>
          </p:cNvPr>
          <p:cNvSpPr/>
          <p:nvPr/>
        </p:nvSpPr>
        <p:spPr>
          <a:xfrm>
            <a:off x="251520" y="1697296"/>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101" name="100 Rectángulo redondeado">
            <a:hlinkClick r:id="rId12" action="ppaction://hlinksldjump"/>
          </p:cNvPr>
          <p:cNvSpPr/>
          <p:nvPr/>
        </p:nvSpPr>
        <p:spPr>
          <a:xfrm>
            <a:off x="251520" y="2028605"/>
            <a:ext cx="1944216"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Conocimiento, Uso y Frecuencia</a:t>
            </a:r>
          </a:p>
        </p:txBody>
      </p:sp>
      <p:sp>
        <p:nvSpPr>
          <p:cNvPr id="102" name="101 Rectángulo redondeado">
            <a:hlinkClick r:id="rId13" action="ppaction://hlinksldjump"/>
          </p:cNvPr>
          <p:cNvSpPr/>
          <p:nvPr/>
        </p:nvSpPr>
        <p:spPr>
          <a:xfrm>
            <a:off x="251520" y="2382117"/>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103" name="102 Rectángulo redondeado">
            <a:hlinkClick r:id="rId14" action="ppaction://hlinksldjump"/>
          </p:cNvPr>
          <p:cNvSpPr/>
          <p:nvPr/>
        </p:nvSpPr>
        <p:spPr>
          <a:xfrm>
            <a:off x="251520" y="2735629"/>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104" name="103 Rectángulo redondeado">
            <a:hlinkClick r:id="rId15" action="ppaction://hlinksldjump"/>
          </p:cNvPr>
          <p:cNvSpPr/>
          <p:nvPr/>
        </p:nvSpPr>
        <p:spPr>
          <a:xfrm>
            <a:off x="251520" y="3097274"/>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105" name="104 Rectángulo redondeado">
            <a:hlinkClick r:id="rId16" action="ppaction://hlinksldjump"/>
          </p:cNvPr>
          <p:cNvSpPr/>
          <p:nvPr/>
        </p:nvSpPr>
        <p:spPr>
          <a:xfrm>
            <a:off x="251520" y="344918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106" name="105 Conector">
            <a:hlinkClick r:id="rId12" action="ppaction://hlinksldjump"/>
          </p:cNvPr>
          <p:cNvSpPr/>
          <p:nvPr/>
        </p:nvSpPr>
        <p:spPr>
          <a:xfrm>
            <a:off x="1259632"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7" name="106 Conector">
            <a:hlinkClick r:id="rId17" action="ppaction://hlinksldjump"/>
          </p:cNvPr>
          <p:cNvSpPr/>
          <p:nvPr/>
        </p:nvSpPr>
        <p:spPr>
          <a:xfrm>
            <a:off x="1413811"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8" name="107 Conector">
            <a:hlinkClick r:id="rId18" action="ppaction://hlinksldjump"/>
          </p:cNvPr>
          <p:cNvSpPr/>
          <p:nvPr/>
        </p:nvSpPr>
        <p:spPr>
          <a:xfrm>
            <a:off x="1567990"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9" name="108 Conector">
            <a:hlinkClick r:id="rId19" action="ppaction://hlinksldjump"/>
          </p:cNvPr>
          <p:cNvSpPr/>
          <p:nvPr/>
        </p:nvSpPr>
        <p:spPr>
          <a:xfrm>
            <a:off x="1722169"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0" name="109 Conector">
            <a:hlinkClick r:id="rId20" action="ppaction://hlinksldjump"/>
          </p:cNvPr>
          <p:cNvSpPr/>
          <p:nvPr/>
        </p:nvSpPr>
        <p:spPr>
          <a:xfrm>
            <a:off x="1876348"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11" name="110 Conector">
            <a:hlinkClick r:id="rId21" action="ppaction://hlinksldjump"/>
          </p:cNvPr>
          <p:cNvSpPr/>
          <p:nvPr/>
        </p:nvSpPr>
        <p:spPr>
          <a:xfrm>
            <a:off x="2030527" y="2260245"/>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112" name="111 Grupo"/>
          <p:cNvGrpSpPr/>
          <p:nvPr/>
        </p:nvGrpSpPr>
        <p:grpSpPr>
          <a:xfrm>
            <a:off x="3819981" y="183107"/>
            <a:ext cx="1182459" cy="450689"/>
            <a:chOff x="3819981" y="183107"/>
            <a:chExt cx="1182459" cy="450689"/>
          </a:xfrm>
        </p:grpSpPr>
        <p:grpSp>
          <p:nvGrpSpPr>
            <p:cNvPr id="113" name="112 Grupo"/>
            <p:cNvGrpSpPr/>
            <p:nvPr/>
          </p:nvGrpSpPr>
          <p:grpSpPr>
            <a:xfrm>
              <a:off x="3819981" y="183107"/>
              <a:ext cx="1182459" cy="450689"/>
              <a:chOff x="3164210" y="183107"/>
              <a:chExt cx="1182459" cy="450689"/>
            </a:xfrm>
          </p:grpSpPr>
          <p:sp>
            <p:nvSpPr>
              <p:cNvPr id="115" name="114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116" name="115 CuadroTexto">
                <a:hlinkClick r:id="rId11"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114" name="Picture 6" descr="http://us.cdn3.123rf.com/168nwm/difught/difught1205/difught120500432/13456757-fabrica-de-negro-con-naranja-redonda.jpg">
              <a:hlinkClick r:id="rId11" action="ppaction://hlinksldjump"/>
            </p:cNvPr>
            <p:cNvPicPr preferRelativeResize="0">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474621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49</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7" y="5137828"/>
            <a:ext cx="6494656" cy="215444"/>
          </a:xfrm>
          <a:prstGeom prst="rect">
            <a:avLst/>
          </a:prstGeom>
        </p:spPr>
        <p:txBody>
          <a:bodyPr wrap="square">
            <a:spAutoFit/>
          </a:bodyPr>
          <a:lstStyle/>
          <a:p>
            <a:r>
              <a:rPr lang="es-CO" sz="800" b="1" dirty="0" smtClean="0">
                <a:solidFill>
                  <a:prstClr val="white">
                    <a:lumMod val="50000"/>
                  </a:prstClr>
                </a:solidFill>
              </a:rPr>
              <a:t>P10.</a:t>
            </a:r>
            <a:r>
              <a:rPr lang="es-CO" sz="800" dirty="0" smtClean="0">
                <a:solidFill>
                  <a:prstClr val="white">
                    <a:lumMod val="50000"/>
                  </a:prstClr>
                </a:solidFill>
              </a:rPr>
              <a:t> </a:t>
            </a:r>
            <a:r>
              <a:rPr lang="es-CO" sz="800" dirty="0">
                <a:solidFill>
                  <a:prstClr val="white">
                    <a:lumMod val="50000"/>
                  </a:prstClr>
                </a:solidFill>
              </a:rPr>
              <a:t>En una escala de 1 a 5, donde uno 1 es MUY INSATISFECHO y 5 MUY SATISFECHO, por favor califique cada uno de los siguientes aspectos</a:t>
            </a:r>
          </a:p>
        </p:txBody>
      </p:sp>
      <p:sp>
        <p:nvSpPr>
          <p:cNvPr id="42" name="41 CuadroTexto"/>
          <p:cNvSpPr txBox="1"/>
          <p:nvPr/>
        </p:nvSpPr>
        <p:spPr>
          <a:xfrm>
            <a:off x="3740812" y="1607350"/>
            <a:ext cx="3519992" cy="338554"/>
          </a:xfrm>
          <a:prstGeom prst="rect">
            <a:avLst/>
          </a:prstGeom>
          <a:noFill/>
        </p:spPr>
        <p:txBody>
          <a:bodyPr wrap="square" rtlCol="0">
            <a:spAutoFit/>
          </a:bodyPr>
          <a:lstStyle/>
          <a:p>
            <a:pPr algn="ctr"/>
            <a:r>
              <a:rPr lang="es-CO" sz="800" b="1" dirty="0" smtClean="0">
                <a:solidFill>
                  <a:srgbClr val="1F497D"/>
                </a:solidFill>
              </a:rPr>
              <a:t>Ranking</a:t>
            </a:r>
            <a:r>
              <a:rPr lang="es-CO" sz="800" dirty="0" smtClean="0">
                <a:solidFill>
                  <a:srgbClr val="1F497D"/>
                </a:solidFill>
              </a:rPr>
              <a:t> de los 5 trámites más importantes</a:t>
            </a:r>
          </a:p>
          <a:p>
            <a:pPr algn="ctr"/>
            <a:r>
              <a:rPr lang="es-CO" sz="800" dirty="0" smtClean="0">
                <a:solidFill>
                  <a:srgbClr val="1F497D"/>
                </a:solidFill>
              </a:rPr>
              <a:t>Según los trámites usados </a:t>
            </a:r>
            <a:r>
              <a:rPr lang="es-CO" sz="800" b="1" dirty="0" smtClean="0">
                <a:solidFill>
                  <a:srgbClr val="1F497D"/>
                </a:solidFill>
              </a:rPr>
              <a:t>durante 2014</a:t>
            </a:r>
            <a:endParaRPr lang="es-CO" sz="800" b="1" dirty="0">
              <a:solidFill>
                <a:srgbClr val="1F497D"/>
              </a:solidFill>
            </a:endParaRPr>
          </a:p>
        </p:txBody>
      </p:sp>
      <p:graphicFrame>
        <p:nvGraphicFramePr>
          <p:cNvPr id="127" name="126 Gráfico"/>
          <p:cNvGraphicFramePr/>
          <p:nvPr>
            <p:extLst>
              <p:ext uri="{D42A27DB-BD31-4B8C-83A1-F6EECF244321}">
                <p14:modId xmlns:p14="http://schemas.microsoft.com/office/powerpoint/2010/main" val="768988790"/>
              </p:ext>
            </p:extLst>
          </p:nvPr>
        </p:nvGraphicFramePr>
        <p:xfrm>
          <a:off x="2195736" y="2283492"/>
          <a:ext cx="6120680" cy="2860770"/>
        </p:xfrm>
        <a:graphic>
          <a:graphicData uri="http://schemas.openxmlformats.org/drawingml/2006/chart">
            <c:chart xmlns:c="http://schemas.openxmlformats.org/drawingml/2006/chart" xmlns:r="http://schemas.openxmlformats.org/officeDocument/2006/relationships" r:id="rId3"/>
          </a:graphicData>
        </a:graphic>
      </p:graphicFrame>
      <p:pic>
        <p:nvPicPr>
          <p:cNvPr id="128"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59677" y="1955241"/>
            <a:ext cx="4956739" cy="326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1 Tabla"/>
          <p:cNvGraphicFramePr>
            <a:graphicFrameLocks noGrp="1"/>
          </p:cNvGraphicFramePr>
          <p:nvPr>
            <p:extLst>
              <p:ext uri="{D42A27DB-BD31-4B8C-83A1-F6EECF244321}">
                <p14:modId xmlns:p14="http://schemas.microsoft.com/office/powerpoint/2010/main" val="3525450114"/>
              </p:ext>
            </p:extLst>
          </p:nvPr>
        </p:nvGraphicFramePr>
        <p:xfrm>
          <a:off x="8553075" y="2333075"/>
          <a:ext cx="555429" cy="2756672"/>
        </p:xfrm>
        <a:graphic>
          <a:graphicData uri="http://schemas.openxmlformats.org/drawingml/2006/table">
            <a:tbl>
              <a:tblPr bandRow="1">
                <a:tableStyleId>{7DF18680-E054-41AD-8BC1-D1AEF772440D}</a:tableStyleId>
              </a:tblPr>
              <a:tblGrid>
                <a:gridCol w="555429"/>
              </a:tblGrid>
              <a:tr h="344584">
                <a:tc>
                  <a:txBody>
                    <a:bodyPr/>
                    <a:lstStyle/>
                    <a:p>
                      <a:pPr algn="ctr" fontAlgn="b"/>
                      <a:r>
                        <a:rPr lang="es-CO" sz="1050" kern="1200" dirty="0">
                          <a:solidFill>
                            <a:schemeClr val="tx2"/>
                          </a:solidFill>
                          <a:latin typeface="+mn-lt"/>
                          <a:ea typeface="+mn-ea"/>
                          <a:cs typeface="+mn-cs"/>
                        </a:rPr>
                        <a:t>77,6%</a:t>
                      </a:r>
                    </a:p>
                  </a:txBody>
                  <a:tcPr marL="9525" marR="9525" marT="9525" marB="0" anchor="ctr"/>
                </a:tc>
              </a:tr>
              <a:tr h="344584">
                <a:tc>
                  <a:txBody>
                    <a:bodyPr/>
                    <a:lstStyle/>
                    <a:p>
                      <a:pPr algn="ctr" fontAlgn="b"/>
                      <a:r>
                        <a:rPr lang="es-CO" sz="1050" kern="1200" dirty="0">
                          <a:solidFill>
                            <a:schemeClr val="tx2"/>
                          </a:solidFill>
                          <a:latin typeface="+mn-lt"/>
                          <a:ea typeface="+mn-ea"/>
                          <a:cs typeface="+mn-cs"/>
                        </a:rPr>
                        <a:t>67,4%</a:t>
                      </a:r>
                    </a:p>
                  </a:txBody>
                  <a:tcPr marL="9525" marR="9525" marT="9525" marB="0" anchor="ctr"/>
                </a:tc>
              </a:tr>
              <a:tr h="344584">
                <a:tc>
                  <a:txBody>
                    <a:bodyPr/>
                    <a:lstStyle/>
                    <a:p>
                      <a:pPr algn="ctr" fontAlgn="b"/>
                      <a:r>
                        <a:rPr lang="es-CO" sz="1050" kern="1200" dirty="0">
                          <a:solidFill>
                            <a:schemeClr val="tx2"/>
                          </a:solidFill>
                          <a:latin typeface="+mn-lt"/>
                          <a:ea typeface="+mn-ea"/>
                          <a:cs typeface="+mn-cs"/>
                        </a:rPr>
                        <a:t>76,7%</a:t>
                      </a:r>
                    </a:p>
                  </a:txBody>
                  <a:tcPr marL="9525" marR="9525" marT="9525" marB="0" anchor="ctr"/>
                </a:tc>
              </a:tr>
              <a:tr h="344584">
                <a:tc>
                  <a:txBody>
                    <a:bodyPr/>
                    <a:lstStyle/>
                    <a:p>
                      <a:pPr algn="ctr" fontAlgn="b"/>
                      <a:r>
                        <a:rPr lang="es-CO" sz="1050" kern="1200" dirty="0">
                          <a:solidFill>
                            <a:schemeClr val="tx2"/>
                          </a:solidFill>
                          <a:latin typeface="+mn-lt"/>
                          <a:ea typeface="+mn-ea"/>
                          <a:cs typeface="+mn-cs"/>
                        </a:rPr>
                        <a:t>75,5%</a:t>
                      </a:r>
                    </a:p>
                  </a:txBody>
                  <a:tcPr marL="9525" marR="9525" marT="9525" marB="0" anchor="ctr"/>
                </a:tc>
              </a:tr>
              <a:tr h="344584">
                <a:tc>
                  <a:txBody>
                    <a:bodyPr/>
                    <a:lstStyle/>
                    <a:p>
                      <a:pPr algn="ctr" fontAlgn="b"/>
                      <a:r>
                        <a:rPr lang="es-CO" sz="1050" kern="1200" dirty="0">
                          <a:solidFill>
                            <a:schemeClr val="tx2"/>
                          </a:solidFill>
                          <a:latin typeface="+mn-lt"/>
                          <a:ea typeface="+mn-ea"/>
                          <a:cs typeface="+mn-cs"/>
                        </a:rPr>
                        <a:t>75,8%</a:t>
                      </a:r>
                    </a:p>
                  </a:txBody>
                  <a:tcPr marL="9525" marR="9525" marT="9525" marB="0" anchor="ctr"/>
                </a:tc>
              </a:tr>
              <a:tr h="344584">
                <a:tc>
                  <a:txBody>
                    <a:bodyPr/>
                    <a:lstStyle/>
                    <a:p>
                      <a:pPr algn="ctr" fontAlgn="b"/>
                      <a:r>
                        <a:rPr lang="es-CO" sz="1050" kern="1200" dirty="0">
                          <a:solidFill>
                            <a:schemeClr val="tx2"/>
                          </a:solidFill>
                          <a:latin typeface="+mn-lt"/>
                          <a:ea typeface="+mn-ea"/>
                          <a:cs typeface="+mn-cs"/>
                        </a:rPr>
                        <a:t>78,0%</a:t>
                      </a:r>
                    </a:p>
                  </a:txBody>
                  <a:tcPr marL="9525" marR="9525" marT="9525" marB="0" anchor="ctr"/>
                </a:tc>
              </a:tr>
              <a:tr h="344584">
                <a:tc>
                  <a:txBody>
                    <a:bodyPr/>
                    <a:lstStyle/>
                    <a:p>
                      <a:pPr algn="ctr" fontAlgn="b"/>
                      <a:r>
                        <a:rPr lang="es-CO" sz="1050" kern="1200" dirty="0">
                          <a:solidFill>
                            <a:schemeClr val="tx2"/>
                          </a:solidFill>
                          <a:latin typeface="+mn-lt"/>
                          <a:ea typeface="+mn-ea"/>
                          <a:cs typeface="+mn-cs"/>
                        </a:rPr>
                        <a:t>74,6%</a:t>
                      </a:r>
                    </a:p>
                  </a:txBody>
                  <a:tcPr marL="9525" marR="9525" marT="9525" marB="0" anchor="ctr"/>
                </a:tc>
              </a:tr>
              <a:tr h="344584">
                <a:tc>
                  <a:txBody>
                    <a:bodyPr/>
                    <a:lstStyle/>
                    <a:p>
                      <a:pPr algn="ctr" fontAlgn="b"/>
                      <a:r>
                        <a:rPr lang="es-CO" sz="1050" kern="1200" dirty="0">
                          <a:solidFill>
                            <a:schemeClr val="tx2"/>
                          </a:solidFill>
                          <a:latin typeface="+mn-lt"/>
                          <a:ea typeface="+mn-ea"/>
                          <a:cs typeface="+mn-cs"/>
                        </a:rPr>
                        <a:t>73,7%</a:t>
                      </a:r>
                    </a:p>
                  </a:txBody>
                  <a:tcPr marL="9525" marR="9525" marT="9525" marB="0" anchor="ctr"/>
                </a:tc>
              </a:tr>
            </a:tbl>
          </a:graphicData>
        </a:graphic>
      </p:graphicFrame>
      <p:sp>
        <p:nvSpPr>
          <p:cNvPr id="129" name="128 CuadroTexto"/>
          <p:cNvSpPr txBox="1"/>
          <p:nvPr/>
        </p:nvSpPr>
        <p:spPr>
          <a:xfrm>
            <a:off x="8244408" y="2019998"/>
            <a:ext cx="936104" cy="253916"/>
          </a:xfrm>
          <a:prstGeom prst="rect">
            <a:avLst/>
          </a:prstGeom>
          <a:noFill/>
        </p:spPr>
        <p:txBody>
          <a:bodyPr wrap="square" rtlCol="0">
            <a:spAutoFit/>
          </a:bodyPr>
          <a:lstStyle/>
          <a:p>
            <a:pPr algn="ctr"/>
            <a:r>
              <a:rPr lang="es-CO" sz="1050" b="1" dirty="0" smtClean="0">
                <a:solidFill>
                  <a:srgbClr val="1F497D"/>
                </a:solidFill>
              </a:rPr>
              <a:t>Top </a:t>
            </a:r>
            <a:r>
              <a:rPr lang="es-CO" sz="1050" b="1" dirty="0" err="1" smtClean="0">
                <a:solidFill>
                  <a:srgbClr val="1F497D"/>
                </a:solidFill>
              </a:rPr>
              <a:t>Two</a:t>
            </a:r>
            <a:r>
              <a:rPr lang="es-CO" sz="1050" b="1" dirty="0" smtClean="0">
                <a:solidFill>
                  <a:srgbClr val="1F497D"/>
                </a:solidFill>
              </a:rPr>
              <a:t> Box</a:t>
            </a:r>
            <a:endParaRPr lang="es-CO" sz="1050" b="1" dirty="0">
              <a:solidFill>
                <a:srgbClr val="1F497D"/>
              </a:solidFill>
            </a:endParaRPr>
          </a:p>
        </p:txBody>
      </p:sp>
      <p:sp>
        <p:nvSpPr>
          <p:cNvPr id="130" name="129 CuadroTexto"/>
          <p:cNvSpPr txBox="1"/>
          <p:nvPr/>
        </p:nvSpPr>
        <p:spPr>
          <a:xfrm>
            <a:off x="6588224" y="5137828"/>
            <a:ext cx="2368131" cy="215444"/>
          </a:xfrm>
          <a:prstGeom prst="rect">
            <a:avLst/>
          </a:prstGeom>
          <a:noFill/>
        </p:spPr>
        <p:txBody>
          <a:bodyPr wrap="square" rtlCol="0">
            <a:spAutoFit/>
          </a:bodyPr>
          <a:lstStyle/>
          <a:p>
            <a:pPr algn="r"/>
            <a:r>
              <a:rPr lang="es-CO" sz="800" b="1" dirty="0" smtClean="0">
                <a:solidFill>
                  <a:prstClr val="white">
                    <a:lumMod val="50000"/>
                  </a:prstClr>
                </a:solidFill>
              </a:rPr>
              <a:t>% Top </a:t>
            </a:r>
            <a:r>
              <a:rPr lang="es-CO" sz="800" b="1" dirty="0" err="1" smtClean="0">
                <a:solidFill>
                  <a:prstClr val="white">
                    <a:lumMod val="50000"/>
                  </a:prstClr>
                </a:solidFill>
              </a:rPr>
              <a:t>Two</a:t>
            </a:r>
            <a:r>
              <a:rPr lang="es-CO" sz="800" b="1" dirty="0" smtClean="0">
                <a:solidFill>
                  <a:prstClr val="white">
                    <a:lumMod val="50000"/>
                  </a:prstClr>
                </a:solidFill>
              </a:rPr>
              <a:t> Box = 4 + 5 Muy Satisfecho</a:t>
            </a:r>
            <a:endParaRPr lang="es-CO" sz="800" b="1" dirty="0">
              <a:solidFill>
                <a:prstClr val="white">
                  <a:lumMod val="50000"/>
                </a:prstClr>
              </a:solidFill>
            </a:endParaRPr>
          </a:p>
        </p:txBody>
      </p:sp>
      <p:sp>
        <p:nvSpPr>
          <p:cNvPr id="47" name="46 Rectángulo redondeado">
            <a:hlinkClick r:id="rId5"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Satisfacción con los aspectos relacionados al trámite</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sp>
        <p:nvSpPr>
          <p:cNvPr id="36" name="35 CuadroTexto"/>
          <p:cNvSpPr txBox="1"/>
          <p:nvPr/>
        </p:nvSpPr>
        <p:spPr>
          <a:xfrm>
            <a:off x="1088043"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39" name="38 CuadroTexto"/>
          <p:cNvSpPr txBox="1"/>
          <p:nvPr/>
        </p:nvSpPr>
        <p:spPr>
          <a:xfrm>
            <a:off x="1409887" y="4622145"/>
            <a:ext cx="631904" cy="253916"/>
          </a:xfrm>
          <a:prstGeom prst="rect">
            <a:avLst/>
          </a:prstGeom>
          <a:noFill/>
        </p:spPr>
        <p:txBody>
          <a:bodyPr wrap="none" rtlCol="0">
            <a:spAutoFit/>
          </a:bodyPr>
          <a:lstStyle/>
          <a:p>
            <a:r>
              <a:rPr lang="es-CO" sz="1050" dirty="0" smtClean="0">
                <a:solidFill>
                  <a:schemeClr val="bg1">
                    <a:lumMod val="50000"/>
                  </a:schemeClr>
                </a:solidFill>
              </a:rPr>
              <a:t>866.758</a:t>
            </a:r>
            <a:endParaRPr lang="es-CO" sz="1050" dirty="0">
              <a:solidFill>
                <a:schemeClr val="bg1">
                  <a:lumMod val="50000"/>
                </a:schemeClr>
              </a:solidFill>
            </a:endParaRPr>
          </a:p>
        </p:txBody>
      </p:sp>
      <p:grpSp>
        <p:nvGrpSpPr>
          <p:cNvPr id="48" name="47 Grupo"/>
          <p:cNvGrpSpPr/>
          <p:nvPr/>
        </p:nvGrpSpPr>
        <p:grpSpPr>
          <a:xfrm>
            <a:off x="2195736" y="1514102"/>
            <a:ext cx="2151428" cy="457560"/>
            <a:chOff x="2494643" y="356966"/>
            <a:chExt cx="2318021" cy="507067"/>
          </a:xfrm>
          <a:scene3d>
            <a:camera prst="orthographicFront"/>
            <a:lightRig rig="threePt" dir="t">
              <a:rot lat="0" lon="0" rev="7500000"/>
            </a:lightRig>
          </a:scene3d>
        </p:grpSpPr>
        <p:sp>
          <p:nvSpPr>
            <p:cNvPr id="49" name="48 Rectángulo redondeado"/>
            <p:cNvSpPr/>
            <p:nvPr/>
          </p:nvSpPr>
          <p:spPr>
            <a:xfrm>
              <a:off x="2494643" y="356966"/>
              <a:ext cx="2318021" cy="507067"/>
            </a:xfrm>
            <a:prstGeom prst="roundRect">
              <a:avLst/>
            </a:prstGeom>
            <a:sp3d z="152400" extrusionH="63500" prstMaterial="dkEdge">
              <a:bevelT w="135400" h="16350" prst="relaxedInset"/>
              <a:contourClr>
                <a:schemeClr val="bg1"/>
              </a:contourClr>
            </a:sp3d>
          </p:spPr>
          <p:style>
            <a:lnRef idx="1">
              <a:schemeClr val="accent5">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50" name="49 Rectángulo"/>
            <p:cNvSpPr/>
            <p:nvPr/>
          </p:nvSpPr>
          <p:spPr>
            <a:xfrm>
              <a:off x="2519396" y="381719"/>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Servicios Públicos (Gas, Acueducto, </a:t>
              </a:r>
              <a:r>
                <a:rPr lang="es-CO" sz="1100" kern="1200" dirty="0" err="1" smtClean="0">
                  <a:solidFill>
                    <a:schemeClr val="tx2"/>
                  </a:solidFill>
                </a:rPr>
                <a:t>Codensa</a:t>
              </a:r>
              <a:r>
                <a:rPr lang="es-CO" sz="1100" kern="1200" dirty="0" smtClean="0">
                  <a:solidFill>
                    <a:schemeClr val="tx2"/>
                  </a:solidFill>
                </a:rPr>
                <a:t>, ETB)</a:t>
              </a:r>
            </a:p>
          </p:txBody>
        </p:sp>
      </p:grpSp>
      <p:grpSp>
        <p:nvGrpSpPr>
          <p:cNvPr id="51" name="50 Grupo"/>
          <p:cNvGrpSpPr/>
          <p:nvPr/>
        </p:nvGrpSpPr>
        <p:grpSpPr>
          <a:xfrm>
            <a:off x="2242582" y="5329764"/>
            <a:ext cx="5179000" cy="323405"/>
            <a:chOff x="24863" y="5291664"/>
            <a:chExt cx="5179000" cy="323405"/>
          </a:xfrm>
        </p:grpSpPr>
        <p:sp>
          <p:nvSpPr>
            <p:cNvPr id="52" name="51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3" name="52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7" name="56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8"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58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60" name="59 Rectángulo redondeado">
            <a:hlinkClick r:id="rId11"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1" name="60 Rectángulo redondeado">
            <a:hlinkClick r:id="rId12"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2" name="61 Rectángulo redondeado">
            <a:hlinkClick r:id="rId13" action="ppaction://hlinksldjump"/>
          </p:cNvPr>
          <p:cNvSpPr/>
          <p:nvPr/>
        </p:nvSpPr>
        <p:spPr>
          <a:xfrm>
            <a:off x="179512" y="2670149"/>
            <a:ext cx="1944215"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Satisfacción</a:t>
            </a:r>
          </a:p>
        </p:txBody>
      </p:sp>
      <p:sp>
        <p:nvSpPr>
          <p:cNvPr id="63" name="62 Rectángulo redondeado">
            <a:hlinkClick r:id="rId14"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71" name="70 Rectángulo redondeado">
            <a:hlinkClick r:id="rId15"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72" name="71 Rectángulo redondeado">
            <a:hlinkClick r:id="rId16" action="ppaction://hlinksldjump"/>
          </p:cNvPr>
          <p:cNvSpPr/>
          <p:nvPr/>
        </p:nvSpPr>
        <p:spPr>
          <a:xfrm>
            <a:off x="179512" y="373721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73" name="72 Conector">
            <a:hlinkClick r:id="rId13" action="ppaction://hlinksldjump"/>
          </p:cNvPr>
          <p:cNvSpPr/>
          <p:nvPr/>
        </p:nvSpPr>
        <p:spPr>
          <a:xfrm>
            <a:off x="1285236" y="289131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17" action="ppaction://hlinksldjump"/>
          </p:cNvPr>
          <p:cNvSpPr/>
          <p:nvPr/>
        </p:nvSpPr>
        <p:spPr>
          <a:xfrm>
            <a:off x="1439415" y="2891319"/>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18" action="ppaction://hlinksldjump"/>
          </p:cNvPr>
          <p:cNvSpPr/>
          <p:nvPr/>
        </p:nvSpPr>
        <p:spPr>
          <a:xfrm>
            <a:off x="1593594" y="2891319"/>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19" action="ppaction://hlinksldjump"/>
          </p:cNvPr>
          <p:cNvSpPr/>
          <p:nvPr/>
        </p:nvSpPr>
        <p:spPr>
          <a:xfrm>
            <a:off x="1747773" y="2891319"/>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0" action="ppaction://hlinksldjump"/>
          </p:cNvPr>
          <p:cNvSpPr/>
          <p:nvPr/>
        </p:nvSpPr>
        <p:spPr>
          <a:xfrm>
            <a:off x="1901952" y="2891319"/>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84" name="83 Grupo"/>
          <p:cNvGrpSpPr/>
          <p:nvPr/>
        </p:nvGrpSpPr>
        <p:grpSpPr>
          <a:xfrm>
            <a:off x="3819981" y="183107"/>
            <a:ext cx="1182459" cy="450689"/>
            <a:chOff x="3819981" y="183107"/>
            <a:chExt cx="1182459" cy="450689"/>
          </a:xfrm>
        </p:grpSpPr>
        <p:grpSp>
          <p:nvGrpSpPr>
            <p:cNvPr id="85" name="84 Grupo"/>
            <p:cNvGrpSpPr/>
            <p:nvPr/>
          </p:nvGrpSpPr>
          <p:grpSpPr>
            <a:xfrm>
              <a:off x="3819981" y="183107"/>
              <a:ext cx="1182459" cy="450689"/>
              <a:chOff x="3164210" y="183107"/>
              <a:chExt cx="1182459" cy="450689"/>
            </a:xfrm>
          </p:grpSpPr>
          <p:sp>
            <p:nvSpPr>
              <p:cNvPr id="87" name="86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8" name="87 CuadroTexto">
                <a:hlinkClick r:id="rId11"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86" name="Picture 6" descr="http://us.cdn3.123rf.com/168nwm/difught/difught1205/difught120500432/13456757-fabrica-de-negro-con-naranja-redonda.jpg">
              <a:hlinkClick r:id="rId11" action="ppaction://hlinksldjump"/>
            </p:cNvPr>
            <p:cNvPicPr preferRelativeResize="0">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8554701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5</a:t>
            </a:fld>
            <a:endParaRPr lang="es-CO"/>
          </a:p>
        </p:txBody>
      </p:sp>
      <p:sp>
        <p:nvSpPr>
          <p:cNvPr id="15" name="14 Rectángulo"/>
          <p:cNvSpPr/>
          <p:nvPr/>
        </p:nvSpPr>
        <p:spPr>
          <a:xfrm>
            <a:off x="2771800" y="1093683"/>
            <a:ext cx="4572000" cy="276999"/>
          </a:xfrm>
          <a:prstGeom prst="rect">
            <a:avLst/>
          </a:prstGeom>
        </p:spPr>
        <p:txBody>
          <a:bodyPr>
            <a:spAutoFit/>
          </a:bodyPr>
          <a:lstStyle/>
          <a:p>
            <a:pPr lvl="0" algn="ctr"/>
            <a:r>
              <a:rPr lang="es-CO" sz="1200" b="1" dirty="0" smtClean="0">
                <a:solidFill>
                  <a:schemeClr val="tx2">
                    <a:lumMod val="50000"/>
                  </a:schemeClr>
                </a:solidFill>
                <a:latin typeface="+mj-lt"/>
                <a:ea typeface="Verdana" pitchFamily="34" charset="0"/>
                <a:cs typeface="Verdana" pitchFamily="34" charset="0"/>
              </a:rPr>
              <a:t>Ficha Técnica</a:t>
            </a:r>
            <a:endParaRPr lang="es-CO" sz="1200" b="1" dirty="0">
              <a:solidFill>
                <a:schemeClr val="tx2">
                  <a:lumMod val="50000"/>
                </a:schemeClr>
              </a:solidFill>
              <a:latin typeface="+mj-lt"/>
              <a:ea typeface="Verdana" pitchFamily="34" charset="0"/>
              <a:cs typeface="Verdana" pitchFamily="34" charset="0"/>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Metodología</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sp>
        <p:nvSpPr>
          <p:cNvPr id="23" name="22 Cheurón"/>
          <p:cNvSpPr/>
          <p:nvPr/>
        </p:nvSpPr>
        <p:spPr>
          <a:xfrm>
            <a:off x="1769475" y="1694339"/>
            <a:ext cx="298665" cy="180020"/>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srgbClr val="C00000"/>
              </a:solidFill>
            </a:endParaRPr>
          </a:p>
        </p:txBody>
      </p:sp>
      <p:sp>
        <p:nvSpPr>
          <p:cNvPr id="24" name="23 Rectángulo"/>
          <p:cNvSpPr/>
          <p:nvPr/>
        </p:nvSpPr>
        <p:spPr>
          <a:xfrm>
            <a:off x="2000381" y="1633364"/>
            <a:ext cx="2007840"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Tamaño de la muestra:</a:t>
            </a:r>
            <a:endParaRPr lang="es-CO" sz="1200" b="1" dirty="0">
              <a:solidFill>
                <a:schemeClr val="tx2">
                  <a:lumMod val="50000"/>
                </a:schemeClr>
              </a:solidFill>
              <a:latin typeface="+mj-lt"/>
              <a:ea typeface="Verdana" pitchFamily="34" charset="0"/>
              <a:cs typeface="Verdana" pitchFamily="34" charset="0"/>
            </a:endParaRPr>
          </a:p>
        </p:txBody>
      </p:sp>
      <p:cxnSp>
        <p:nvCxnSpPr>
          <p:cNvPr id="31" name="30 Conector recto"/>
          <p:cNvCxnSpPr/>
          <p:nvPr/>
        </p:nvCxnSpPr>
        <p:spPr>
          <a:xfrm>
            <a:off x="1751843" y="2209428"/>
            <a:ext cx="7128792" cy="0"/>
          </a:xfrm>
          <a:prstGeom prst="line">
            <a:avLst/>
          </a:prstGeom>
          <a:ln>
            <a:headEnd type="oval"/>
            <a:tailEnd type="oval"/>
          </a:ln>
        </p:spPr>
        <p:style>
          <a:lnRef idx="1">
            <a:schemeClr val="accent4"/>
          </a:lnRef>
          <a:fillRef idx="0">
            <a:schemeClr val="accent4"/>
          </a:fillRef>
          <a:effectRef idx="0">
            <a:schemeClr val="accent4"/>
          </a:effectRef>
          <a:fontRef idx="minor">
            <a:schemeClr val="tx1"/>
          </a:fontRef>
        </p:style>
      </p:cxnSp>
      <p:sp>
        <p:nvSpPr>
          <p:cNvPr id="32" name="31 Cheurón"/>
          <p:cNvSpPr/>
          <p:nvPr/>
        </p:nvSpPr>
        <p:spPr>
          <a:xfrm>
            <a:off x="1769475" y="2614828"/>
            <a:ext cx="298665" cy="180020"/>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srgbClr val="C00000"/>
              </a:solidFill>
            </a:endParaRPr>
          </a:p>
        </p:txBody>
      </p:sp>
      <p:sp>
        <p:nvSpPr>
          <p:cNvPr id="33" name="32 Rectángulo"/>
          <p:cNvSpPr/>
          <p:nvPr/>
        </p:nvSpPr>
        <p:spPr>
          <a:xfrm>
            <a:off x="2000381" y="2553853"/>
            <a:ext cx="2007840" cy="461665"/>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Criterios para </a:t>
            </a:r>
          </a:p>
          <a:p>
            <a:pPr lvl="0"/>
            <a:r>
              <a:rPr lang="es-CO" sz="1200" b="1" dirty="0" smtClean="0">
                <a:solidFill>
                  <a:schemeClr val="tx2">
                    <a:lumMod val="50000"/>
                  </a:schemeClr>
                </a:solidFill>
                <a:latin typeface="+mj-lt"/>
                <a:ea typeface="Verdana" pitchFamily="34" charset="0"/>
                <a:cs typeface="Verdana" pitchFamily="34" charset="0"/>
              </a:rPr>
              <a:t>Distribuir la muestra:</a:t>
            </a:r>
            <a:endParaRPr lang="es-CO" sz="1200" b="1" dirty="0">
              <a:solidFill>
                <a:schemeClr val="tx2">
                  <a:lumMod val="50000"/>
                </a:schemeClr>
              </a:solidFill>
              <a:latin typeface="+mj-lt"/>
              <a:ea typeface="Verdana" pitchFamily="34" charset="0"/>
              <a:cs typeface="Verdana" pitchFamily="34" charset="0"/>
            </a:endParaRPr>
          </a:p>
        </p:txBody>
      </p:sp>
      <p:pic>
        <p:nvPicPr>
          <p:cNvPr id="4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41" name="40 Rectángulo redondeado">
            <a:hlinkClick r:id="rId3" action="ppaction://hlinksldjump"/>
          </p:cNvPr>
          <p:cNvSpPr/>
          <p:nvPr/>
        </p:nvSpPr>
        <p:spPr>
          <a:xfrm>
            <a:off x="39980" y="1326897"/>
            <a:ext cx="1584176" cy="306467"/>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200" b="1" dirty="0">
                <a:solidFill>
                  <a:schemeClr val="accent4">
                    <a:lumMod val="50000"/>
                  </a:schemeClr>
                </a:solidFill>
                <a:latin typeface="+mj-lt"/>
                <a:ea typeface="Verdana" pitchFamily="34" charset="0"/>
                <a:cs typeface="Verdana" pitchFamily="34" charset="0"/>
              </a:rPr>
              <a:t>Objetivos del estudio</a:t>
            </a:r>
          </a:p>
        </p:txBody>
      </p:sp>
      <p:sp>
        <p:nvSpPr>
          <p:cNvPr id="42" name="41 Rectángulo redondeado">
            <a:hlinkClick r:id="rId4" action="ppaction://hlinksldjump"/>
          </p:cNvPr>
          <p:cNvSpPr/>
          <p:nvPr/>
        </p:nvSpPr>
        <p:spPr>
          <a:xfrm>
            <a:off x="39980" y="1693497"/>
            <a:ext cx="1584176" cy="306467"/>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Ficha Técnica</a:t>
            </a:r>
          </a:p>
        </p:txBody>
      </p:sp>
      <p:sp>
        <p:nvSpPr>
          <p:cNvPr id="43" name="42 Rectángulo redondeado">
            <a:hlinkClick r:id="rId5" action="ppaction://hlinksldjump"/>
          </p:cNvPr>
          <p:cNvSpPr/>
          <p:nvPr/>
        </p:nvSpPr>
        <p:spPr>
          <a:xfrm>
            <a:off x="39980" y="2785492"/>
            <a:ext cx="1584176" cy="306467"/>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lvl="0"/>
            <a:r>
              <a:rPr lang="es-CO" sz="1200" b="1" dirty="0" smtClean="0">
                <a:solidFill>
                  <a:schemeClr val="accent4">
                    <a:lumMod val="50000"/>
                  </a:schemeClr>
                </a:solidFill>
                <a:latin typeface="+mj-lt"/>
                <a:ea typeface="Verdana" pitchFamily="34" charset="0"/>
                <a:cs typeface="Verdana" pitchFamily="34" charset="0"/>
              </a:rPr>
              <a:t>Anexos</a:t>
            </a:r>
            <a:endParaRPr lang="es-CO" sz="1200" b="1" dirty="0">
              <a:solidFill>
                <a:schemeClr val="accent4">
                  <a:lumMod val="50000"/>
                </a:schemeClr>
              </a:solidFill>
              <a:latin typeface="+mj-lt"/>
              <a:ea typeface="Verdana" pitchFamily="34" charset="0"/>
              <a:cs typeface="Verdana" pitchFamily="34" charset="0"/>
            </a:endParaRPr>
          </a:p>
        </p:txBody>
      </p:sp>
      <p:sp>
        <p:nvSpPr>
          <p:cNvPr id="44" name="43 Rectángulo redondeado">
            <a:hlinkClick r:id="rId4" action="ppaction://hlinksldjump"/>
          </p:cNvPr>
          <p:cNvSpPr/>
          <p:nvPr/>
        </p:nvSpPr>
        <p:spPr>
          <a:xfrm>
            <a:off x="827584" y="2057202"/>
            <a:ext cx="792088" cy="280928"/>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50" b="1" dirty="0">
                <a:solidFill>
                  <a:schemeClr val="accent4">
                    <a:lumMod val="50000"/>
                  </a:schemeClr>
                </a:solidFill>
                <a:latin typeface="+mj-lt"/>
                <a:ea typeface="Verdana" pitchFamily="34" charset="0"/>
                <a:cs typeface="Verdana" pitchFamily="34" charset="0"/>
              </a:rPr>
              <a:t>1 de </a:t>
            </a:r>
            <a:r>
              <a:rPr lang="es-CO" sz="1050" b="1" dirty="0" smtClean="0">
                <a:solidFill>
                  <a:schemeClr val="accent4">
                    <a:lumMod val="50000"/>
                  </a:schemeClr>
                </a:solidFill>
                <a:latin typeface="+mj-lt"/>
                <a:ea typeface="Verdana" pitchFamily="34" charset="0"/>
                <a:cs typeface="Verdana" pitchFamily="34" charset="0"/>
              </a:rPr>
              <a:t>2</a:t>
            </a:r>
            <a:endParaRPr lang="es-CO" sz="1050" b="1" dirty="0">
              <a:solidFill>
                <a:schemeClr val="accent4">
                  <a:lumMod val="50000"/>
                </a:schemeClr>
              </a:solidFill>
              <a:latin typeface="+mj-lt"/>
              <a:ea typeface="Verdana" pitchFamily="34" charset="0"/>
              <a:cs typeface="Verdana" pitchFamily="34" charset="0"/>
            </a:endParaRPr>
          </a:p>
        </p:txBody>
      </p:sp>
      <p:sp>
        <p:nvSpPr>
          <p:cNvPr id="45" name="44 Rectángulo redondeado">
            <a:hlinkClick r:id="rId6" action="ppaction://hlinksldjump"/>
          </p:cNvPr>
          <p:cNvSpPr/>
          <p:nvPr/>
        </p:nvSpPr>
        <p:spPr>
          <a:xfrm>
            <a:off x="827584" y="2402777"/>
            <a:ext cx="792088" cy="306467"/>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2 de </a:t>
            </a:r>
            <a:r>
              <a:rPr lang="es-CO" sz="12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2</a:t>
            </a:r>
            <a:endPar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cxnSp>
        <p:nvCxnSpPr>
          <p:cNvPr id="47" name="46 Conector recto"/>
          <p:cNvCxnSpPr/>
          <p:nvPr/>
        </p:nvCxnSpPr>
        <p:spPr>
          <a:xfrm>
            <a:off x="1664265" y="1302800"/>
            <a:ext cx="0" cy="220918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9" name="48 Rectángulo"/>
          <p:cNvSpPr/>
          <p:nvPr/>
        </p:nvSpPr>
        <p:spPr>
          <a:xfrm>
            <a:off x="3519107" y="1417340"/>
            <a:ext cx="5608240" cy="276999"/>
          </a:xfrm>
          <a:prstGeom prst="rect">
            <a:avLst/>
          </a:prstGeom>
        </p:spPr>
        <p:txBody>
          <a:bodyPr wrap="square">
            <a:spAutoFit/>
          </a:bodyPr>
          <a:lstStyle/>
          <a:p>
            <a:pPr lvl="0"/>
            <a:r>
              <a:rPr lang="es-CO" sz="1200" b="1" dirty="0">
                <a:solidFill>
                  <a:schemeClr val="bg1">
                    <a:lumMod val="50000"/>
                  </a:schemeClr>
                </a:solidFill>
                <a:latin typeface="+mj-lt"/>
                <a:ea typeface="Verdana" pitchFamily="34" charset="0"/>
                <a:cs typeface="Verdana" pitchFamily="34" charset="0"/>
              </a:rPr>
              <a:t>CIUDADANOS: </a:t>
            </a:r>
            <a:r>
              <a:rPr lang="es-CO" sz="1200" dirty="0" smtClean="0">
                <a:solidFill>
                  <a:schemeClr val="bg1">
                    <a:lumMod val="50000"/>
                  </a:schemeClr>
                </a:solidFill>
                <a:latin typeface="+mj-lt"/>
                <a:ea typeface="Verdana" pitchFamily="34" charset="0"/>
                <a:cs typeface="Verdana" pitchFamily="34" charset="0"/>
              </a:rPr>
              <a:t>1 030 </a:t>
            </a:r>
            <a:r>
              <a:rPr lang="es-CO" sz="1200" dirty="0">
                <a:solidFill>
                  <a:schemeClr val="bg1">
                    <a:lumMod val="50000"/>
                  </a:schemeClr>
                </a:solidFill>
                <a:latin typeface="+mj-lt"/>
                <a:ea typeface="Verdana" pitchFamily="34" charset="0"/>
                <a:cs typeface="Verdana" pitchFamily="34" charset="0"/>
              </a:rPr>
              <a:t>(representan a 24.752.791 ciudadanos</a:t>
            </a:r>
            <a:r>
              <a:rPr lang="es-CO" sz="1200" dirty="0" smtClean="0">
                <a:solidFill>
                  <a:schemeClr val="bg1">
                    <a:lumMod val="50000"/>
                  </a:schemeClr>
                </a:solidFill>
                <a:latin typeface="+mj-lt"/>
                <a:ea typeface="Verdana" pitchFamily="34" charset="0"/>
                <a:cs typeface="Verdana" pitchFamily="34" charset="0"/>
              </a:rPr>
              <a:t>)</a:t>
            </a:r>
            <a:endParaRPr lang="es-CO" sz="1200" dirty="0">
              <a:solidFill>
                <a:schemeClr val="bg1">
                  <a:lumMod val="50000"/>
                </a:schemeClr>
              </a:solidFill>
              <a:latin typeface="+mj-lt"/>
              <a:ea typeface="Verdana" pitchFamily="34" charset="0"/>
              <a:cs typeface="Verdana" pitchFamily="34" charset="0"/>
            </a:endParaRPr>
          </a:p>
        </p:txBody>
      </p:sp>
      <p:sp>
        <p:nvSpPr>
          <p:cNvPr id="50" name="49 Rectángulo"/>
          <p:cNvSpPr/>
          <p:nvPr/>
        </p:nvSpPr>
        <p:spPr>
          <a:xfrm>
            <a:off x="3519107" y="1921396"/>
            <a:ext cx="5608240" cy="276999"/>
          </a:xfrm>
          <a:prstGeom prst="rect">
            <a:avLst/>
          </a:prstGeom>
        </p:spPr>
        <p:txBody>
          <a:bodyPr wrap="square">
            <a:spAutoFit/>
          </a:bodyPr>
          <a:lstStyle/>
          <a:p>
            <a:pPr lvl="0"/>
            <a:r>
              <a:rPr lang="es-CO" sz="1200" b="1" dirty="0" smtClean="0">
                <a:solidFill>
                  <a:schemeClr val="bg1">
                    <a:lumMod val="50000"/>
                  </a:schemeClr>
                </a:solidFill>
                <a:latin typeface="+mj-lt"/>
                <a:ea typeface="Verdana" pitchFamily="34" charset="0"/>
                <a:cs typeface="Verdana" pitchFamily="34" charset="0"/>
              </a:rPr>
              <a:t>EMPRESAS</a:t>
            </a:r>
            <a:r>
              <a:rPr lang="es-CO" sz="1100" b="1" dirty="0">
                <a:solidFill>
                  <a:schemeClr val="bg1">
                    <a:lumMod val="50000"/>
                  </a:schemeClr>
                </a:solidFill>
                <a:latin typeface="+mj-lt"/>
                <a:ea typeface="Verdana" pitchFamily="34" charset="0"/>
                <a:cs typeface="Verdana" pitchFamily="34" charset="0"/>
              </a:rPr>
              <a:t>: </a:t>
            </a:r>
            <a:r>
              <a:rPr lang="es-CO" sz="1200" dirty="0" smtClean="0">
                <a:solidFill>
                  <a:schemeClr val="bg1">
                    <a:lumMod val="50000"/>
                  </a:schemeClr>
                </a:solidFill>
                <a:latin typeface="+mj-lt"/>
                <a:ea typeface="Verdana" pitchFamily="34" charset="0"/>
                <a:cs typeface="Verdana" pitchFamily="34" charset="0"/>
              </a:rPr>
              <a:t>472 (representan </a:t>
            </a:r>
            <a:r>
              <a:rPr lang="es-CO" sz="1200" dirty="0">
                <a:solidFill>
                  <a:schemeClr val="bg1">
                    <a:lumMod val="50000"/>
                  </a:schemeClr>
                </a:solidFill>
                <a:latin typeface="+mj-lt"/>
                <a:ea typeface="Verdana" pitchFamily="34" charset="0"/>
                <a:cs typeface="Verdana" pitchFamily="34" charset="0"/>
              </a:rPr>
              <a:t>a 1.268.177 empresas</a:t>
            </a:r>
            <a:r>
              <a:rPr lang="es-CO" sz="1200" dirty="0" smtClean="0">
                <a:solidFill>
                  <a:schemeClr val="bg1">
                    <a:lumMod val="50000"/>
                  </a:schemeClr>
                </a:solidFill>
                <a:latin typeface="+mj-lt"/>
                <a:ea typeface="Verdana" pitchFamily="34" charset="0"/>
                <a:cs typeface="Verdana" pitchFamily="34" charset="0"/>
              </a:rPr>
              <a:t>)</a:t>
            </a:r>
            <a:endParaRPr lang="es-CO" sz="1200" dirty="0">
              <a:solidFill>
                <a:schemeClr val="bg1">
                  <a:lumMod val="50000"/>
                </a:schemeClr>
              </a:solidFill>
              <a:latin typeface="+mj-lt"/>
              <a:ea typeface="Verdana" pitchFamily="34" charset="0"/>
              <a:cs typeface="Verdana" pitchFamily="34" charset="0"/>
            </a:endParaRPr>
          </a:p>
        </p:txBody>
      </p:sp>
      <p:sp>
        <p:nvSpPr>
          <p:cNvPr id="51" name="50 Rectángulo"/>
          <p:cNvSpPr/>
          <p:nvPr/>
        </p:nvSpPr>
        <p:spPr>
          <a:xfrm>
            <a:off x="3519107" y="2353444"/>
            <a:ext cx="5608240" cy="276999"/>
          </a:xfrm>
          <a:prstGeom prst="rect">
            <a:avLst/>
          </a:prstGeom>
        </p:spPr>
        <p:txBody>
          <a:bodyPr wrap="square">
            <a:spAutoFit/>
          </a:bodyPr>
          <a:lstStyle/>
          <a:p>
            <a:pPr lvl="0"/>
            <a:r>
              <a:rPr lang="es-CO" sz="1200" b="1" dirty="0" smtClean="0">
                <a:solidFill>
                  <a:schemeClr val="bg1">
                    <a:lumMod val="50000"/>
                  </a:schemeClr>
                </a:solidFill>
                <a:latin typeface="+mj-lt"/>
                <a:ea typeface="Verdana" pitchFamily="34" charset="0"/>
                <a:cs typeface="Verdana" pitchFamily="34" charset="0"/>
              </a:rPr>
              <a:t>CIUDADANOS</a:t>
            </a:r>
            <a:r>
              <a:rPr lang="es-CO" sz="1200" b="1" dirty="0">
                <a:solidFill>
                  <a:schemeClr val="bg1">
                    <a:lumMod val="50000"/>
                  </a:schemeClr>
                </a:solidFill>
                <a:latin typeface="+mj-lt"/>
                <a:ea typeface="Verdana" pitchFamily="34" charset="0"/>
                <a:cs typeface="Verdana" pitchFamily="34" charset="0"/>
              </a:rPr>
              <a:t>:</a:t>
            </a:r>
            <a:r>
              <a:rPr lang="es-CO" sz="1200" dirty="0">
                <a:solidFill>
                  <a:schemeClr val="bg1">
                    <a:lumMod val="50000"/>
                  </a:schemeClr>
                </a:solidFill>
                <a:latin typeface="+mj-lt"/>
                <a:ea typeface="Verdana" pitchFamily="34" charset="0"/>
                <a:cs typeface="Verdana" pitchFamily="34" charset="0"/>
              </a:rPr>
              <a:t> Categoría de </a:t>
            </a:r>
            <a:r>
              <a:rPr lang="es-CO" sz="1200" dirty="0" smtClean="0">
                <a:solidFill>
                  <a:schemeClr val="bg1">
                    <a:lumMod val="50000"/>
                  </a:schemeClr>
                </a:solidFill>
                <a:latin typeface="+mj-lt"/>
                <a:ea typeface="Verdana" pitchFamily="34" charset="0"/>
                <a:cs typeface="Verdana" pitchFamily="34" charset="0"/>
              </a:rPr>
              <a:t>Municipio</a:t>
            </a:r>
            <a:endParaRPr lang="es-CO" sz="1200" dirty="0">
              <a:solidFill>
                <a:schemeClr val="bg1">
                  <a:lumMod val="50000"/>
                </a:schemeClr>
              </a:solidFill>
              <a:latin typeface="+mj-lt"/>
              <a:ea typeface="Verdana" pitchFamily="34" charset="0"/>
              <a:cs typeface="Verdana" pitchFamily="34" charset="0"/>
            </a:endParaRPr>
          </a:p>
        </p:txBody>
      </p:sp>
      <p:sp>
        <p:nvSpPr>
          <p:cNvPr id="52" name="51 Rectángulo"/>
          <p:cNvSpPr/>
          <p:nvPr/>
        </p:nvSpPr>
        <p:spPr>
          <a:xfrm>
            <a:off x="3519107" y="2980424"/>
            <a:ext cx="5608240" cy="461665"/>
          </a:xfrm>
          <a:prstGeom prst="rect">
            <a:avLst/>
          </a:prstGeom>
        </p:spPr>
        <p:txBody>
          <a:bodyPr wrap="square">
            <a:spAutoFit/>
          </a:bodyPr>
          <a:lstStyle/>
          <a:p>
            <a:pPr lvl="0"/>
            <a:r>
              <a:rPr lang="es-CO" sz="1200" b="1" dirty="0" smtClean="0">
                <a:solidFill>
                  <a:schemeClr val="bg1">
                    <a:lumMod val="50000"/>
                  </a:schemeClr>
                </a:solidFill>
                <a:latin typeface="+mj-lt"/>
                <a:ea typeface="Verdana" pitchFamily="34" charset="0"/>
                <a:cs typeface="Verdana" pitchFamily="34" charset="0"/>
              </a:rPr>
              <a:t>EMPRESAS</a:t>
            </a:r>
            <a:r>
              <a:rPr lang="es-CO" sz="1200" b="1" dirty="0">
                <a:solidFill>
                  <a:schemeClr val="bg1">
                    <a:lumMod val="50000"/>
                  </a:schemeClr>
                </a:solidFill>
                <a:latin typeface="+mj-lt"/>
                <a:ea typeface="Verdana" pitchFamily="34" charset="0"/>
                <a:cs typeface="Verdana" pitchFamily="34" charset="0"/>
              </a:rPr>
              <a:t>: </a:t>
            </a:r>
            <a:r>
              <a:rPr lang="es-CO" sz="1200" dirty="0">
                <a:solidFill>
                  <a:schemeClr val="bg1">
                    <a:lumMod val="50000"/>
                  </a:schemeClr>
                </a:solidFill>
                <a:latin typeface="+mj-lt"/>
                <a:ea typeface="Verdana" pitchFamily="34" charset="0"/>
                <a:cs typeface="Verdana" pitchFamily="34" charset="0"/>
              </a:rPr>
              <a:t>Categoría de Municipio, tamaño de la unidad empresarial y actividad </a:t>
            </a:r>
            <a:r>
              <a:rPr lang="es-CO" sz="1200" dirty="0" smtClean="0">
                <a:solidFill>
                  <a:schemeClr val="bg1">
                    <a:lumMod val="50000"/>
                  </a:schemeClr>
                </a:solidFill>
                <a:latin typeface="+mj-lt"/>
                <a:ea typeface="Verdana" pitchFamily="34" charset="0"/>
                <a:cs typeface="Verdana" pitchFamily="34" charset="0"/>
              </a:rPr>
              <a:t>económica</a:t>
            </a:r>
            <a:endParaRPr lang="es-CO" sz="1200" dirty="0">
              <a:solidFill>
                <a:schemeClr val="bg1">
                  <a:lumMod val="50000"/>
                </a:schemeClr>
              </a:solidFill>
              <a:latin typeface="+mj-lt"/>
              <a:ea typeface="Verdana" pitchFamily="34" charset="0"/>
              <a:cs typeface="Verdana" pitchFamily="34" charset="0"/>
            </a:endParaRPr>
          </a:p>
        </p:txBody>
      </p:sp>
      <p:grpSp>
        <p:nvGrpSpPr>
          <p:cNvPr id="36" name="35 Grupo"/>
          <p:cNvGrpSpPr/>
          <p:nvPr/>
        </p:nvGrpSpPr>
        <p:grpSpPr>
          <a:xfrm>
            <a:off x="2179082" y="5291664"/>
            <a:ext cx="5179000" cy="323405"/>
            <a:chOff x="24863" y="5291664"/>
            <a:chExt cx="5179000" cy="323405"/>
          </a:xfrm>
        </p:grpSpPr>
        <p:sp>
          <p:nvSpPr>
            <p:cNvPr id="37" name="36 Cheurón">
              <a:hlinkClick r:id="rId7"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Introducción</a:t>
              </a:r>
            </a:p>
          </p:txBody>
        </p:sp>
        <p:sp>
          <p:nvSpPr>
            <p:cNvPr id="38" name="37 Cheurón">
              <a:hlinkClick r:id="rId3" action="ppaction://hlinksldjump"/>
            </p:cNvPr>
            <p:cNvSpPr/>
            <p:nvPr/>
          </p:nvSpPr>
          <p:spPr>
            <a:xfrm>
              <a:off x="1230156" y="5294087"/>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Metodología</a:t>
              </a:r>
            </a:p>
          </p:txBody>
        </p:sp>
        <p:sp>
          <p:nvSpPr>
            <p:cNvPr id="39" name="38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8"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52 Cheurón">
              <a:hlinkClick r:id="rId10" action="ppaction://hlinksldjump"/>
            </p:cNvPr>
            <p:cNvSpPr/>
            <p:nvPr/>
          </p:nvSpPr>
          <p:spPr>
            <a:xfrm>
              <a:off x="2422393" y="5291664"/>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Resultados</a:t>
              </a:r>
            </a:p>
          </p:txBody>
        </p:sp>
      </p:grpSp>
      <p:sp>
        <p:nvSpPr>
          <p:cNvPr id="54" name="53 Cheurón"/>
          <p:cNvSpPr/>
          <p:nvPr/>
        </p:nvSpPr>
        <p:spPr>
          <a:xfrm>
            <a:off x="1769475" y="3804237"/>
            <a:ext cx="298665" cy="180020"/>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schemeClr val="tx1"/>
              </a:solidFill>
            </a:endParaRPr>
          </a:p>
        </p:txBody>
      </p:sp>
      <p:sp>
        <p:nvSpPr>
          <p:cNvPr id="55" name="54 Rectángulo"/>
          <p:cNvSpPr/>
          <p:nvPr/>
        </p:nvSpPr>
        <p:spPr>
          <a:xfrm>
            <a:off x="2000381" y="3743262"/>
            <a:ext cx="2007840"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Cobertura Geográfica:</a:t>
            </a:r>
            <a:endParaRPr lang="es-CO" sz="1200" b="1" dirty="0">
              <a:solidFill>
                <a:schemeClr val="tx2">
                  <a:lumMod val="50000"/>
                </a:schemeClr>
              </a:solidFill>
              <a:latin typeface="+mj-lt"/>
              <a:ea typeface="Verdana" pitchFamily="34" charset="0"/>
              <a:cs typeface="Verdana" pitchFamily="34" charset="0"/>
            </a:endParaRPr>
          </a:p>
        </p:txBody>
      </p:sp>
      <p:sp>
        <p:nvSpPr>
          <p:cNvPr id="56" name="55 Rectángulo"/>
          <p:cNvSpPr/>
          <p:nvPr/>
        </p:nvSpPr>
        <p:spPr>
          <a:xfrm>
            <a:off x="3411581" y="3924798"/>
            <a:ext cx="5608240" cy="769441"/>
          </a:xfrm>
          <a:prstGeom prst="rect">
            <a:avLst/>
          </a:prstGeom>
        </p:spPr>
        <p:txBody>
          <a:bodyPr wrap="square">
            <a:spAutoFit/>
          </a:bodyPr>
          <a:lstStyle/>
          <a:p>
            <a:pPr lvl="0" algn="just"/>
            <a:r>
              <a:rPr lang="es-CO" sz="1400" dirty="0" smtClean="0">
                <a:solidFill>
                  <a:schemeClr val="bg1">
                    <a:lumMod val="50000"/>
                  </a:schemeClr>
                </a:solidFill>
                <a:latin typeface="+mj-lt"/>
                <a:ea typeface="Verdana" pitchFamily="34" charset="0"/>
                <a:cs typeface="Verdana" pitchFamily="34" charset="0"/>
              </a:rPr>
              <a:t>126 municipios</a:t>
            </a:r>
            <a:r>
              <a:rPr lang="es-CO" sz="1400" dirty="0">
                <a:solidFill>
                  <a:schemeClr val="bg1">
                    <a:lumMod val="50000"/>
                  </a:schemeClr>
                </a:solidFill>
                <a:latin typeface="+mj-lt"/>
                <a:ea typeface="Verdana" pitchFamily="34" charset="0"/>
                <a:cs typeface="Verdana" pitchFamily="34" charset="0"/>
              </a:rPr>
              <a:t>, previa clasificación de los municipios según categorización de </a:t>
            </a:r>
            <a:r>
              <a:rPr lang="es-CO" sz="1600" dirty="0">
                <a:solidFill>
                  <a:schemeClr val="bg1">
                    <a:lumMod val="50000"/>
                  </a:schemeClr>
                </a:solidFill>
                <a:latin typeface="+mj-lt"/>
                <a:ea typeface="Verdana" pitchFamily="34" charset="0"/>
                <a:cs typeface="Verdana" pitchFamily="34" charset="0"/>
              </a:rPr>
              <a:t>acuerdo</a:t>
            </a:r>
            <a:r>
              <a:rPr lang="es-CO" sz="1400" dirty="0">
                <a:solidFill>
                  <a:schemeClr val="bg1">
                    <a:lumMod val="50000"/>
                  </a:schemeClr>
                </a:solidFill>
                <a:latin typeface="+mj-lt"/>
                <a:ea typeface="Verdana" pitchFamily="34" charset="0"/>
                <a:cs typeface="Verdana" pitchFamily="34" charset="0"/>
              </a:rPr>
              <a:t> a su población e ingresos Corrientes de libre destinación (Ley 617 del año 2000</a:t>
            </a:r>
            <a:r>
              <a:rPr lang="es-CO" sz="1400" dirty="0" smtClean="0">
                <a:solidFill>
                  <a:schemeClr val="bg1">
                    <a:lumMod val="50000"/>
                  </a:schemeClr>
                </a:solidFill>
                <a:latin typeface="+mj-lt"/>
                <a:ea typeface="Verdana" pitchFamily="34" charset="0"/>
                <a:cs typeface="Verdana" pitchFamily="34" charset="0"/>
              </a:rPr>
              <a:t>)</a:t>
            </a:r>
            <a:endParaRPr lang="es-CO" sz="1400" dirty="0">
              <a:solidFill>
                <a:schemeClr val="bg1">
                  <a:lumMod val="50000"/>
                </a:schemeClr>
              </a:solidFill>
              <a:latin typeface="+mj-lt"/>
              <a:ea typeface="Verdana" pitchFamily="34" charset="0"/>
              <a:cs typeface="Verdana" pitchFamily="34" charset="0"/>
            </a:endParaRPr>
          </a:p>
        </p:txBody>
      </p:sp>
      <p:cxnSp>
        <p:nvCxnSpPr>
          <p:cNvPr id="57" name="56 Conector recto"/>
          <p:cNvCxnSpPr/>
          <p:nvPr/>
        </p:nvCxnSpPr>
        <p:spPr>
          <a:xfrm>
            <a:off x="1751843" y="3505572"/>
            <a:ext cx="7128792" cy="0"/>
          </a:xfrm>
          <a:prstGeom prst="line">
            <a:avLst/>
          </a:prstGeom>
          <a:ln>
            <a:headEnd type="oval"/>
            <a:tailEnd type="ova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3425605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50</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7" y="5137828"/>
            <a:ext cx="6494656" cy="215444"/>
          </a:xfrm>
          <a:prstGeom prst="rect">
            <a:avLst/>
          </a:prstGeom>
        </p:spPr>
        <p:txBody>
          <a:bodyPr wrap="square">
            <a:spAutoFit/>
          </a:bodyPr>
          <a:lstStyle/>
          <a:p>
            <a:r>
              <a:rPr lang="es-CO" sz="800" b="1" dirty="0" smtClean="0">
                <a:solidFill>
                  <a:prstClr val="white">
                    <a:lumMod val="50000"/>
                  </a:prstClr>
                </a:solidFill>
              </a:rPr>
              <a:t>P10.</a:t>
            </a:r>
            <a:r>
              <a:rPr lang="es-CO" sz="800" dirty="0" smtClean="0">
                <a:solidFill>
                  <a:prstClr val="white">
                    <a:lumMod val="50000"/>
                  </a:prstClr>
                </a:solidFill>
              </a:rPr>
              <a:t> </a:t>
            </a:r>
            <a:r>
              <a:rPr lang="es-CO" sz="800" dirty="0">
                <a:solidFill>
                  <a:prstClr val="white">
                    <a:lumMod val="50000"/>
                  </a:prstClr>
                </a:solidFill>
              </a:rPr>
              <a:t>En una escala de 1 a 5, donde uno 1 es MUY INSATISFECHO y 5 MUY SATISFECHO, por favor califique cada uno de los siguientes aspectos</a:t>
            </a:r>
          </a:p>
        </p:txBody>
      </p:sp>
      <p:sp>
        <p:nvSpPr>
          <p:cNvPr id="42" name="41 CuadroTexto"/>
          <p:cNvSpPr txBox="1"/>
          <p:nvPr/>
        </p:nvSpPr>
        <p:spPr>
          <a:xfrm>
            <a:off x="3740812" y="1607350"/>
            <a:ext cx="3519992" cy="338554"/>
          </a:xfrm>
          <a:prstGeom prst="rect">
            <a:avLst/>
          </a:prstGeom>
          <a:noFill/>
        </p:spPr>
        <p:txBody>
          <a:bodyPr wrap="square" rtlCol="0">
            <a:spAutoFit/>
          </a:bodyPr>
          <a:lstStyle/>
          <a:p>
            <a:pPr algn="ctr"/>
            <a:r>
              <a:rPr lang="es-CO" sz="800" b="1" dirty="0" smtClean="0">
                <a:solidFill>
                  <a:srgbClr val="1F497D"/>
                </a:solidFill>
              </a:rPr>
              <a:t>Ranking</a:t>
            </a:r>
            <a:r>
              <a:rPr lang="es-CO" sz="800" dirty="0" smtClean="0">
                <a:solidFill>
                  <a:srgbClr val="1F497D"/>
                </a:solidFill>
              </a:rPr>
              <a:t> de los 5 trámites más importantes</a:t>
            </a:r>
          </a:p>
          <a:p>
            <a:pPr algn="ctr"/>
            <a:r>
              <a:rPr lang="es-CO" sz="800" dirty="0" smtClean="0">
                <a:solidFill>
                  <a:srgbClr val="1F497D"/>
                </a:solidFill>
              </a:rPr>
              <a:t>Según los trámites usados </a:t>
            </a:r>
            <a:r>
              <a:rPr lang="es-CO" sz="800" b="1" dirty="0" smtClean="0">
                <a:solidFill>
                  <a:srgbClr val="1F497D"/>
                </a:solidFill>
              </a:rPr>
              <a:t>durante 2014</a:t>
            </a:r>
            <a:endParaRPr lang="es-CO" sz="800" b="1" dirty="0">
              <a:solidFill>
                <a:srgbClr val="1F497D"/>
              </a:solidFill>
            </a:endParaRPr>
          </a:p>
        </p:txBody>
      </p:sp>
      <p:graphicFrame>
        <p:nvGraphicFramePr>
          <p:cNvPr id="127" name="126 Gráfico"/>
          <p:cNvGraphicFramePr/>
          <p:nvPr>
            <p:extLst>
              <p:ext uri="{D42A27DB-BD31-4B8C-83A1-F6EECF244321}">
                <p14:modId xmlns:p14="http://schemas.microsoft.com/office/powerpoint/2010/main" val="4174345278"/>
              </p:ext>
            </p:extLst>
          </p:nvPr>
        </p:nvGraphicFramePr>
        <p:xfrm>
          <a:off x="2195736" y="2283492"/>
          <a:ext cx="6120680" cy="2860770"/>
        </p:xfrm>
        <a:graphic>
          <a:graphicData uri="http://schemas.openxmlformats.org/drawingml/2006/chart">
            <c:chart xmlns:c="http://schemas.openxmlformats.org/drawingml/2006/chart" xmlns:r="http://schemas.openxmlformats.org/officeDocument/2006/relationships" r:id="rId3"/>
          </a:graphicData>
        </a:graphic>
      </p:graphicFrame>
      <p:pic>
        <p:nvPicPr>
          <p:cNvPr id="128"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59677" y="1955241"/>
            <a:ext cx="4956739" cy="326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1 Tabla"/>
          <p:cNvGraphicFramePr>
            <a:graphicFrameLocks noGrp="1"/>
          </p:cNvGraphicFramePr>
          <p:nvPr>
            <p:extLst>
              <p:ext uri="{D42A27DB-BD31-4B8C-83A1-F6EECF244321}">
                <p14:modId xmlns:p14="http://schemas.microsoft.com/office/powerpoint/2010/main" val="3419345796"/>
              </p:ext>
            </p:extLst>
          </p:nvPr>
        </p:nvGraphicFramePr>
        <p:xfrm>
          <a:off x="8553075" y="2333075"/>
          <a:ext cx="555429" cy="2684664"/>
        </p:xfrm>
        <a:graphic>
          <a:graphicData uri="http://schemas.openxmlformats.org/drawingml/2006/table">
            <a:tbl>
              <a:tblPr bandRow="1">
                <a:tableStyleId>{7DF18680-E054-41AD-8BC1-D1AEF772440D}</a:tableStyleId>
              </a:tblPr>
              <a:tblGrid>
                <a:gridCol w="555429"/>
              </a:tblGrid>
              <a:tr h="335583">
                <a:tc>
                  <a:txBody>
                    <a:bodyPr/>
                    <a:lstStyle/>
                    <a:p>
                      <a:pPr marL="0" algn="ctr" defTabSz="914400" rtl="0" eaLnBrk="1" fontAlgn="b" latinLnBrk="0" hangingPunct="1"/>
                      <a:r>
                        <a:rPr lang="es-CO" sz="1050" kern="1200" dirty="0">
                          <a:solidFill>
                            <a:schemeClr val="tx2"/>
                          </a:solidFill>
                          <a:latin typeface="+mn-lt"/>
                          <a:ea typeface="+mn-ea"/>
                          <a:cs typeface="+mn-cs"/>
                        </a:rPr>
                        <a:t>70,8%</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65,4%</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67,7%</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75,3%</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77,5%</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72,5%</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73,5%</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71,0%</a:t>
                      </a:r>
                    </a:p>
                  </a:txBody>
                  <a:tcPr marL="9525" marR="9525" marT="9525" marB="0" anchor="ctr"/>
                </a:tc>
              </a:tr>
            </a:tbl>
          </a:graphicData>
        </a:graphic>
      </p:graphicFrame>
      <p:sp>
        <p:nvSpPr>
          <p:cNvPr id="129" name="128 CuadroTexto"/>
          <p:cNvSpPr txBox="1"/>
          <p:nvPr/>
        </p:nvSpPr>
        <p:spPr>
          <a:xfrm>
            <a:off x="8244408" y="2019998"/>
            <a:ext cx="936104" cy="253916"/>
          </a:xfrm>
          <a:prstGeom prst="rect">
            <a:avLst/>
          </a:prstGeom>
          <a:noFill/>
        </p:spPr>
        <p:txBody>
          <a:bodyPr wrap="square" rtlCol="0">
            <a:spAutoFit/>
          </a:bodyPr>
          <a:lstStyle/>
          <a:p>
            <a:pPr algn="ctr"/>
            <a:r>
              <a:rPr lang="es-CO" sz="1050" b="1" dirty="0" smtClean="0">
                <a:solidFill>
                  <a:srgbClr val="1F497D"/>
                </a:solidFill>
              </a:rPr>
              <a:t>Top </a:t>
            </a:r>
            <a:r>
              <a:rPr lang="es-CO" sz="1050" b="1" dirty="0" err="1" smtClean="0">
                <a:solidFill>
                  <a:srgbClr val="1F497D"/>
                </a:solidFill>
              </a:rPr>
              <a:t>Two</a:t>
            </a:r>
            <a:r>
              <a:rPr lang="es-CO" sz="1050" b="1" dirty="0" smtClean="0">
                <a:solidFill>
                  <a:srgbClr val="1F497D"/>
                </a:solidFill>
              </a:rPr>
              <a:t> Box</a:t>
            </a:r>
            <a:endParaRPr lang="es-CO" sz="1050" b="1" dirty="0">
              <a:solidFill>
                <a:srgbClr val="1F497D"/>
              </a:solidFill>
            </a:endParaRPr>
          </a:p>
        </p:txBody>
      </p:sp>
      <p:sp>
        <p:nvSpPr>
          <p:cNvPr id="130" name="129 CuadroTexto"/>
          <p:cNvSpPr txBox="1"/>
          <p:nvPr/>
        </p:nvSpPr>
        <p:spPr>
          <a:xfrm>
            <a:off x="6588224" y="5137828"/>
            <a:ext cx="2368131" cy="215444"/>
          </a:xfrm>
          <a:prstGeom prst="rect">
            <a:avLst/>
          </a:prstGeom>
          <a:noFill/>
        </p:spPr>
        <p:txBody>
          <a:bodyPr wrap="square" rtlCol="0">
            <a:spAutoFit/>
          </a:bodyPr>
          <a:lstStyle/>
          <a:p>
            <a:pPr algn="r"/>
            <a:r>
              <a:rPr lang="es-CO" sz="800" b="1" dirty="0" smtClean="0">
                <a:solidFill>
                  <a:prstClr val="white">
                    <a:lumMod val="50000"/>
                  </a:prstClr>
                </a:solidFill>
              </a:rPr>
              <a:t>% Top </a:t>
            </a:r>
            <a:r>
              <a:rPr lang="es-CO" sz="800" b="1" dirty="0" err="1" smtClean="0">
                <a:solidFill>
                  <a:prstClr val="white">
                    <a:lumMod val="50000"/>
                  </a:prstClr>
                </a:solidFill>
              </a:rPr>
              <a:t>Two</a:t>
            </a:r>
            <a:r>
              <a:rPr lang="es-CO" sz="800" b="1" dirty="0" smtClean="0">
                <a:solidFill>
                  <a:prstClr val="white">
                    <a:lumMod val="50000"/>
                  </a:prstClr>
                </a:solidFill>
              </a:rPr>
              <a:t> Box = 4 + 5 Muy Satisfecho</a:t>
            </a:r>
            <a:endParaRPr lang="es-CO" sz="800" b="1" dirty="0">
              <a:solidFill>
                <a:prstClr val="white">
                  <a:lumMod val="50000"/>
                </a:prstClr>
              </a:solidFill>
            </a:endParaRPr>
          </a:p>
        </p:txBody>
      </p:sp>
      <p:sp>
        <p:nvSpPr>
          <p:cNvPr id="47" name="46 Rectángulo redondeado">
            <a:hlinkClick r:id="rId5"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Satisfacción con los aspectos relacionados al trámite</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sp>
        <p:nvSpPr>
          <p:cNvPr id="36" name="35 CuadroTexto"/>
          <p:cNvSpPr txBox="1"/>
          <p:nvPr/>
        </p:nvSpPr>
        <p:spPr>
          <a:xfrm>
            <a:off x="1043608"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39" name="38 CuadroTexto"/>
          <p:cNvSpPr txBox="1"/>
          <p:nvPr/>
        </p:nvSpPr>
        <p:spPr>
          <a:xfrm>
            <a:off x="1409887" y="4622145"/>
            <a:ext cx="628698" cy="253916"/>
          </a:xfrm>
          <a:prstGeom prst="rect">
            <a:avLst/>
          </a:prstGeom>
          <a:noFill/>
        </p:spPr>
        <p:txBody>
          <a:bodyPr wrap="none" rtlCol="0">
            <a:spAutoFit/>
          </a:bodyPr>
          <a:lstStyle/>
          <a:p>
            <a:r>
              <a:rPr lang="es-CO" sz="1050" dirty="0" smtClean="0">
                <a:solidFill>
                  <a:schemeClr val="bg1">
                    <a:lumMod val="50000"/>
                  </a:schemeClr>
                </a:solidFill>
              </a:rPr>
              <a:t>849 036</a:t>
            </a:r>
            <a:endParaRPr lang="es-CO" sz="1050" dirty="0">
              <a:solidFill>
                <a:schemeClr val="bg1">
                  <a:lumMod val="50000"/>
                </a:schemeClr>
              </a:solidFill>
            </a:endParaRPr>
          </a:p>
        </p:txBody>
      </p:sp>
      <p:grpSp>
        <p:nvGrpSpPr>
          <p:cNvPr id="48" name="47 Grupo"/>
          <p:cNvGrpSpPr/>
          <p:nvPr/>
        </p:nvGrpSpPr>
        <p:grpSpPr>
          <a:xfrm>
            <a:off x="2123728" y="1558792"/>
            <a:ext cx="2318020" cy="434612"/>
            <a:chOff x="2494643" y="927417"/>
            <a:chExt cx="2318021" cy="507067"/>
          </a:xfrm>
          <a:scene3d>
            <a:camera prst="orthographicFront"/>
            <a:lightRig rig="threePt" dir="t">
              <a:rot lat="0" lon="0" rev="7500000"/>
            </a:lightRig>
          </a:scene3d>
        </p:grpSpPr>
        <p:sp>
          <p:nvSpPr>
            <p:cNvPr id="49" name="48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50" name="49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Registro en Cámara de Comercio </a:t>
              </a:r>
              <a:endParaRPr lang="es-CO" sz="1100" dirty="0">
                <a:solidFill>
                  <a:schemeClr val="tx2"/>
                </a:solidFill>
              </a:endParaRPr>
            </a:p>
          </p:txBody>
        </p:sp>
      </p:grpSp>
      <p:grpSp>
        <p:nvGrpSpPr>
          <p:cNvPr id="51" name="50 Grupo"/>
          <p:cNvGrpSpPr/>
          <p:nvPr/>
        </p:nvGrpSpPr>
        <p:grpSpPr>
          <a:xfrm>
            <a:off x="2242582" y="5329764"/>
            <a:ext cx="5179000" cy="323405"/>
            <a:chOff x="24863" y="5291664"/>
            <a:chExt cx="5179000" cy="323405"/>
          </a:xfrm>
        </p:grpSpPr>
        <p:sp>
          <p:nvSpPr>
            <p:cNvPr id="52" name="51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3" name="52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7" name="56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8"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58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60" name="59 Rectángulo redondeado">
            <a:hlinkClick r:id="rId11"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1" name="60 Rectángulo redondeado">
            <a:hlinkClick r:id="rId12"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2" name="61 Rectángulo redondeado">
            <a:hlinkClick r:id="rId13" action="ppaction://hlinksldjump"/>
          </p:cNvPr>
          <p:cNvSpPr/>
          <p:nvPr/>
        </p:nvSpPr>
        <p:spPr>
          <a:xfrm>
            <a:off x="179512" y="2670149"/>
            <a:ext cx="1944215"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Satisfacción</a:t>
            </a:r>
          </a:p>
        </p:txBody>
      </p:sp>
      <p:sp>
        <p:nvSpPr>
          <p:cNvPr id="63" name="62 Rectángulo redondeado">
            <a:hlinkClick r:id="rId14"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71" name="70 Rectángulo redondeado">
            <a:hlinkClick r:id="rId15"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72" name="71 Rectángulo redondeado">
            <a:hlinkClick r:id="rId16" action="ppaction://hlinksldjump"/>
          </p:cNvPr>
          <p:cNvSpPr/>
          <p:nvPr/>
        </p:nvSpPr>
        <p:spPr>
          <a:xfrm>
            <a:off x="179512" y="373721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73" name="72 Conector">
            <a:hlinkClick r:id="rId13" action="ppaction://hlinksldjump"/>
          </p:cNvPr>
          <p:cNvSpPr/>
          <p:nvPr/>
        </p:nvSpPr>
        <p:spPr>
          <a:xfrm>
            <a:off x="1285236" y="289131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17" action="ppaction://hlinksldjump"/>
          </p:cNvPr>
          <p:cNvSpPr/>
          <p:nvPr/>
        </p:nvSpPr>
        <p:spPr>
          <a:xfrm>
            <a:off x="1439415" y="289131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18" action="ppaction://hlinksldjump"/>
          </p:cNvPr>
          <p:cNvSpPr/>
          <p:nvPr/>
        </p:nvSpPr>
        <p:spPr>
          <a:xfrm>
            <a:off x="1593594" y="2891319"/>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19" action="ppaction://hlinksldjump"/>
          </p:cNvPr>
          <p:cNvSpPr/>
          <p:nvPr/>
        </p:nvSpPr>
        <p:spPr>
          <a:xfrm>
            <a:off x="1747773" y="2891319"/>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0" action="ppaction://hlinksldjump"/>
          </p:cNvPr>
          <p:cNvSpPr/>
          <p:nvPr/>
        </p:nvSpPr>
        <p:spPr>
          <a:xfrm>
            <a:off x="1901952" y="2891319"/>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83" name="82 Grupo"/>
          <p:cNvGrpSpPr/>
          <p:nvPr/>
        </p:nvGrpSpPr>
        <p:grpSpPr>
          <a:xfrm>
            <a:off x="3819981" y="183107"/>
            <a:ext cx="1182459" cy="450689"/>
            <a:chOff x="3819981" y="183107"/>
            <a:chExt cx="1182459" cy="450689"/>
          </a:xfrm>
        </p:grpSpPr>
        <p:grpSp>
          <p:nvGrpSpPr>
            <p:cNvPr id="84" name="83 Grupo"/>
            <p:cNvGrpSpPr/>
            <p:nvPr/>
          </p:nvGrpSpPr>
          <p:grpSpPr>
            <a:xfrm>
              <a:off x="3819981" y="183107"/>
              <a:ext cx="1182459" cy="450689"/>
              <a:chOff x="3164210" y="183107"/>
              <a:chExt cx="1182459" cy="450689"/>
            </a:xfrm>
          </p:grpSpPr>
          <p:sp>
            <p:nvSpPr>
              <p:cNvPr id="86" name="85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7" name="86 CuadroTexto">
                <a:hlinkClick r:id="rId11"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85" name="Picture 6" descr="http://us.cdn3.123rf.com/168nwm/difught/difught1205/difught120500432/13456757-fabrica-de-negro-con-naranja-redonda.jpg">
              <a:hlinkClick r:id="rId11" action="ppaction://hlinksldjump"/>
            </p:cNvPr>
            <p:cNvPicPr preferRelativeResize="0">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35801671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51</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7" y="5137828"/>
            <a:ext cx="6494656" cy="215444"/>
          </a:xfrm>
          <a:prstGeom prst="rect">
            <a:avLst/>
          </a:prstGeom>
        </p:spPr>
        <p:txBody>
          <a:bodyPr wrap="square">
            <a:spAutoFit/>
          </a:bodyPr>
          <a:lstStyle/>
          <a:p>
            <a:r>
              <a:rPr lang="es-CO" sz="800" b="1" dirty="0" smtClean="0">
                <a:solidFill>
                  <a:prstClr val="white">
                    <a:lumMod val="50000"/>
                  </a:prstClr>
                </a:solidFill>
              </a:rPr>
              <a:t>P10.</a:t>
            </a:r>
            <a:r>
              <a:rPr lang="es-CO" sz="800" dirty="0" smtClean="0">
                <a:solidFill>
                  <a:prstClr val="white">
                    <a:lumMod val="50000"/>
                  </a:prstClr>
                </a:solidFill>
              </a:rPr>
              <a:t> </a:t>
            </a:r>
            <a:r>
              <a:rPr lang="es-CO" sz="800" dirty="0">
                <a:solidFill>
                  <a:prstClr val="white">
                    <a:lumMod val="50000"/>
                  </a:prstClr>
                </a:solidFill>
              </a:rPr>
              <a:t>En una escala de 1 a 5, donde uno 1 es MUY INSATISFECHO y 5 MUY SATISFECHO, por favor califique cada uno de los siguientes aspectos</a:t>
            </a:r>
          </a:p>
        </p:txBody>
      </p:sp>
      <p:sp>
        <p:nvSpPr>
          <p:cNvPr id="42" name="41 CuadroTexto"/>
          <p:cNvSpPr txBox="1"/>
          <p:nvPr/>
        </p:nvSpPr>
        <p:spPr>
          <a:xfrm>
            <a:off x="3740812" y="1607350"/>
            <a:ext cx="3519992" cy="338554"/>
          </a:xfrm>
          <a:prstGeom prst="rect">
            <a:avLst/>
          </a:prstGeom>
          <a:noFill/>
        </p:spPr>
        <p:txBody>
          <a:bodyPr wrap="square" rtlCol="0">
            <a:spAutoFit/>
          </a:bodyPr>
          <a:lstStyle/>
          <a:p>
            <a:pPr algn="ctr"/>
            <a:r>
              <a:rPr lang="es-CO" sz="800" b="1" dirty="0" smtClean="0">
                <a:solidFill>
                  <a:srgbClr val="1F497D"/>
                </a:solidFill>
              </a:rPr>
              <a:t>Ranking</a:t>
            </a:r>
            <a:r>
              <a:rPr lang="es-CO" sz="800" dirty="0" smtClean="0">
                <a:solidFill>
                  <a:srgbClr val="1F497D"/>
                </a:solidFill>
              </a:rPr>
              <a:t> de los 5 trámites más importantes</a:t>
            </a:r>
          </a:p>
          <a:p>
            <a:pPr algn="ctr"/>
            <a:r>
              <a:rPr lang="es-CO" sz="800" dirty="0" smtClean="0">
                <a:solidFill>
                  <a:srgbClr val="1F497D"/>
                </a:solidFill>
              </a:rPr>
              <a:t>Según los trámites usados </a:t>
            </a:r>
            <a:r>
              <a:rPr lang="es-CO" sz="800" b="1" dirty="0" smtClean="0">
                <a:solidFill>
                  <a:srgbClr val="1F497D"/>
                </a:solidFill>
              </a:rPr>
              <a:t>durante 2014</a:t>
            </a:r>
            <a:endParaRPr lang="es-CO" sz="800" b="1" dirty="0">
              <a:solidFill>
                <a:srgbClr val="1F497D"/>
              </a:solidFill>
            </a:endParaRPr>
          </a:p>
        </p:txBody>
      </p:sp>
      <p:graphicFrame>
        <p:nvGraphicFramePr>
          <p:cNvPr id="127" name="126 Gráfico"/>
          <p:cNvGraphicFramePr/>
          <p:nvPr>
            <p:extLst>
              <p:ext uri="{D42A27DB-BD31-4B8C-83A1-F6EECF244321}">
                <p14:modId xmlns:p14="http://schemas.microsoft.com/office/powerpoint/2010/main" val="2496296343"/>
              </p:ext>
            </p:extLst>
          </p:nvPr>
        </p:nvGraphicFramePr>
        <p:xfrm>
          <a:off x="2195736" y="2283492"/>
          <a:ext cx="6120680" cy="2860770"/>
        </p:xfrm>
        <a:graphic>
          <a:graphicData uri="http://schemas.openxmlformats.org/drawingml/2006/chart">
            <c:chart xmlns:c="http://schemas.openxmlformats.org/drawingml/2006/chart" xmlns:r="http://schemas.openxmlformats.org/officeDocument/2006/relationships" r:id="rId3"/>
          </a:graphicData>
        </a:graphic>
      </p:graphicFrame>
      <p:pic>
        <p:nvPicPr>
          <p:cNvPr id="128"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59677" y="1955241"/>
            <a:ext cx="4956739" cy="326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1 Tabla"/>
          <p:cNvGraphicFramePr>
            <a:graphicFrameLocks noGrp="1"/>
          </p:cNvGraphicFramePr>
          <p:nvPr>
            <p:extLst>
              <p:ext uri="{D42A27DB-BD31-4B8C-83A1-F6EECF244321}">
                <p14:modId xmlns:p14="http://schemas.microsoft.com/office/powerpoint/2010/main" val="386028332"/>
              </p:ext>
            </p:extLst>
          </p:nvPr>
        </p:nvGraphicFramePr>
        <p:xfrm>
          <a:off x="8481067" y="2333075"/>
          <a:ext cx="555429" cy="2684664"/>
        </p:xfrm>
        <a:graphic>
          <a:graphicData uri="http://schemas.openxmlformats.org/drawingml/2006/table">
            <a:tbl>
              <a:tblPr bandRow="1">
                <a:tableStyleId>{7DF18680-E054-41AD-8BC1-D1AEF772440D}</a:tableStyleId>
              </a:tblPr>
              <a:tblGrid>
                <a:gridCol w="555429"/>
              </a:tblGrid>
              <a:tr h="335583">
                <a:tc>
                  <a:txBody>
                    <a:bodyPr/>
                    <a:lstStyle/>
                    <a:p>
                      <a:pPr marL="0" algn="ctr" defTabSz="914400" rtl="0" eaLnBrk="1" fontAlgn="b" latinLnBrk="0" hangingPunct="1"/>
                      <a:r>
                        <a:rPr lang="es-CO" sz="1050" kern="1200" dirty="0">
                          <a:solidFill>
                            <a:schemeClr val="tx2"/>
                          </a:solidFill>
                          <a:latin typeface="+mn-lt"/>
                          <a:ea typeface="+mn-ea"/>
                          <a:cs typeface="+mn-cs"/>
                        </a:rPr>
                        <a:t>75,1%</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59,1%</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75,9%</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74,8%</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75,0%</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70,7%</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69,9%</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70,6%</a:t>
                      </a:r>
                    </a:p>
                  </a:txBody>
                  <a:tcPr marL="9525" marR="9525" marT="9525" marB="0" anchor="ctr"/>
                </a:tc>
              </a:tr>
            </a:tbl>
          </a:graphicData>
        </a:graphic>
      </p:graphicFrame>
      <p:sp>
        <p:nvSpPr>
          <p:cNvPr id="129" name="128 CuadroTexto"/>
          <p:cNvSpPr txBox="1"/>
          <p:nvPr/>
        </p:nvSpPr>
        <p:spPr>
          <a:xfrm>
            <a:off x="8244408" y="2019998"/>
            <a:ext cx="936104" cy="253916"/>
          </a:xfrm>
          <a:prstGeom prst="rect">
            <a:avLst/>
          </a:prstGeom>
          <a:noFill/>
        </p:spPr>
        <p:txBody>
          <a:bodyPr wrap="square" rtlCol="0">
            <a:spAutoFit/>
          </a:bodyPr>
          <a:lstStyle/>
          <a:p>
            <a:pPr algn="ctr"/>
            <a:r>
              <a:rPr lang="es-CO" sz="1050" b="1" dirty="0" smtClean="0">
                <a:solidFill>
                  <a:srgbClr val="1F497D"/>
                </a:solidFill>
              </a:rPr>
              <a:t>Top </a:t>
            </a:r>
            <a:r>
              <a:rPr lang="es-CO" sz="1050" b="1" dirty="0" err="1" smtClean="0">
                <a:solidFill>
                  <a:srgbClr val="1F497D"/>
                </a:solidFill>
              </a:rPr>
              <a:t>Two</a:t>
            </a:r>
            <a:r>
              <a:rPr lang="es-CO" sz="1050" b="1" dirty="0" smtClean="0">
                <a:solidFill>
                  <a:srgbClr val="1F497D"/>
                </a:solidFill>
              </a:rPr>
              <a:t> Box</a:t>
            </a:r>
            <a:endParaRPr lang="es-CO" sz="1050" b="1" dirty="0">
              <a:solidFill>
                <a:srgbClr val="1F497D"/>
              </a:solidFill>
            </a:endParaRPr>
          </a:p>
        </p:txBody>
      </p:sp>
      <p:sp>
        <p:nvSpPr>
          <p:cNvPr id="130" name="129 CuadroTexto"/>
          <p:cNvSpPr txBox="1"/>
          <p:nvPr/>
        </p:nvSpPr>
        <p:spPr>
          <a:xfrm>
            <a:off x="6588224" y="5137828"/>
            <a:ext cx="2368131" cy="215444"/>
          </a:xfrm>
          <a:prstGeom prst="rect">
            <a:avLst/>
          </a:prstGeom>
          <a:noFill/>
        </p:spPr>
        <p:txBody>
          <a:bodyPr wrap="square" rtlCol="0">
            <a:spAutoFit/>
          </a:bodyPr>
          <a:lstStyle/>
          <a:p>
            <a:pPr algn="r"/>
            <a:r>
              <a:rPr lang="es-CO" sz="800" b="1" dirty="0" smtClean="0">
                <a:solidFill>
                  <a:prstClr val="white">
                    <a:lumMod val="50000"/>
                  </a:prstClr>
                </a:solidFill>
              </a:rPr>
              <a:t>% Top </a:t>
            </a:r>
            <a:r>
              <a:rPr lang="es-CO" sz="800" b="1" dirty="0" err="1" smtClean="0">
                <a:solidFill>
                  <a:prstClr val="white">
                    <a:lumMod val="50000"/>
                  </a:prstClr>
                </a:solidFill>
              </a:rPr>
              <a:t>Two</a:t>
            </a:r>
            <a:r>
              <a:rPr lang="es-CO" sz="800" b="1" dirty="0" smtClean="0">
                <a:solidFill>
                  <a:prstClr val="white">
                    <a:lumMod val="50000"/>
                  </a:prstClr>
                </a:solidFill>
              </a:rPr>
              <a:t> Box = 4 + 5 Muy Satisfecho</a:t>
            </a:r>
            <a:endParaRPr lang="es-CO" sz="800" b="1" dirty="0">
              <a:solidFill>
                <a:prstClr val="white">
                  <a:lumMod val="50000"/>
                </a:prstClr>
              </a:solidFill>
            </a:endParaRPr>
          </a:p>
        </p:txBody>
      </p:sp>
      <p:sp>
        <p:nvSpPr>
          <p:cNvPr id="47" name="46 Rectángulo redondeado">
            <a:hlinkClick r:id="rId5"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Satisfacción con los aspectos relacionados al trámite</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sp>
        <p:nvSpPr>
          <p:cNvPr id="39" name="38 CuadroTexto"/>
          <p:cNvSpPr txBox="1"/>
          <p:nvPr/>
        </p:nvSpPr>
        <p:spPr>
          <a:xfrm>
            <a:off x="1043608"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40" name="39 CuadroTexto"/>
          <p:cNvSpPr txBox="1"/>
          <p:nvPr/>
        </p:nvSpPr>
        <p:spPr>
          <a:xfrm>
            <a:off x="1409887" y="4622145"/>
            <a:ext cx="631904" cy="253916"/>
          </a:xfrm>
          <a:prstGeom prst="rect">
            <a:avLst/>
          </a:prstGeom>
          <a:noFill/>
        </p:spPr>
        <p:txBody>
          <a:bodyPr wrap="none" rtlCol="0">
            <a:spAutoFit/>
          </a:bodyPr>
          <a:lstStyle/>
          <a:p>
            <a:r>
              <a:rPr lang="es-CO" sz="1050" dirty="0" smtClean="0">
                <a:solidFill>
                  <a:schemeClr val="bg1">
                    <a:lumMod val="50000"/>
                  </a:schemeClr>
                </a:solidFill>
              </a:rPr>
              <a:t>825.791</a:t>
            </a:r>
            <a:endParaRPr lang="es-CO" sz="1050" dirty="0">
              <a:solidFill>
                <a:schemeClr val="bg1">
                  <a:lumMod val="50000"/>
                </a:schemeClr>
              </a:solidFill>
            </a:endParaRPr>
          </a:p>
        </p:txBody>
      </p:sp>
      <p:grpSp>
        <p:nvGrpSpPr>
          <p:cNvPr id="49" name="48 Grupo"/>
          <p:cNvGrpSpPr/>
          <p:nvPr/>
        </p:nvGrpSpPr>
        <p:grpSpPr>
          <a:xfrm>
            <a:off x="2111028" y="1543018"/>
            <a:ext cx="2090972" cy="424986"/>
            <a:chOff x="2494643" y="1497868"/>
            <a:chExt cx="2318021" cy="507067"/>
          </a:xfrm>
          <a:scene3d>
            <a:camera prst="orthographicFront"/>
            <a:lightRig rig="threePt" dir="t">
              <a:rot lat="0" lon="0" rev="7500000"/>
            </a:lightRig>
          </a:scene3d>
        </p:grpSpPr>
        <p:sp>
          <p:nvSpPr>
            <p:cNvPr id="50" name="49 Rectángulo redondeado"/>
            <p:cNvSpPr/>
            <p:nvPr/>
          </p:nvSpPr>
          <p:spPr>
            <a:xfrm>
              <a:off x="2494643" y="1497868"/>
              <a:ext cx="2318021" cy="507067"/>
            </a:xfrm>
            <a:prstGeom prst="roundRect">
              <a:avLst/>
            </a:prstGeom>
            <a:sp3d z="152400" extrusionH="63500" prstMaterial="dkEdge">
              <a:bevelT w="135400" h="16350" prst="relaxedInset"/>
              <a:contourClr>
                <a:schemeClr val="bg1"/>
              </a:contourClr>
            </a:sp3d>
          </p:spPr>
          <p:style>
            <a:lnRef idx="1">
              <a:schemeClr val="accent5">
                <a:hueOff val="-4966938"/>
                <a:satOff val="19906"/>
                <a:lumOff val="4314"/>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57" name="56 Rectángulo"/>
            <p:cNvSpPr/>
            <p:nvPr/>
          </p:nvSpPr>
          <p:spPr>
            <a:xfrm>
              <a:off x="2519396" y="152262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 Registro Único Tributario (RUT)</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36" name="35 Grupo"/>
          <p:cNvGrpSpPr/>
          <p:nvPr/>
        </p:nvGrpSpPr>
        <p:grpSpPr>
          <a:xfrm>
            <a:off x="2242582" y="5329764"/>
            <a:ext cx="5179000" cy="323405"/>
            <a:chOff x="24863" y="5291664"/>
            <a:chExt cx="5179000" cy="323405"/>
          </a:xfrm>
        </p:grpSpPr>
        <p:sp>
          <p:nvSpPr>
            <p:cNvPr id="37" name="36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38" name="37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8" name="57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9"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59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61" name="60 Rectángulo redondeado">
            <a:hlinkClick r:id="rId11"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2" name="61 Rectángulo redondeado">
            <a:hlinkClick r:id="rId12"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3" name="62 Rectángulo redondeado">
            <a:hlinkClick r:id="rId13" action="ppaction://hlinksldjump"/>
          </p:cNvPr>
          <p:cNvSpPr/>
          <p:nvPr/>
        </p:nvSpPr>
        <p:spPr>
          <a:xfrm>
            <a:off x="179512" y="2670149"/>
            <a:ext cx="1944215"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Satisfacción</a:t>
            </a:r>
          </a:p>
        </p:txBody>
      </p:sp>
      <p:sp>
        <p:nvSpPr>
          <p:cNvPr id="70" name="69 Rectángulo redondeado">
            <a:hlinkClick r:id="rId14"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71" name="70 Rectángulo redondeado">
            <a:hlinkClick r:id="rId15"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72" name="71 Rectángulo redondeado">
            <a:hlinkClick r:id="rId16" action="ppaction://hlinksldjump"/>
          </p:cNvPr>
          <p:cNvSpPr/>
          <p:nvPr/>
        </p:nvSpPr>
        <p:spPr>
          <a:xfrm>
            <a:off x="179512" y="373721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73" name="72 Conector">
            <a:hlinkClick r:id="rId13" action="ppaction://hlinksldjump"/>
          </p:cNvPr>
          <p:cNvSpPr/>
          <p:nvPr/>
        </p:nvSpPr>
        <p:spPr>
          <a:xfrm>
            <a:off x="1285236" y="289131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17" action="ppaction://hlinksldjump"/>
          </p:cNvPr>
          <p:cNvSpPr/>
          <p:nvPr/>
        </p:nvSpPr>
        <p:spPr>
          <a:xfrm>
            <a:off x="1439415" y="289131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18" action="ppaction://hlinksldjump"/>
          </p:cNvPr>
          <p:cNvSpPr/>
          <p:nvPr/>
        </p:nvSpPr>
        <p:spPr>
          <a:xfrm>
            <a:off x="1593594" y="289131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19" action="ppaction://hlinksldjump"/>
          </p:cNvPr>
          <p:cNvSpPr/>
          <p:nvPr/>
        </p:nvSpPr>
        <p:spPr>
          <a:xfrm>
            <a:off x="1747773" y="2891319"/>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0" action="ppaction://hlinksldjump"/>
          </p:cNvPr>
          <p:cNvSpPr/>
          <p:nvPr/>
        </p:nvSpPr>
        <p:spPr>
          <a:xfrm>
            <a:off x="1901952" y="2891319"/>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83" name="82 Grupo"/>
          <p:cNvGrpSpPr/>
          <p:nvPr/>
        </p:nvGrpSpPr>
        <p:grpSpPr>
          <a:xfrm>
            <a:off x="3819981" y="183107"/>
            <a:ext cx="1182459" cy="450689"/>
            <a:chOff x="3819981" y="183107"/>
            <a:chExt cx="1182459" cy="450689"/>
          </a:xfrm>
        </p:grpSpPr>
        <p:grpSp>
          <p:nvGrpSpPr>
            <p:cNvPr id="84" name="83 Grupo"/>
            <p:cNvGrpSpPr/>
            <p:nvPr/>
          </p:nvGrpSpPr>
          <p:grpSpPr>
            <a:xfrm>
              <a:off x="3819981" y="183107"/>
              <a:ext cx="1182459" cy="450689"/>
              <a:chOff x="3164210" y="183107"/>
              <a:chExt cx="1182459" cy="450689"/>
            </a:xfrm>
          </p:grpSpPr>
          <p:sp>
            <p:nvSpPr>
              <p:cNvPr id="86" name="85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7" name="86 CuadroTexto">
                <a:hlinkClick r:id="rId11"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85" name="Picture 6" descr="http://us.cdn3.123rf.com/168nwm/difught/difught1205/difught120500432/13456757-fabrica-de-negro-con-naranja-redonda.jpg">
              <a:hlinkClick r:id="rId11" action="ppaction://hlinksldjump"/>
            </p:cNvPr>
            <p:cNvPicPr preferRelativeResize="0">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92345346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52</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7" y="5137828"/>
            <a:ext cx="6494656" cy="215444"/>
          </a:xfrm>
          <a:prstGeom prst="rect">
            <a:avLst/>
          </a:prstGeom>
        </p:spPr>
        <p:txBody>
          <a:bodyPr wrap="square">
            <a:spAutoFit/>
          </a:bodyPr>
          <a:lstStyle/>
          <a:p>
            <a:r>
              <a:rPr lang="es-CO" sz="800" b="1" dirty="0" smtClean="0">
                <a:solidFill>
                  <a:prstClr val="white">
                    <a:lumMod val="50000"/>
                  </a:prstClr>
                </a:solidFill>
              </a:rPr>
              <a:t>P10.</a:t>
            </a:r>
            <a:r>
              <a:rPr lang="es-CO" sz="800" dirty="0" smtClean="0">
                <a:solidFill>
                  <a:prstClr val="white">
                    <a:lumMod val="50000"/>
                  </a:prstClr>
                </a:solidFill>
              </a:rPr>
              <a:t> </a:t>
            </a:r>
            <a:r>
              <a:rPr lang="es-CO" sz="800" dirty="0">
                <a:solidFill>
                  <a:prstClr val="white">
                    <a:lumMod val="50000"/>
                  </a:prstClr>
                </a:solidFill>
              </a:rPr>
              <a:t>En una escala de 1 a 5, donde uno 1 es MUY INSATISFECHO y 5 MUY SATISFECHO, por favor califique cada uno de los siguientes aspectos</a:t>
            </a:r>
          </a:p>
        </p:txBody>
      </p:sp>
      <p:sp>
        <p:nvSpPr>
          <p:cNvPr id="42" name="41 CuadroTexto"/>
          <p:cNvSpPr txBox="1"/>
          <p:nvPr/>
        </p:nvSpPr>
        <p:spPr>
          <a:xfrm>
            <a:off x="3740812" y="1607350"/>
            <a:ext cx="3519992" cy="338554"/>
          </a:xfrm>
          <a:prstGeom prst="rect">
            <a:avLst/>
          </a:prstGeom>
          <a:noFill/>
        </p:spPr>
        <p:txBody>
          <a:bodyPr wrap="square" rtlCol="0">
            <a:spAutoFit/>
          </a:bodyPr>
          <a:lstStyle/>
          <a:p>
            <a:pPr algn="ctr"/>
            <a:r>
              <a:rPr lang="es-CO" sz="800" b="1" dirty="0" smtClean="0">
                <a:solidFill>
                  <a:srgbClr val="1F497D"/>
                </a:solidFill>
              </a:rPr>
              <a:t>Ranking</a:t>
            </a:r>
            <a:r>
              <a:rPr lang="es-CO" sz="800" dirty="0" smtClean="0">
                <a:solidFill>
                  <a:srgbClr val="1F497D"/>
                </a:solidFill>
              </a:rPr>
              <a:t> de los 5 trámites más importantes</a:t>
            </a:r>
          </a:p>
          <a:p>
            <a:pPr algn="ctr"/>
            <a:r>
              <a:rPr lang="es-CO" sz="800" dirty="0" smtClean="0">
                <a:solidFill>
                  <a:srgbClr val="1F497D"/>
                </a:solidFill>
              </a:rPr>
              <a:t>Según los trámites usados </a:t>
            </a:r>
            <a:r>
              <a:rPr lang="es-CO" sz="800" b="1" dirty="0" smtClean="0">
                <a:solidFill>
                  <a:srgbClr val="1F497D"/>
                </a:solidFill>
              </a:rPr>
              <a:t>durante 2014</a:t>
            </a:r>
            <a:endParaRPr lang="es-CO" sz="800" b="1" dirty="0">
              <a:solidFill>
                <a:srgbClr val="1F497D"/>
              </a:solidFill>
            </a:endParaRPr>
          </a:p>
        </p:txBody>
      </p:sp>
      <p:graphicFrame>
        <p:nvGraphicFramePr>
          <p:cNvPr id="127" name="126 Gráfico"/>
          <p:cNvGraphicFramePr/>
          <p:nvPr>
            <p:extLst>
              <p:ext uri="{D42A27DB-BD31-4B8C-83A1-F6EECF244321}">
                <p14:modId xmlns:p14="http://schemas.microsoft.com/office/powerpoint/2010/main" val="2431695221"/>
              </p:ext>
            </p:extLst>
          </p:nvPr>
        </p:nvGraphicFramePr>
        <p:xfrm>
          <a:off x="2195736" y="2283492"/>
          <a:ext cx="6120680" cy="2860770"/>
        </p:xfrm>
        <a:graphic>
          <a:graphicData uri="http://schemas.openxmlformats.org/drawingml/2006/chart">
            <c:chart xmlns:c="http://schemas.openxmlformats.org/drawingml/2006/chart" xmlns:r="http://schemas.openxmlformats.org/officeDocument/2006/relationships" r:id="rId3"/>
          </a:graphicData>
        </a:graphic>
      </p:graphicFrame>
      <p:pic>
        <p:nvPicPr>
          <p:cNvPr id="128"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59677" y="1955241"/>
            <a:ext cx="4956739" cy="326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1 Tabla"/>
          <p:cNvGraphicFramePr>
            <a:graphicFrameLocks noGrp="1"/>
          </p:cNvGraphicFramePr>
          <p:nvPr>
            <p:extLst>
              <p:ext uri="{D42A27DB-BD31-4B8C-83A1-F6EECF244321}">
                <p14:modId xmlns:p14="http://schemas.microsoft.com/office/powerpoint/2010/main" val="3323501280"/>
              </p:ext>
            </p:extLst>
          </p:nvPr>
        </p:nvGraphicFramePr>
        <p:xfrm>
          <a:off x="8553075" y="2333075"/>
          <a:ext cx="403280" cy="2684664"/>
        </p:xfrm>
        <a:graphic>
          <a:graphicData uri="http://schemas.openxmlformats.org/drawingml/2006/table">
            <a:tbl>
              <a:tblPr bandRow="1">
                <a:tableStyleId>{7DF18680-E054-41AD-8BC1-D1AEF772440D}</a:tableStyleId>
              </a:tblPr>
              <a:tblGrid>
                <a:gridCol w="403280"/>
              </a:tblGrid>
              <a:tr h="335583">
                <a:tc>
                  <a:txBody>
                    <a:bodyPr/>
                    <a:lstStyle/>
                    <a:p>
                      <a:pPr marL="0" algn="ctr" defTabSz="914400" rtl="0" eaLnBrk="1" fontAlgn="b" latinLnBrk="0" hangingPunct="1"/>
                      <a:r>
                        <a:rPr lang="es-CO" sz="1050" kern="1200" dirty="0">
                          <a:solidFill>
                            <a:schemeClr val="tx2"/>
                          </a:solidFill>
                          <a:latin typeface="+mn-lt"/>
                          <a:ea typeface="+mn-ea"/>
                          <a:cs typeface="+mn-cs"/>
                        </a:rPr>
                        <a:t>79,4%</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70,3%</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74,6%</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77,0%</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75,2%</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78,6%</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78,3%</a:t>
                      </a:r>
                    </a:p>
                  </a:txBody>
                  <a:tcPr marL="9525" marR="9525" marT="9525" marB="0" anchor="ctr"/>
                </a:tc>
              </a:tr>
              <a:tr h="335583">
                <a:tc>
                  <a:txBody>
                    <a:bodyPr/>
                    <a:lstStyle/>
                    <a:p>
                      <a:pPr marL="0" algn="ctr" defTabSz="914400" rtl="0" eaLnBrk="1" fontAlgn="b" latinLnBrk="0" hangingPunct="1"/>
                      <a:r>
                        <a:rPr lang="es-CO" sz="1050" kern="1200" dirty="0">
                          <a:solidFill>
                            <a:schemeClr val="tx2"/>
                          </a:solidFill>
                          <a:latin typeface="+mn-lt"/>
                          <a:ea typeface="+mn-ea"/>
                          <a:cs typeface="+mn-cs"/>
                        </a:rPr>
                        <a:t>76,6%</a:t>
                      </a:r>
                    </a:p>
                  </a:txBody>
                  <a:tcPr marL="9525" marR="9525" marT="9525" marB="0" anchor="ctr"/>
                </a:tc>
              </a:tr>
            </a:tbl>
          </a:graphicData>
        </a:graphic>
      </p:graphicFrame>
      <p:sp>
        <p:nvSpPr>
          <p:cNvPr id="129" name="128 CuadroTexto"/>
          <p:cNvSpPr txBox="1"/>
          <p:nvPr/>
        </p:nvSpPr>
        <p:spPr>
          <a:xfrm>
            <a:off x="8244408" y="2019998"/>
            <a:ext cx="936104" cy="253916"/>
          </a:xfrm>
          <a:prstGeom prst="rect">
            <a:avLst/>
          </a:prstGeom>
          <a:noFill/>
        </p:spPr>
        <p:txBody>
          <a:bodyPr wrap="square" rtlCol="0">
            <a:spAutoFit/>
          </a:bodyPr>
          <a:lstStyle/>
          <a:p>
            <a:pPr algn="ctr"/>
            <a:r>
              <a:rPr lang="es-CO" sz="1050" b="1" dirty="0" smtClean="0">
                <a:solidFill>
                  <a:srgbClr val="1F497D"/>
                </a:solidFill>
              </a:rPr>
              <a:t>Top </a:t>
            </a:r>
            <a:r>
              <a:rPr lang="es-CO" sz="1050" b="1" dirty="0" err="1" smtClean="0">
                <a:solidFill>
                  <a:srgbClr val="1F497D"/>
                </a:solidFill>
              </a:rPr>
              <a:t>Two</a:t>
            </a:r>
            <a:r>
              <a:rPr lang="es-CO" sz="1050" b="1" dirty="0" smtClean="0">
                <a:solidFill>
                  <a:srgbClr val="1F497D"/>
                </a:solidFill>
              </a:rPr>
              <a:t> Box</a:t>
            </a:r>
            <a:endParaRPr lang="es-CO" sz="1050" b="1" dirty="0">
              <a:solidFill>
                <a:srgbClr val="1F497D"/>
              </a:solidFill>
            </a:endParaRPr>
          </a:p>
        </p:txBody>
      </p:sp>
      <p:sp>
        <p:nvSpPr>
          <p:cNvPr id="130" name="129 CuadroTexto"/>
          <p:cNvSpPr txBox="1"/>
          <p:nvPr/>
        </p:nvSpPr>
        <p:spPr>
          <a:xfrm>
            <a:off x="6588224" y="5137828"/>
            <a:ext cx="2368131" cy="215444"/>
          </a:xfrm>
          <a:prstGeom prst="rect">
            <a:avLst/>
          </a:prstGeom>
          <a:noFill/>
        </p:spPr>
        <p:txBody>
          <a:bodyPr wrap="square" rtlCol="0">
            <a:spAutoFit/>
          </a:bodyPr>
          <a:lstStyle/>
          <a:p>
            <a:pPr algn="r"/>
            <a:r>
              <a:rPr lang="es-CO" sz="800" b="1" dirty="0" smtClean="0">
                <a:solidFill>
                  <a:prstClr val="white">
                    <a:lumMod val="50000"/>
                  </a:prstClr>
                </a:solidFill>
              </a:rPr>
              <a:t>% Top </a:t>
            </a:r>
            <a:r>
              <a:rPr lang="es-CO" sz="800" b="1" dirty="0" err="1" smtClean="0">
                <a:solidFill>
                  <a:prstClr val="white">
                    <a:lumMod val="50000"/>
                  </a:prstClr>
                </a:solidFill>
              </a:rPr>
              <a:t>Two</a:t>
            </a:r>
            <a:r>
              <a:rPr lang="es-CO" sz="800" b="1" dirty="0" smtClean="0">
                <a:solidFill>
                  <a:prstClr val="white">
                    <a:lumMod val="50000"/>
                  </a:prstClr>
                </a:solidFill>
              </a:rPr>
              <a:t> Box = 4 + 5 Muy Satisfecho</a:t>
            </a:r>
            <a:endParaRPr lang="es-CO" sz="800" b="1" dirty="0">
              <a:solidFill>
                <a:prstClr val="white">
                  <a:lumMod val="50000"/>
                </a:prstClr>
              </a:solidFill>
            </a:endParaRPr>
          </a:p>
        </p:txBody>
      </p:sp>
      <p:sp>
        <p:nvSpPr>
          <p:cNvPr id="47" name="46 Rectángulo redondeado">
            <a:hlinkClick r:id="rId5"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Satisfacción con los aspectos relacionados al trámite</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sp>
        <p:nvSpPr>
          <p:cNvPr id="36" name="35 CuadroTexto"/>
          <p:cNvSpPr txBox="1"/>
          <p:nvPr/>
        </p:nvSpPr>
        <p:spPr>
          <a:xfrm>
            <a:off x="1088043"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39" name="38 CuadroTexto"/>
          <p:cNvSpPr txBox="1"/>
          <p:nvPr/>
        </p:nvSpPr>
        <p:spPr>
          <a:xfrm>
            <a:off x="1409887" y="4622145"/>
            <a:ext cx="631904" cy="253916"/>
          </a:xfrm>
          <a:prstGeom prst="rect">
            <a:avLst/>
          </a:prstGeom>
          <a:noFill/>
        </p:spPr>
        <p:txBody>
          <a:bodyPr wrap="none" rtlCol="0">
            <a:spAutoFit/>
          </a:bodyPr>
          <a:lstStyle/>
          <a:p>
            <a:r>
              <a:rPr lang="es-CO" sz="1050" dirty="0" smtClean="0">
                <a:solidFill>
                  <a:schemeClr val="bg1">
                    <a:lumMod val="50000"/>
                  </a:schemeClr>
                </a:solidFill>
              </a:rPr>
              <a:t>689.305</a:t>
            </a:r>
            <a:endParaRPr lang="es-CO" sz="1050" dirty="0">
              <a:solidFill>
                <a:schemeClr val="bg1">
                  <a:lumMod val="50000"/>
                </a:schemeClr>
              </a:solidFill>
            </a:endParaRPr>
          </a:p>
        </p:txBody>
      </p:sp>
      <p:grpSp>
        <p:nvGrpSpPr>
          <p:cNvPr id="48" name="47 Grupo"/>
          <p:cNvGrpSpPr/>
          <p:nvPr/>
        </p:nvGrpSpPr>
        <p:grpSpPr>
          <a:xfrm>
            <a:off x="2116504" y="1559256"/>
            <a:ext cx="2181898" cy="395986"/>
            <a:chOff x="2494643" y="2068318"/>
            <a:chExt cx="2318021" cy="507067"/>
          </a:xfrm>
          <a:scene3d>
            <a:camera prst="orthographicFront"/>
            <a:lightRig rig="threePt" dir="t">
              <a:rot lat="0" lon="0" rev="7500000"/>
            </a:lightRig>
          </a:scene3d>
        </p:grpSpPr>
        <p:sp>
          <p:nvSpPr>
            <p:cNvPr id="49" name="48 Rectángulo redondeado"/>
            <p:cNvSpPr/>
            <p:nvPr/>
          </p:nvSpPr>
          <p:spPr>
            <a:xfrm>
              <a:off x="2494643" y="2068318"/>
              <a:ext cx="2318021" cy="507067"/>
            </a:xfrm>
            <a:prstGeom prst="roundRect">
              <a:avLst/>
            </a:prstGeom>
            <a:sp3d z="152400" extrusionH="63500" prstMaterial="dkEdge">
              <a:bevelT w="135400" h="16350" prst="relaxedInset"/>
              <a:contourClr>
                <a:schemeClr val="bg1"/>
              </a:contourClr>
            </a:sp3d>
          </p:spPr>
          <p:style>
            <a:lnRef idx="1">
              <a:schemeClr val="accent5">
                <a:hueOff val="-7450407"/>
                <a:satOff val="29858"/>
                <a:lumOff val="6471"/>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50" name="49 Rectángulo"/>
            <p:cNvSpPr/>
            <p:nvPr/>
          </p:nvSpPr>
          <p:spPr>
            <a:xfrm>
              <a:off x="2519396" y="209307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Impuestos </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51" name="50 Grupo"/>
          <p:cNvGrpSpPr/>
          <p:nvPr/>
        </p:nvGrpSpPr>
        <p:grpSpPr>
          <a:xfrm>
            <a:off x="2242582" y="5329764"/>
            <a:ext cx="5179000" cy="323405"/>
            <a:chOff x="24863" y="5291664"/>
            <a:chExt cx="5179000" cy="323405"/>
          </a:xfrm>
        </p:grpSpPr>
        <p:sp>
          <p:nvSpPr>
            <p:cNvPr id="52" name="51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3" name="52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7" name="56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8"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58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60" name="59 Rectángulo redondeado">
            <a:hlinkClick r:id="rId11"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1" name="60 Rectángulo redondeado">
            <a:hlinkClick r:id="rId12"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2" name="61 Rectángulo redondeado">
            <a:hlinkClick r:id="rId13" action="ppaction://hlinksldjump"/>
          </p:cNvPr>
          <p:cNvSpPr/>
          <p:nvPr/>
        </p:nvSpPr>
        <p:spPr>
          <a:xfrm>
            <a:off x="179512" y="2670149"/>
            <a:ext cx="1944215"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Satisfacción</a:t>
            </a:r>
          </a:p>
        </p:txBody>
      </p:sp>
      <p:sp>
        <p:nvSpPr>
          <p:cNvPr id="63" name="62 Rectángulo redondeado">
            <a:hlinkClick r:id="rId14"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71" name="70 Rectángulo redondeado">
            <a:hlinkClick r:id="rId15"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72" name="71 Rectángulo redondeado">
            <a:hlinkClick r:id="rId16" action="ppaction://hlinksldjump"/>
          </p:cNvPr>
          <p:cNvSpPr/>
          <p:nvPr/>
        </p:nvSpPr>
        <p:spPr>
          <a:xfrm>
            <a:off x="179512" y="373721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73" name="72 Conector">
            <a:hlinkClick r:id="rId13" action="ppaction://hlinksldjump"/>
          </p:cNvPr>
          <p:cNvSpPr/>
          <p:nvPr/>
        </p:nvSpPr>
        <p:spPr>
          <a:xfrm>
            <a:off x="1285236" y="289131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17" action="ppaction://hlinksldjump"/>
          </p:cNvPr>
          <p:cNvSpPr/>
          <p:nvPr/>
        </p:nvSpPr>
        <p:spPr>
          <a:xfrm>
            <a:off x="1439415" y="289131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18" action="ppaction://hlinksldjump"/>
          </p:cNvPr>
          <p:cNvSpPr/>
          <p:nvPr/>
        </p:nvSpPr>
        <p:spPr>
          <a:xfrm>
            <a:off x="1593594" y="289131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19" action="ppaction://hlinksldjump"/>
          </p:cNvPr>
          <p:cNvSpPr/>
          <p:nvPr/>
        </p:nvSpPr>
        <p:spPr>
          <a:xfrm>
            <a:off x="1747773" y="289131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0" action="ppaction://hlinksldjump"/>
          </p:cNvPr>
          <p:cNvSpPr/>
          <p:nvPr/>
        </p:nvSpPr>
        <p:spPr>
          <a:xfrm>
            <a:off x="1901952" y="2891319"/>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83" name="82 Grupo"/>
          <p:cNvGrpSpPr/>
          <p:nvPr/>
        </p:nvGrpSpPr>
        <p:grpSpPr>
          <a:xfrm>
            <a:off x="3819981" y="183107"/>
            <a:ext cx="1182459" cy="450689"/>
            <a:chOff x="3819981" y="183107"/>
            <a:chExt cx="1182459" cy="450689"/>
          </a:xfrm>
        </p:grpSpPr>
        <p:grpSp>
          <p:nvGrpSpPr>
            <p:cNvPr id="84" name="83 Grupo"/>
            <p:cNvGrpSpPr/>
            <p:nvPr/>
          </p:nvGrpSpPr>
          <p:grpSpPr>
            <a:xfrm>
              <a:off x="3819981" y="183107"/>
              <a:ext cx="1182459" cy="450689"/>
              <a:chOff x="3164210" y="183107"/>
              <a:chExt cx="1182459" cy="450689"/>
            </a:xfrm>
          </p:grpSpPr>
          <p:sp>
            <p:nvSpPr>
              <p:cNvPr id="86" name="85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7" name="86 CuadroTexto">
                <a:hlinkClick r:id="rId11"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85" name="Picture 6" descr="http://us.cdn3.123rf.com/168nwm/difught/difught1205/difught120500432/13456757-fabrica-de-negro-con-naranja-redonda.jpg">
              <a:hlinkClick r:id="rId11" action="ppaction://hlinksldjump"/>
            </p:cNvPr>
            <p:cNvPicPr preferRelativeResize="0">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21504497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53</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7" y="5137828"/>
            <a:ext cx="6494656" cy="215444"/>
          </a:xfrm>
          <a:prstGeom prst="rect">
            <a:avLst/>
          </a:prstGeom>
        </p:spPr>
        <p:txBody>
          <a:bodyPr wrap="square">
            <a:spAutoFit/>
          </a:bodyPr>
          <a:lstStyle/>
          <a:p>
            <a:r>
              <a:rPr lang="es-CO" sz="800" b="1" dirty="0" smtClean="0">
                <a:solidFill>
                  <a:prstClr val="white">
                    <a:lumMod val="50000"/>
                  </a:prstClr>
                </a:solidFill>
              </a:rPr>
              <a:t>P10.</a:t>
            </a:r>
            <a:r>
              <a:rPr lang="es-CO" sz="800" dirty="0" smtClean="0">
                <a:solidFill>
                  <a:prstClr val="white">
                    <a:lumMod val="50000"/>
                  </a:prstClr>
                </a:solidFill>
              </a:rPr>
              <a:t> </a:t>
            </a:r>
            <a:r>
              <a:rPr lang="es-CO" sz="800" dirty="0">
                <a:solidFill>
                  <a:prstClr val="white">
                    <a:lumMod val="50000"/>
                  </a:prstClr>
                </a:solidFill>
              </a:rPr>
              <a:t>En una escala de 1 a 5, donde uno 1 es MUY INSATISFECHO y 5 MUY SATISFECHO, por favor califique cada uno de los siguientes aspectos</a:t>
            </a:r>
          </a:p>
        </p:txBody>
      </p:sp>
      <p:sp>
        <p:nvSpPr>
          <p:cNvPr id="42" name="41 CuadroTexto"/>
          <p:cNvSpPr txBox="1"/>
          <p:nvPr/>
        </p:nvSpPr>
        <p:spPr>
          <a:xfrm>
            <a:off x="3740812" y="1607350"/>
            <a:ext cx="3519992" cy="338554"/>
          </a:xfrm>
          <a:prstGeom prst="rect">
            <a:avLst/>
          </a:prstGeom>
          <a:noFill/>
        </p:spPr>
        <p:txBody>
          <a:bodyPr wrap="square" rtlCol="0">
            <a:spAutoFit/>
          </a:bodyPr>
          <a:lstStyle/>
          <a:p>
            <a:pPr algn="ctr"/>
            <a:r>
              <a:rPr lang="es-CO" sz="800" b="1" dirty="0" smtClean="0">
                <a:solidFill>
                  <a:srgbClr val="1F497D"/>
                </a:solidFill>
              </a:rPr>
              <a:t>Ranking</a:t>
            </a:r>
            <a:r>
              <a:rPr lang="es-CO" sz="800" dirty="0" smtClean="0">
                <a:solidFill>
                  <a:srgbClr val="1F497D"/>
                </a:solidFill>
              </a:rPr>
              <a:t> de los 5 trámites más importantes</a:t>
            </a:r>
          </a:p>
          <a:p>
            <a:pPr algn="ctr"/>
            <a:r>
              <a:rPr lang="es-CO" sz="800" dirty="0" smtClean="0">
                <a:solidFill>
                  <a:srgbClr val="1F497D"/>
                </a:solidFill>
              </a:rPr>
              <a:t>Según los trámites usados </a:t>
            </a:r>
            <a:r>
              <a:rPr lang="es-CO" sz="800" b="1" dirty="0" smtClean="0">
                <a:solidFill>
                  <a:srgbClr val="1F497D"/>
                </a:solidFill>
              </a:rPr>
              <a:t>durante 2014</a:t>
            </a:r>
            <a:endParaRPr lang="es-CO" sz="800" b="1" dirty="0">
              <a:solidFill>
                <a:srgbClr val="1F497D"/>
              </a:solidFill>
            </a:endParaRPr>
          </a:p>
        </p:txBody>
      </p:sp>
      <p:graphicFrame>
        <p:nvGraphicFramePr>
          <p:cNvPr id="127" name="126 Gráfico"/>
          <p:cNvGraphicFramePr/>
          <p:nvPr>
            <p:extLst>
              <p:ext uri="{D42A27DB-BD31-4B8C-83A1-F6EECF244321}">
                <p14:modId xmlns:p14="http://schemas.microsoft.com/office/powerpoint/2010/main" val="3038209593"/>
              </p:ext>
            </p:extLst>
          </p:nvPr>
        </p:nvGraphicFramePr>
        <p:xfrm>
          <a:off x="2195736" y="2283492"/>
          <a:ext cx="6120680" cy="2860770"/>
        </p:xfrm>
        <a:graphic>
          <a:graphicData uri="http://schemas.openxmlformats.org/drawingml/2006/chart">
            <c:chart xmlns:c="http://schemas.openxmlformats.org/drawingml/2006/chart" xmlns:r="http://schemas.openxmlformats.org/officeDocument/2006/relationships" r:id="rId3"/>
          </a:graphicData>
        </a:graphic>
      </p:graphicFrame>
      <p:pic>
        <p:nvPicPr>
          <p:cNvPr id="128"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59677" y="1955241"/>
            <a:ext cx="4956739" cy="326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1 Tabla"/>
          <p:cNvGraphicFramePr>
            <a:graphicFrameLocks noGrp="1"/>
          </p:cNvGraphicFramePr>
          <p:nvPr>
            <p:extLst>
              <p:ext uri="{D42A27DB-BD31-4B8C-83A1-F6EECF244321}">
                <p14:modId xmlns:p14="http://schemas.microsoft.com/office/powerpoint/2010/main" val="1578268222"/>
              </p:ext>
            </p:extLst>
          </p:nvPr>
        </p:nvGraphicFramePr>
        <p:xfrm>
          <a:off x="8460432" y="2333075"/>
          <a:ext cx="555429" cy="2804752"/>
        </p:xfrm>
        <a:graphic>
          <a:graphicData uri="http://schemas.openxmlformats.org/drawingml/2006/table">
            <a:tbl>
              <a:tblPr bandRow="1">
                <a:tableStyleId>{7DF18680-E054-41AD-8BC1-D1AEF772440D}</a:tableStyleId>
              </a:tblPr>
              <a:tblGrid>
                <a:gridCol w="555429"/>
              </a:tblGrid>
              <a:tr h="350594">
                <a:tc>
                  <a:txBody>
                    <a:bodyPr/>
                    <a:lstStyle/>
                    <a:p>
                      <a:pPr marL="0" algn="ctr" defTabSz="914400" rtl="0" eaLnBrk="1" fontAlgn="b" latinLnBrk="0" hangingPunct="1"/>
                      <a:r>
                        <a:rPr lang="es-CO" sz="1050" kern="1200" dirty="0">
                          <a:solidFill>
                            <a:schemeClr val="tx2"/>
                          </a:solidFill>
                          <a:latin typeface="+mn-lt"/>
                          <a:ea typeface="+mn-ea"/>
                          <a:cs typeface="+mn-cs"/>
                        </a:rPr>
                        <a:t>67,1%</a:t>
                      </a:r>
                    </a:p>
                  </a:txBody>
                  <a:tcPr marL="9525" marR="9525" marT="9525" marB="0" anchor="ctr"/>
                </a:tc>
              </a:tr>
              <a:tr h="350594">
                <a:tc>
                  <a:txBody>
                    <a:bodyPr/>
                    <a:lstStyle/>
                    <a:p>
                      <a:pPr marL="0" algn="ctr" defTabSz="914400" rtl="0" eaLnBrk="1" fontAlgn="b" latinLnBrk="0" hangingPunct="1"/>
                      <a:r>
                        <a:rPr lang="es-CO" sz="1050" kern="1200" dirty="0">
                          <a:solidFill>
                            <a:schemeClr val="tx2"/>
                          </a:solidFill>
                          <a:latin typeface="+mn-lt"/>
                          <a:ea typeface="+mn-ea"/>
                          <a:cs typeface="+mn-cs"/>
                        </a:rPr>
                        <a:t>77,6%</a:t>
                      </a:r>
                    </a:p>
                  </a:txBody>
                  <a:tcPr marL="9525" marR="9525" marT="9525" marB="0" anchor="ctr"/>
                </a:tc>
              </a:tr>
              <a:tr h="350594">
                <a:tc>
                  <a:txBody>
                    <a:bodyPr/>
                    <a:lstStyle/>
                    <a:p>
                      <a:pPr marL="0" algn="ctr" defTabSz="914400" rtl="0" eaLnBrk="1" fontAlgn="b" latinLnBrk="0" hangingPunct="1"/>
                      <a:r>
                        <a:rPr lang="es-CO" sz="1050" kern="1200" dirty="0">
                          <a:solidFill>
                            <a:schemeClr val="tx2"/>
                          </a:solidFill>
                          <a:latin typeface="+mn-lt"/>
                          <a:ea typeface="+mn-ea"/>
                          <a:cs typeface="+mn-cs"/>
                        </a:rPr>
                        <a:t>75,3%</a:t>
                      </a:r>
                    </a:p>
                  </a:txBody>
                  <a:tcPr marL="9525" marR="9525" marT="9525" marB="0" anchor="ctr"/>
                </a:tc>
              </a:tr>
              <a:tr h="350594">
                <a:tc>
                  <a:txBody>
                    <a:bodyPr/>
                    <a:lstStyle/>
                    <a:p>
                      <a:pPr marL="0" algn="ctr" defTabSz="914400" rtl="0" eaLnBrk="1" fontAlgn="b" latinLnBrk="0" hangingPunct="1"/>
                      <a:r>
                        <a:rPr lang="es-CO" sz="1050" kern="1200" dirty="0">
                          <a:solidFill>
                            <a:schemeClr val="tx2"/>
                          </a:solidFill>
                          <a:latin typeface="+mn-lt"/>
                          <a:ea typeface="+mn-ea"/>
                          <a:cs typeface="+mn-cs"/>
                        </a:rPr>
                        <a:t>68,3%</a:t>
                      </a:r>
                    </a:p>
                  </a:txBody>
                  <a:tcPr marL="9525" marR="9525" marT="9525" marB="0" anchor="ctr"/>
                </a:tc>
              </a:tr>
              <a:tr h="350594">
                <a:tc>
                  <a:txBody>
                    <a:bodyPr/>
                    <a:lstStyle/>
                    <a:p>
                      <a:pPr marL="0" algn="ctr" defTabSz="914400" rtl="0" eaLnBrk="1" fontAlgn="b" latinLnBrk="0" hangingPunct="1"/>
                      <a:r>
                        <a:rPr lang="es-CO" sz="1050" kern="1200" dirty="0">
                          <a:solidFill>
                            <a:schemeClr val="tx2"/>
                          </a:solidFill>
                          <a:latin typeface="+mn-lt"/>
                          <a:ea typeface="+mn-ea"/>
                          <a:cs typeface="+mn-cs"/>
                        </a:rPr>
                        <a:t>77,1%</a:t>
                      </a:r>
                    </a:p>
                  </a:txBody>
                  <a:tcPr marL="9525" marR="9525" marT="9525" marB="0" anchor="ctr"/>
                </a:tc>
              </a:tr>
              <a:tr h="350594">
                <a:tc>
                  <a:txBody>
                    <a:bodyPr/>
                    <a:lstStyle/>
                    <a:p>
                      <a:pPr marL="0" algn="ctr" defTabSz="914400" rtl="0" eaLnBrk="1" fontAlgn="b" latinLnBrk="0" hangingPunct="1"/>
                      <a:r>
                        <a:rPr lang="es-CO" sz="1050" kern="1200" dirty="0">
                          <a:solidFill>
                            <a:schemeClr val="tx2"/>
                          </a:solidFill>
                          <a:latin typeface="+mn-lt"/>
                          <a:ea typeface="+mn-ea"/>
                          <a:cs typeface="+mn-cs"/>
                        </a:rPr>
                        <a:t>77,5%</a:t>
                      </a:r>
                    </a:p>
                  </a:txBody>
                  <a:tcPr marL="9525" marR="9525" marT="9525" marB="0" anchor="ctr"/>
                </a:tc>
              </a:tr>
              <a:tr h="350594">
                <a:tc>
                  <a:txBody>
                    <a:bodyPr/>
                    <a:lstStyle/>
                    <a:p>
                      <a:pPr marL="0" algn="ctr" defTabSz="914400" rtl="0" eaLnBrk="1" fontAlgn="b" latinLnBrk="0" hangingPunct="1"/>
                      <a:r>
                        <a:rPr lang="es-CO" sz="1050" kern="1200" dirty="0">
                          <a:solidFill>
                            <a:schemeClr val="tx2"/>
                          </a:solidFill>
                          <a:latin typeface="+mn-lt"/>
                          <a:ea typeface="+mn-ea"/>
                          <a:cs typeface="+mn-cs"/>
                        </a:rPr>
                        <a:t>79,1%</a:t>
                      </a:r>
                    </a:p>
                  </a:txBody>
                  <a:tcPr marL="9525" marR="9525" marT="9525" marB="0" anchor="ctr"/>
                </a:tc>
              </a:tr>
              <a:tr h="350594">
                <a:tc>
                  <a:txBody>
                    <a:bodyPr/>
                    <a:lstStyle/>
                    <a:p>
                      <a:pPr marL="0" algn="ctr" defTabSz="914400" rtl="0" eaLnBrk="1" fontAlgn="b" latinLnBrk="0" hangingPunct="1"/>
                      <a:r>
                        <a:rPr lang="es-CO" sz="1050" kern="1200" dirty="0">
                          <a:solidFill>
                            <a:schemeClr val="tx2"/>
                          </a:solidFill>
                          <a:latin typeface="+mn-lt"/>
                          <a:ea typeface="+mn-ea"/>
                          <a:cs typeface="+mn-cs"/>
                        </a:rPr>
                        <a:t>74,8%</a:t>
                      </a:r>
                    </a:p>
                  </a:txBody>
                  <a:tcPr marL="9525" marR="9525" marT="9525" marB="0" anchor="ctr"/>
                </a:tc>
              </a:tr>
            </a:tbl>
          </a:graphicData>
        </a:graphic>
      </p:graphicFrame>
      <p:sp>
        <p:nvSpPr>
          <p:cNvPr id="129" name="128 CuadroTexto"/>
          <p:cNvSpPr txBox="1"/>
          <p:nvPr/>
        </p:nvSpPr>
        <p:spPr>
          <a:xfrm>
            <a:off x="8244408" y="2019998"/>
            <a:ext cx="936104" cy="253916"/>
          </a:xfrm>
          <a:prstGeom prst="rect">
            <a:avLst/>
          </a:prstGeom>
          <a:noFill/>
        </p:spPr>
        <p:txBody>
          <a:bodyPr wrap="square" rtlCol="0">
            <a:spAutoFit/>
          </a:bodyPr>
          <a:lstStyle/>
          <a:p>
            <a:pPr algn="ctr"/>
            <a:r>
              <a:rPr lang="es-CO" sz="1050" b="1" dirty="0" smtClean="0">
                <a:solidFill>
                  <a:srgbClr val="1F497D"/>
                </a:solidFill>
              </a:rPr>
              <a:t>Top </a:t>
            </a:r>
            <a:r>
              <a:rPr lang="es-CO" sz="1050" b="1" dirty="0" err="1" smtClean="0">
                <a:solidFill>
                  <a:srgbClr val="1F497D"/>
                </a:solidFill>
              </a:rPr>
              <a:t>Two</a:t>
            </a:r>
            <a:r>
              <a:rPr lang="es-CO" sz="1050" b="1" dirty="0" smtClean="0">
                <a:solidFill>
                  <a:srgbClr val="1F497D"/>
                </a:solidFill>
              </a:rPr>
              <a:t> Box</a:t>
            </a:r>
            <a:endParaRPr lang="es-CO" sz="1050" b="1" dirty="0">
              <a:solidFill>
                <a:srgbClr val="1F497D"/>
              </a:solidFill>
            </a:endParaRPr>
          </a:p>
        </p:txBody>
      </p:sp>
      <p:sp>
        <p:nvSpPr>
          <p:cNvPr id="130" name="129 CuadroTexto"/>
          <p:cNvSpPr txBox="1"/>
          <p:nvPr/>
        </p:nvSpPr>
        <p:spPr>
          <a:xfrm>
            <a:off x="6588224" y="5137828"/>
            <a:ext cx="2368131" cy="215444"/>
          </a:xfrm>
          <a:prstGeom prst="rect">
            <a:avLst/>
          </a:prstGeom>
          <a:noFill/>
        </p:spPr>
        <p:txBody>
          <a:bodyPr wrap="square" rtlCol="0">
            <a:spAutoFit/>
          </a:bodyPr>
          <a:lstStyle/>
          <a:p>
            <a:pPr algn="r"/>
            <a:r>
              <a:rPr lang="es-CO" sz="800" b="1" dirty="0" smtClean="0">
                <a:solidFill>
                  <a:prstClr val="white">
                    <a:lumMod val="50000"/>
                  </a:prstClr>
                </a:solidFill>
              </a:rPr>
              <a:t>% Top </a:t>
            </a:r>
            <a:r>
              <a:rPr lang="es-CO" sz="800" b="1" dirty="0" err="1" smtClean="0">
                <a:solidFill>
                  <a:prstClr val="white">
                    <a:lumMod val="50000"/>
                  </a:prstClr>
                </a:solidFill>
              </a:rPr>
              <a:t>Two</a:t>
            </a:r>
            <a:r>
              <a:rPr lang="es-CO" sz="800" b="1" dirty="0" smtClean="0">
                <a:solidFill>
                  <a:prstClr val="white">
                    <a:lumMod val="50000"/>
                  </a:prstClr>
                </a:solidFill>
              </a:rPr>
              <a:t> Box = 4 + 5 Muy Satisfecho</a:t>
            </a:r>
            <a:endParaRPr lang="es-CO" sz="800" b="1" dirty="0">
              <a:solidFill>
                <a:prstClr val="white">
                  <a:lumMod val="50000"/>
                </a:prstClr>
              </a:solidFill>
            </a:endParaRPr>
          </a:p>
        </p:txBody>
      </p:sp>
      <p:sp>
        <p:nvSpPr>
          <p:cNvPr id="47" name="46 Rectángulo redondeado">
            <a:hlinkClick r:id="rId5"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Satisfacción con los aspectos relacionados al trámite</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sp>
        <p:nvSpPr>
          <p:cNvPr id="36" name="35 CuadroTexto"/>
          <p:cNvSpPr txBox="1"/>
          <p:nvPr/>
        </p:nvSpPr>
        <p:spPr>
          <a:xfrm>
            <a:off x="1088043"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39" name="38 CuadroTexto"/>
          <p:cNvSpPr txBox="1"/>
          <p:nvPr/>
        </p:nvSpPr>
        <p:spPr>
          <a:xfrm>
            <a:off x="1409887" y="4622145"/>
            <a:ext cx="631904" cy="253916"/>
          </a:xfrm>
          <a:prstGeom prst="rect">
            <a:avLst/>
          </a:prstGeom>
          <a:noFill/>
        </p:spPr>
        <p:txBody>
          <a:bodyPr wrap="none" rtlCol="0">
            <a:spAutoFit/>
          </a:bodyPr>
          <a:lstStyle/>
          <a:p>
            <a:r>
              <a:rPr lang="es-CO" sz="1050" dirty="0" smtClean="0">
                <a:solidFill>
                  <a:schemeClr val="bg1">
                    <a:lumMod val="50000"/>
                  </a:schemeClr>
                </a:solidFill>
              </a:rPr>
              <a:t>221.672</a:t>
            </a:r>
            <a:endParaRPr lang="es-CO" sz="1050" dirty="0">
              <a:solidFill>
                <a:schemeClr val="bg1">
                  <a:lumMod val="50000"/>
                </a:schemeClr>
              </a:solidFill>
            </a:endParaRPr>
          </a:p>
        </p:txBody>
      </p:sp>
      <p:grpSp>
        <p:nvGrpSpPr>
          <p:cNvPr id="48" name="47 Grupo"/>
          <p:cNvGrpSpPr/>
          <p:nvPr/>
        </p:nvGrpSpPr>
        <p:grpSpPr>
          <a:xfrm>
            <a:off x="2200666" y="1561128"/>
            <a:ext cx="2318022" cy="394114"/>
            <a:chOff x="2494643" y="2638769"/>
            <a:chExt cx="2318021" cy="507067"/>
          </a:xfrm>
          <a:scene3d>
            <a:camera prst="orthographicFront"/>
            <a:lightRig rig="threePt" dir="t">
              <a:rot lat="0" lon="0" rev="7500000"/>
            </a:lightRig>
          </a:scene3d>
        </p:grpSpPr>
        <p:sp>
          <p:nvSpPr>
            <p:cNvPr id="49" name="48 Rectángulo redondeado"/>
            <p:cNvSpPr/>
            <p:nvPr/>
          </p:nvSpPr>
          <p:spPr>
            <a:xfrm>
              <a:off x="2494643" y="2638769"/>
              <a:ext cx="2318021" cy="507067"/>
            </a:xfrm>
            <a:prstGeom prst="roundRect">
              <a:avLst/>
            </a:prstGeom>
            <a:sp3d z="152400" extrusionH="63500" prstMaterial="dkEdge">
              <a:bevelT w="135400" h="16350" prst="relaxedInset"/>
              <a:contourClr>
                <a:schemeClr val="bg1"/>
              </a:contourClr>
            </a:sp3d>
          </p:spPr>
          <p:style>
            <a:lnRef idx="1">
              <a:schemeClr val="accent5">
                <a:hueOff val="-9933876"/>
                <a:satOff val="39811"/>
                <a:lumOff val="862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50" name="49 Rectángulo"/>
            <p:cNvSpPr/>
            <p:nvPr/>
          </p:nvSpPr>
          <p:spPr>
            <a:xfrm>
              <a:off x="2519396" y="2663522"/>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Seguro Obligatorio de Accidentes de Tránsito (SOAT)</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51" name="50 Grupo"/>
          <p:cNvGrpSpPr/>
          <p:nvPr/>
        </p:nvGrpSpPr>
        <p:grpSpPr>
          <a:xfrm>
            <a:off x="2242582" y="5329764"/>
            <a:ext cx="5179000" cy="323405"/>
            <a:chOff x="24863" y="5291664"/>
            <a:chExt cx="5179000" cy="323405"/>
          </a:xfrm>
        </p:grpSpPr>
        <p:sp>
          <p:nvSpPr>
            <p:cNvPr id="52" name="51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3" name="52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7" name="56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8"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58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60" name="59 Rectángulo redondeado">
            <a:hlinkClick r:id="rId11"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1" name="60 Rectángulo redondeado">
            <a:hlinkClick r:id="rId12"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2" name="61 Rectángulo redondeado">
            <a:hlinkClick r:id="rId13" action="ppaction://hlinksldjump"/>
          </p:cNvPr>
          <p:cNvSpPr/>
          <p:nvPr/>
        </p:nvSpPr>
        <p:spPr>
          <a:xfrm>
            <a:off x="179512" y="2670149"/>
            <a:ext cx="1944215"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Satisfacción</a:t>
            </a:r>
          </a:p>
        </p:txBody>
      </p:sp>
      <p:sp>
        <p:nvSpPr>
          <p:cNvPr id="63" name="62 Rectángulo redondeado">
            <a:hlinkClick r:id="rId14"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71" name="70 Rectángulo redondeado">
            <a:hlinkClick r:id="rId15"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72" name="71 Rectángulo redondeado">
            <a:hlinkClick r:id="rId16" action="ppaction://hlinksldjump"/>
          </p:cNvPr>
          <p:cNvSpPr/>
          <p:nvPr/>
        </p:nvSpPr>
        <p:spPr>
          <a:xfrm>
            <a:off x="179512" y="373721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73" name="72 Conector">
            <a:hlinkClick r:id="rId13" action="ppaction://hlinksldjump"/>
          </p:cNvPr>
          <p:cNvSpPr/>
          <p:nvPr/>
        </p:nvSpPr>
        <p:spPr>
          <a:xfrm>
            <a:off x="1285236" y="289131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17" action="ppaction://hlinksldjump"/>
          </p:cNvPr>
          <p:cNvSpPr/>
          <p:nvPr/>
        </p:nvSpPr>
        <p:spPr>
          <a:xfrm>
            <a:off x="1439415" y="289131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18" action="ppaction://hlinksldjump"/>
          </p:cNvPr>
          <p:cNvSpPr/>
          <p:nvPr/>
        </p:nvSpPr>
        <p:spPr>
          <a:xfrm>
            <a:off x="1593594" y="289131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19" action="ppaction://hlinksldjump"/>
          </p:cNvPr>
          <p:cNvSpPr/>
          <p:nvPr/>
        </p:nvSpPr>
        <p:spPr>
          <a:xfrm>
            <a:off x="1747773" y="289131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0" action="ppaction://hlinksldjump"/>
          </p:cNvPr>
          <p:cNvSpPr/>
          <p:nvPr/>
        </p:nvSpPr>
        <p:spPr>
          <a:xfrm>
            <a:off x="1901952" y="289131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83" name="82 Grupo"/>
          <p:cNvGrpSpPr/>
          <p:nvPr/>
        </p:nvGrpSpPr>
        <p:grpSpPr>
          <a:xfrm>
            <a:off x="3819981" y="183107"/>
            <a:ext cx="1182459" cy="450689"/>
            <a:chOff x="3819981" y="183107"/>
            <a:chExt cx="1182459" cy="450689"/>
          </a:xfrm>
        </p:grpSpPr>
        <p:grpSp>
          <p:nvGrpSpPr>
            <p:cNvPr id="84" name="83 Grupo"/>
            <p:cNvGrpSpPr/>
            <p:nvPr/>
          </p:nvGrpSpPr>
          <p:grpSpPr>
            <a:xfrm>
              <a:off x="3819981" y="183107"/>
              <a:ext cx="1182459" cy="450689"/>
              <a:chOff x="3164210" y="183107"/>
              <a:chExt cx="1182459" cy="450689"/>
            </a:xfrm>
          </p:grpSpPr>
          <p:sp>
            <p:nvSpPr>
              <p:cNvPr id="86" name="85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7" name="86 CuadroTexto">
                <a:hlinkClick r:id="rId11"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85" name="Picture 6" descr="http://us.cdn3.123rf.com/168nwm/difught/difught1205/difught120500432/13456757-fabrica-de-negro-con-naranja-redonda.jpg">
              <a:hlinkClick r:id="rId11" action="ppaction://hlinksldjump"/>
            </p:cNvPr>
            <p:cNvPicPr preferRelativeResize="0">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66852295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54</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5148064" y="1500554"/>
            <a:ext cx="675185" cy="369332"/>
          </a:xfrm>
          <a:prstGeom prst="rect">
            <a:avLst/>
          </a:prstGeom>
          <a:noFill/>
        </p:spPr>
        <p:txBody>
          <a:bodyPr wrap="none" rtlCol="0">
            <a:spAutoFit/>
          </a:bodyPr>
          <a:lstStyle/>
          <a:p>
            <a:pPr algn="ctr"/>
            <a:r>
              <a:rPr lang="es-CO" sz="900" b="1" dirty="0" smtClean="0">
                <a:solidFill>
                  <a:srgbClr val="1F497D"/>
                </a:solidFill>
              </a:rPr>
              <a:t>Presencial</a:t>
            </a:r>
          </a:p>
          <a:p>
            <a:pPr algn="ctr"/>
            <a:r>
              <a:rPr lang="es-CO" sz="900" b="1" dirty="0" smtClean="0">
                <a:solidFill>
                  <a:srgbClr val="1F497D"/>
                </a:solidFill>
              </a:rPr>
              <a:t>/Oficinas</a:t>
            </a:r>
            <a:endParaRPr lang="es-CO" sz="900" b="1" dirty="0">
              <a:solidFill>
                <a:srgbClr val="1F497D"/>
              </a:solidFill>
            </a:endParaRPr>
          </a:p>
        </p:txBody>
      </p:sp>
      <p:sp>
        <p:nvSpPr>
          <p:cNvPr id="18" name="17 Rectángulo"/>
          <p:cNvSpPr/>
          <p:nvPr/>
        </p:nvSpPr>
        <p:spPr>
          <a:xfrm>
            <a:off x="-18377" y="5149703"/>
            <a:ext cx="5409774" cy="215444"/>
          </a:xfrm>
          <a:prstGeom prst="rect">
            <a:avLst/>
          </a:prstGeom>
        </p:spPr>
        <p:txBody>
          <a:bodyPr wrap="square">
            <a:spAutoFit/>
          </a:bodyPr>
          <a:lstStyle/>
          <a:p>
            <a:r>
              <a:rPr lang="es-CO" sz="800" b="1" dirty="0" smtClean="0">
                <a:solidFill>
                  <a:prstClr val="white">
                    <a:lumMod val="50000"/>
                  </a:prstClr>
                </a:solidFill>
              </a:rPr>
              <a:t>P11.</a:t>
            </a:r>
            <a:r>
              <a:rPr lang="es-CO" sz="800" dirty="0" smtClean="0">
                <a:solidFill>
                  <a:prstClr val="white">
                    <a:lumMod val="50000"/>
                  </a:prstClr>
                </a:solidFill>
              </a:rPr>
              <a:t> </a:t>
            </a:r>
            <a:r>
              <a:rPr lang="es-CO" sz="800" dirty="0">
                <a:solidFill>
                  <a:prstClr val="white">
                    <a:lumMod val="50000"/>
                  </a:prstClr>
                </a:solidFill>
              </a:rPr>
              <a:t>¿Cuál fue el medio por el que se informo/ orientó para realizar…</a:t>
            </a:r>
          </a:p>
        </p:txBody>
      </p:sp>
      <p:sp>
        <p:nvSpPr>
          <p:cNvPr id="38" name="37 CuadroTexto"/>
          <p:cNvSpPr txBox="1"/>
          <p:nvPr/>
        </p:nvSpPr>
        <p:spPr>
          <a:xfrm>
            <a:off x="6054698" y="1500554"/>
            <a:ext cx="683200" cy="369332"/>
          </a:xfrm>
          <a:prstGeom prst="rect">
            <a:avLst/>
          </a:prstGeom>
          <a:noFill/>
        </p:spPr>
        <p:txBody>
          <a:bodyPr wrap="none" rtlCol="0">
            <a:spAutoFit/>
          </a:bodyPr>
          <a:lstStyle/>
          <a:p>
            <a:pPr algn="ctr"/>
            <a:r>
              <a:rPr lang="es-CO" sz="900" b="1" dirty="0" smtClean="0">
                <a:solidFill>
                  <a:srgbClr val="1F497D"/>
                </a:solidFill>
              </a:rPr>
              <a:t>Llamada </a:t>
            </a:r>
          </a:p>
          <a:p>
            <a:pPr algn="ctr"/>
            <a:r>
              <a:rPr lang="es-CO" sz="900" b="1" dirty="0" smtClean="0">
                <a:solidFill>
                  <a:srgbClr val="1F497D"/>
                </a:solidFill>
              </a:rPr>
              <a:t>Telefónica</a:t>
            </a:r>
            <a:endParaRPr lang="es-CO" sz="900" b="1" dirty="0">
              <a:solidFill>
                <a:srgbClr val="1F497D"/>
              </a:solidFill>
            </a:endParaRPr>
          </a:p>
        </p:txBody>
      </p:sp>
      <p:sp>
        <p:nvSpPr>
          <p:cNvPr id="39" name="38 CuadroTexto"/>
          <p:cNvSpPr txBox="1"/>
          <p:nvPr/>
        </p:nvSpPr>
        <p:spPr>
          <a:xfrm>
            <a:off x="6969347" y="1500554"/>
            <a:ext cx="683200" cy="369332"/>
          </a:xfrm>
          <a:prstGeom prst="rect">
            <a:avLst/>
          </a:prstGeom>
          <a:noFill/>
        </p:spPr>
        <p:txBody>
          <a:bodyPr wrap="none" rtlCol="0">
            <a:spAutoFit/>
          </a:bodyPr>
          <a:lstStyle/>
          <a:p>
            <a:pPr algn="ctr"/>
            <a:r>
              <a:rPr lang="es-CO" sz="900" b="1" dirty="0" smtClean="0">
                <a:solidFill>
                  <a:srgbClr val="1F497D"/>
                </a:solidFill>
              </a:rPr>
              <a:t>Internet </a:t>
            </a:r>
          </a:p>
          <a:p>
            <a:pPr algn="ctr"/>
            <a:r>
              <a:rPr lang="es-CO" sz="900" b="1" dirty="0" smtClean="0">
                <a:solidFill>
                  <a:srgbClr val="1F497D"/>
                </a:solidFill>
              </a:rPr>
              <a:t>Fijo/Móvil</a:t>
            </a:r>
            <a:endParaRPr lang="es-CO" sz="900" b="1" dirty="0">
              <a:solidFill>
                <a:srgbClr val="1F497D"/>
              </a:solidFill>
            </a:endParaRPr>
          </a:p>
        </p:txBody>
      </p:sp>
      <p:sp>
        <p:nvSpPr>
          <p:cNvPr id="42" name="41 CuadroTexto"/>
          <p:cNvSpPr txBox="1"/>
          <p:nvPr/>
        </p:nvSpPr>
        <p:spPr>
          <a:xfrm>
            <a:off x="7883997" y="1500554"/>
            <a:ext cx="936475" cy="369332"/>
          </a:xfrm>
          <a:prstGeom prst="rect">
            <a:avLst/>
          </a:prstGeom>
          <a:noFill/>
        </p:spPr>
        <p:txBody>
          <a:bodyPr wrap="none" rtlCol="0">
            <a:spAutoFit/>
          </a:bodyPr>
          <a:lstStyle/>
          <a:p>
            <a:pPr algn="ctr"/>
            <a:r>
              <a:rPr lang="es-CO" sz="900" b="1" dirty="0" smtClean="0">
                <a:solidFill>
                  <a:srgbClr val="1F497D"/>
                </a:solidFill>
              </a:rPr>
              <a:t>A  través de un </a:t>
            </a:r>
          </a:p>
          <a:p>
            <a:pPr algn="ctr"/>
            <a:r>
              <a:rPr lang="es-CO" sz="900" b="1" dirty="0" smtClean="0">
                <a:solidFill>
                  <a:srgbClr val="1F497D"/>
                </a:solidFill>
              </a:rPr>
              <a:t>Amigo/Familiar</a:t>
            </a:r>
            <a:endParaRPr lang="es-CO" sz="900" b="1" dirty="0">
              <a:solidFill>
                <a:srgbClr val="1F497D"/>
              </a:solidFill>
            </a:endParaRPr>
          </a:p>
        </p:txBody>
      </p:sp>
      <p:sp>
        <p:nvSpPr>
          <p:cNvPr id="66" name="65 CuadroTexto"/>
          <p:cNvSpPr txBox="1"/>
          <p:nvPr/>
        </p:nvSpPr>
        <p:spPr>
          <a:xfrm rot="16200000">
            <a:off x="896908" y="3372725"/>
            <a:ext cx="2847126" cy="461665"/>
          </a:xfrm>
          <a:prstGeom prst="rect">
            <a:avLst/>
          </a:prstGeom>
          <a:noFill/>
        </p:spPr>
        <p:txBody>
          <a:bodyPr wrap="none" rtlCol="0">
            <a:spAutoFit/>
          </a:bodyPr>
          <a:lstStyle/>
          <a:p>
            <a:pPr algn="ctr"/>
            <a:r>
              <a:rPr lang="es-CO" sz="1200" b="1" dirty="0" smtClean="0">
                <a:solidFill>
                  <a:srgbClr val="1F497D"/>
                </a:solidFill>
              </a:rPr>
              <a:t>Ranking</a:t>
            </a:r>
            <a:r>
              <a:rPr lang="es-CO" sz="1200" dirty="0" smtClean="0">
                <a:solidFill>
                  <a:srgbClr val="1F497D"/>
                </a:solidFill>
              </a:rPr>
              <a:t> de los 5 trámites más importantes</a:t>
            </a:r>
          </a:p>
          <a:p>
            <a:pPr algn="ctr"/>
            <a:r>
              <a:rPr lang="es-CO" sz="1200" dirty="0" smtClean="0">
                <a:solidFill>
                  <a:srgbClr val="1F497D"/>
                </a:solidFill>
              </a:rPr>
              <a:t>Según los trámites usados </a:t>
            </a:r>
            <a:r>
              <a:rPr lang="es-CO" sz="1200" b="1" dirty="0" smtClean="0">
                <a:solidFill>
                  <a:srgbClr val="1F497D"/>
                </a:solidFill>
              </a:rPr>
              <a:t>durante 2014</a:t>
            </a:r>
            <a:endParaRPr lang="es-CO" sz="1200" b="1" dirty="0">
              <a:solidFill>
                <a:srgbClr val="1F497D"/>
              </a:solidFill>
            </a:endParaRPr>
          </a:p>
        </p:txBody>
      </p:sp>
      <p:graphicFrame>
        <p:nvGraphicFramePr>
          <p:cNvPr id="67" name="66 Gráfico"/>
          <p:cNvGraphicFramePr/>
          <p:nvPr>
            <p:extLst>
              <p:ext uri="{D42A27DB-BD31-4B8C-83A1-F6EECF244321}">
                <p14:modId xmlns:p14="http://schemas.microsoft.com/office/powerpoint/2010/main" val="2978383976"/>
              </p:ext>
            </p:extLst>
          </p:nvPr>
        </p:nvGraphicFramePr>
        <p:xfrm>
          <a:off x="4932040" y="1642745"/>
          <a:ext cx="1616247" cy="36266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8" name="67 Gráfico"/>
          <p:cNvGraphicFramePr/>
          <p:nvPr>
            <p:extLst>
              <p:ext uri="{D42A27DB-BD31-4B8C-83A1-F6EECF244321}">
                <p14:modId xmlns:p14="http://schemas.microsoft.com/office/powerpoint/2010/main" val="739272067"/>
              </p:ext>
            </p:extLst>
          </p:nvPr>
        </p:nvGraphicFramePr>
        <p:xfrm>
          <a:off x="5868144" y="1642745"/>
          <a:ext cx="1616247" cy="36266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9" name="68 Gráfico"/>
          <p:cNvGraphicFramePr/>
          <p:nvPr>
            <p:extLst>
              <p:ext uri="{D42A27DB-BD31-4B8C-83A1-F6EECF244321}">
                <p14:modId xmlns:p14="http://schemas.microsoft.com/office/powerpoint/2010/main" val="3513584622"/>
              </p:ext>
            </p:extLst>
          </p:nvPr>
        </p:nvGraphicFramePr>
        <p:xfrm>
          <a:off x="6804248" y="1640251"/>
          <a:ext cx="1616247" cy="362664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0" name="69 Gráfico"/>
          <p:cNvGraphicFramePr/>
          <p:nvPr>
            <p:extLst>
              <p:ext uri="{D42A27DB-BD31-4B8C-83A1-F6EECF244321}">
                <p14:modId xmlns:p14="http://schemas.microsoft.com/office/powerpoint/2010/main" val="3405299437"/>
              </p:ext>
            </p:extLst>
          </p:nvPr>
        </p:nvGraphicFramePr>
        <p:xfrm>
          <a:off x="7852297" y="1642745"/>
          <a:ext cx="1616247" cy="3626644"/>
        </p:xfrm>
        <a:graphic>
          <a:graphicData uri="http://schemas.openxmlformats.org/drawingml/2006/chart">
            <c:chart xmlns:c="http://schemas.openxmlformats.org/drawingml/2006/chart" xmlns:r="http://schemas.openxmlformats.org/officeDocument/2006/relationships" r:id="rId6"/>
          </a:graphicData>
        </a:graphic>
      </p:graphicFrame>
      <p:sp>
        <p:nvSpPr>
          <p:cNvPr id="51" name="50 Rectángulo redondeado">
            <a:hlinkClick r:id="rId7"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Medios utilizado para recibir información de trámites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pSp>
        <p:nvGrpSpPr>
          <p:cNvPr id="57" name="56 Grupo"/>
          <p:cNvGrpSpPr/>
          <p:nvPr/>
        </p:nvGrpSpPr>
        <p:grpSpPr>
          <a:xfrm>
            <a:off x="2652537" y="1849388"/>
            <a:ext cx="2318021" cy="507067"/>
            <a:chOff x="2494643" y="356966"/>
            <a:chExt cx="2318021" cy="507067"/>
          </a:xfrm>
          <a:scene3d>
            <a:camera prst="orthographicFront"/>
            <a:lightRig rig="threePt" dir="t">
              <a:rot lat="0" lon="0" rev="7500000"/>
            </a:lightRig>
          </a:scene3d>
        </p:grpSpPr>
        <p:sp>
          <p:nvSpPr>
            <p:cNvPr id="58" name="57 Rectángulo redondeado"/>
            <p:cNvSpPr/>
            <p:nvPr/>
          </p:nvSpPr>
          <p:spPr>
            <a:xfrm>
              <a:off x="2494643" y="356966"/>
              <a:ext cx="2318021" cy="507067"/>
            </a:xfrm>
            <a:prstGeom prst="roundRect">
              <a:avLst/>
            </a:prstGeom>
            <a:sp3d z="152400" extrusionH="63500" prstMaterial="dkEdge">
              <a:bevelT w="135400" h="16350" prst="relaxedInset"/>
              <a:contourClr>
                <a:schemeClr val="bg1"/>
              </a:contourClr>
            </a:sp3d>
          </p:spPr>
          <p:style>
            <a:lnRef idx="1">
              <a:schemeClr val="accent5">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71" name="70 Rectángulo"/>
            <p:cNvSpPr/>
            <p:nvPr/>
          </p:nvSpPr>
          <p:spPr>
            <a:xfrm>
              <a:off x="2519396" y="381719"/>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Servicios Públicos (Gas, Acueducto, </a:t>
              </a:r>
              <a:r>
                <a:rPr lang="es-CO" sz="1100" kern="1200" dirty="0" err="1" smtClean="0">
                  <a:solidFill>
                    <a:schemeClr val="tx2"/>
                  </a:solidFill>
                </a:rPr>
                <a:t>Codensa</a:t>
              </a:r>
              <a:r>
                <a:rPr lang="es-CO" sz="1100" kern="1200" dirty="0" smtClean="0">
                  <a:solidFill>
                    <a:schemeClr val="tx2"/>
                  </a:solidFill>
                </a:rPr>
                <a:t>, ETB) –</a:t>
              </a:r>
              <a:r>
                <a:rPr lang="es-CO" sz="1100" b="1" kern="1200" dirty="0" smtClean="0">
                  <a:solidFill>
                    <a:schemeClr val="tx2"/>
                  </a:solidFill>
                  <a:effectLst>
                    <a:outerShdw blurRad="38100" dist="38100" dir="2700000" algn="tl">
                      <a:srgbClr val="000000">
                        <a:alpha val="43137"/>
                      </a:srgbClr>
                    </a:outerShdw>
                  </a:effectLst>
                </a:rPr>
                <a:t> 866.758 </a:t>
              </a:r>
              <a:endParaRPr lang="es-CO" sz="1200" b="1" kern="1200" dirty="0">
                <a:solidFill>
                  <a:schemeClr val="tx2"/>
                </a:solidFill>
                <a:effectLst>
                  <a:outerShdw blurRad="38100" dist="38100" dir="2700000" algn="tl">
                    <a:srgbClr val="000000">
                      <a:alpha val="43137"/>
                    </a:srgbClr>
                  </a:outerShdw>
                </a:effectLst>
              </a:endParaRPr>
            </a:p>
          </p:txBody>
        </p:sp>
      </p:grpSp>
      <p:grpSp>
        <p:nvGrpSpPr>
          <p:cNvPr id="72" name="71 Grupo"/>
          <p:cNvGrpSpPr/>
          <p:nvPr/>
        </p:nvGrpSpPr>
        <p:grpSpPr>
          <a:xfrm>
            <a:off x="2677290" y="2555244"/>
            <a:ext cx="2318021" cy="507067"/>
            <a:chOff x="2494643" y="927417"/>
            <a:chExt cx="2318021" cy="507067"/>
          </a:xfrm>
          <a:scene3d>
            <a:camera prst="orthographicFront"/>
            <a:lightRig rig="threePt" dir="t">
              <a:rot lat="0" lon="0" rev="7500000"/>
            </a:lightRig>
          </a:scene3d>
        </p:grpSpPr>
        <p:sp>
          <p:nvSpPr>
            <p:cNvPr id="73" name="72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74" name="73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Registro en Cámara de Comercio –</a:t>
              </a:r>
              <a:r>
                <a:rPr lang="es-CO" sz="1100" b="1" kern="1200" dirty="0" smtClean="0">
                  <a:solidFill>
                    <a:schemeClr val="tx2"/>
                  </a:solidFill>
                  <a:effectLst>
                    <a:outerShdw blurRad="38100" dist="38100" dir="2700000" algn="tl">
                      <a:srgbClr val="000000">
                        <a:alpha val="43137"/>
                      </a:srgbClr>
                    </a:outerShdw>
                  </a:effectLst>
                </a:rPr>
                <a:t>849.036 </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75" name="74 Grupo"/>
          <p:cNvGrpSpPr/>
          <p:nvPr/>
        </p:nvGrpSpPr>
        <p:grpSpPr>
          <a:xfrm>
            <a:off x="2627784" y="3247654"/>
            <a:ext cx="2318021" cy="507067"/>
            <a:chOff x="2494643" y="1497868"/>
            <a:chExt cx="2318021" cy="507067"/>
          </a:xfrm>
          <a:scene3d>
            <a:camera prst="orthographicFront"/>
            <a:lightRig rig="threePt" dir="t">
              <a:rot lat="0" lon="0" rev="7500000"/>
            </a:lightRig>
          </a:scene3d>
        </p:grpSpPr>
        <p:sp>
          <p:nvSpPr>
            <p:cNvPr id="96" name="95 Rectángulo redondeado"/>
            <p:cNvSpPr/>
            <p:nvPr/>
          </p:nvSpPr>
          <p:spPr>
            <a:xfrm>
              <a:off x="2494643" y="1497868"/>
              <a:ext cx="2318021" cy="507067"/>
            </a:xfrm>
            <a:prstGeom prst="roundRect">
              <a:avLst/>
            </a:prstGeom>
            <a:sp3d z="152400" extrusionH="63500" prstMaterial="dkEdge">
              <a:bevelT w="135400" h="16350" prst="relaxedInset"/>
              <a:contourClr>
                <a:schemeClr val="bg1"/>
              </a:contourClr>
            </a:sp3d>
          </p:spPr>
          <p:style>
            <a:lnRef idx="1">
              <a:schemeClr val="accent5">
                <a:hueOff val="-4966938"/>
                <a:satOff val="19906"/>
                <a:lumOff val="4314"/>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97" name="96 Rectángulo"/>
            <p:cNvSpPr/>
            <p:nvPr/>
          </p:nvSpPr>
          <p:spPr>
            <a:xfrm>
              <a:off x="2519396" y="152262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 Registro Único Tributario (RUT) –</a:t>
              </a:r>
              <a:r>
                <a:rPr lang="es-CO" sz="1100" b="1" kern="1200" dirty="0" smtClean="0">
                  <a:solidFill>
                    <a:schemeClr val="tx2"/>
                  </a:solidFill>
                  <a:effectLst>
                    <a:outerShdw blurRad="38100" dist="38100" dir="2700000" algn="tl">
                      <a:srgbClr val="000000">
                        <a:alpha val="43137"/>
                      </a:srgbClr>
                    </a:outerShdw>
                  </a:effectLst>
                </a:rPr>
                <a:t>825.791</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98" name="97 Grupo"/>
          <p:cNvGrpSpPr/>
          <p:nvPr/>
        </p:nvGrpSpPr>
        <p:grpSpPr>
          <a:xfrm>
            <a:off x="2627784" y="3898737"/>
            <a:ext cx="2318021" cy="507067"/>
            <a:chOff x="2494643" y="2068318"/>
            <a:chExt cx="2318021" cy="507067"/>
          </a:xfrm>
          <a:scene3d>
            <a:camera prst="orthographicFront"/>
            <a:lightRig rig="threePt" dir="t">
              <a:rot lat="0" lon="0" rev="7500000"/>
            </a:lightRig>
          </a:scene3d>
        </p:grpSpPr>
        <p:sp>
          <p:nvSpPr>
            <p:cNvPr id="99" name="98 Rectángulo redondeado"/>
            <p:cNvSpPr/>
            <p:nvPr/>
          </p:nvSpPr>
          <p:spPr>
            <a:xfrm>
              <a:off x="2494643" y="2068318"/>
              <a:ext cx="2318021" cy="507067"/>
            </a:xfrm>
            <a:prstGeom prst="roundRect">
              <a:avLst/>
            </a:prstGeom>
            <a:sp3d z="152400" extrusionH="63500" prstMaterial="dkEdge">
              <a:bevelT w="135400" h="16350" prst="relaxedInset"/>
              <a:contourClr>
                <a:schemeClr val="bg1"/>
              </a:contourClr>
            </a:sp3d>
          </p:spPr>
          <p:style>
            <a:lnRef idx="1">
              <a:schemeClr val="accent5">
                <a:hueOff val="-7450407"/>
                <a:satOff val="29858"/>
                <a:lumOff val="6471"/>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00" name="99 Rectángulo"/>
            <p:cNvSpPr/>
            <p:nvPr/>
          </p:nvSpPr>
          <p:spPr>
            <a:xfrm>
              <a:off x="2519396" y="209307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Impuestos – </a:t>
              </a:r>
              <a:r>
                <a:rPr lang="es-CO" sz="1100" b="1" kern="1200" dirty="0" smtClean="0">
                  <a:solidFill>
                    <a:schemeClr val="tx2"/>
                  </a:solidFill>
                  <a:effectLst>
                    <a:outerShdw blurRad="38100" dist="38100" dir="2700000" algn="tl">
                      <a:srgbClr val="000000">
                        <a:alpha val="43137"/>
                      </a:srgbClr>
                    </a:outerShdw>
                  </a:effectLst>
                </a:rPr>
                <a:t>689.305</a:t>
              </a:r>
              <a:r>
                <a:rPr lang="es-CO" sz="1100" kern="1200" dirty="0" smtClean="0">
                  <a:solidFill>
                    <a:schemeClr val="tx2"/>
                  </a:solidFill>
                </a:rPr>
                <a:t> </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101" name="100 Grupo"/>
          <p:cNvGrpSpPr/>
          <p:nvPr/>
        </p:nvGrpSpPr>
        <p:grpSpPr>
          <a:xfrm>
            <a:off x="2627784" y="4596364"/>
            <a:ext cx="2318021" cy="507067"/>
            <a:chOff x="2494643" y="2638769"/>
            <a:chExt cx="2318021" cy="507067"/>
          </a:xfrm>
          <a:scene3d>
            <a:camera prst="orthographicFront"/>
            <a:lightRig rig="threePt" dir="t">
              <a:rot lat="0" lon="0" rev="7500000"/>
            </a:lightRig>
          </a:scene3d>
        </p:grpSpPr>
        <p:sp>
          <p:nvSpPr>
            <p:cNvPr id="102" name="101 Rectángulo redondeado"/>
            <p:cNvSpPr/>
            <p:nvPr/>
          </p:nvSpPr>
          <p:spPr>
            <a:xfrm>
              <a:off x="2494643" y="2638769"/>
              <a:ext cx="2318021" cy="507067"/>
            </a:xfrm>
            <a:prstGeom prst="roundRect">
              <a:avLst/>
            </a:prstGeom>
            <a:sp3d z="152400" extrusionH="63500" prstMaterial="dkEdge">
              <a:bevelT w="135400" h="16350" prst="relaxedInset"/>
              <a:contourClr>
                <a:schemeClr val="bg1"/>
              </a:contourClr>
            </a:sp3d>
          </p:spPr>
          <p:style>
            <a:lnRef idx="1">
              <a:schemeClr val="accent5">
                <a:hueOff val="-9933876"/>
                <a:satOff val="39811"/>
                <a:lumOff val="862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03" name="102 Rectángulo"/>
            <p:cNvSpPr/>
            <p:nvPr/>
          </p:nvSpPr>
          <p:spPr>
            <a:xfrm>
              <a:off x="2519396" y="2663522"/>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Seguro Obligatorio de Accidentes de Tránsito (SOAT) – </a:t>
              </a:r>
              <a:r>
                <a:rPr lang="es-CO" sz="1100" b="1" kern="1200" dirty="0" smtClean="0">
                  <a:solidFill>
                    <a:schemeClr val="tx2"/>
                  </a:solidFill>
                  <a:effectLst>
                    <a:outerShdw blurRad="38100" dist="38100" dir="2700000" algn="tl">
                      <a:srgbClr val="000000">
                        <a:alpha val="43137"/>
                      </a:srgbClr>
                    </a:outerShdw>
                  </a:effectLst>
                </a:rPr>
                <a:t>221.672</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49" name="48 Grupo"/>
          <p:cNvGrpSpPr/>
          <p:nvPr/>
        </p:nvGrpSpPr>
        <p:grpSpPr>
          <a:xfrm>
            <a:off x="2242582" y="5329764"/>
            <a:ext cx="5179000" cy="323405"/>
            <a:chOff x="24863" y="5291664"/>
            <a:chExt cx="5179000" cy="323405"/>
          </a:xfrm>
        </p:grpSpPr>
        <p:sp>
          <p:nvSpPr>
            <p:cNvPr id="50" name="49 Cheurón">
              <a:hlinkClick r:id="rId8"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2" name="51 Cheurón">
              <a:hlinkClick r:id="rId9"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3" name="52 Cheurón">
              <a:hlinkClick r:id="rId10"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4" name="Picture 2" descr="http://58533534ea9b6562bf3c-029f06cbf668e558ffb5306597309f00.r0.cf1.rackcdn.com/2012/10/Like.jpg"/>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54 Cheurón">
              <a:hlinkClick r:id="rId12"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56" name="55 Rectángulo redondeado">
            <a:hlinkClick r:id="rId13"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59" name="58 Rectángulo redondeado">
            <a:hlinkClick r:id="rId14"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0" name="59 Rectángulo redondeado">
            <a:hlinkClick r:id="rId15"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61" name="60 Rectángulo redondeado">
            <a:hlinkClick r:id="rId16" action="ppaction://hlinksldjump"/>
          </p:cNvPr>
          <p:cNvSpPr/>
          <p:nvPr/>
        </p:nvSpPr>
        <p:spPr>
          <a:xfrm>
            <a:off x="179512" y="3023661"/>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Cadena de sucesos</a:t>
            </a:r>
          </a:p>
        </p:txBody>
      </p:sp>
      <p:sp>
        <p:nvSpPr>
          <p:cNvPr id="62" name="61 Rectángulo redondeado">
            <a:hlinkClick r:id="rId17"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63" name="62 Rectángulo redondeado">
            <a:hlinkClick r:id="rId18" action="ppaction://hlinksldjump"/>
          </p:cNvPr>
          <p:cNvSpPr/>
          <p:nvPr/>
        </p:nvSpPr>
        <p:spPr>
          <a:xfrm>
            <a:off x="179512" y="373721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64" name="63 Conector">
            <a:hlinkClick r:id="rId16" action="ppaction://hlinksldjump"/>
          </p:cNvPr>
          <p:cNvSpPr/>
          <p:nvPr/>
        </p:nvSpPr>
        <p:spPr>
          <a:xfrm>
            <a:off x="928167"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5" name="64 Conector">
            <a:hlinkClick r:id="rId19" action="ppaction://hlinksldjump"/>
          </p:cNvPr>
          <p:cNvSpPr/>
          <p:nvPr/>
        </p:nvSpPr>
        <p:spPr>
          <a:xfrm>
            <a:off x="1081753"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8" name="87 Conector">
            <a:hlinkClick r:id="rId20" action="ppaction://hlinksldjump"/>
          </p:cNvPr>
          <p:cNvSpPr/>
          <p:nvPr/>
        </p:nvSpPr>
        <p:spPr>
          <a:xfrm>
            <a:off x="1235339"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9" name="88 Conector">
            <a:hlinkClick r:id="rId21" action="ppaction://hlinksldjump"/>
          </p:cNvPr>
          <p:cNvSpPr/>
          <p:nvPr/>
        </p:nvSpPr>
        <p:spPr>
          <a:xfrm>
            <a:off x="1388925"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4" name="103 Conector">
            <a:hlinkClick r:id="rId22" action="ppaction://hlinksldjump"/>
          </p:cNvPr>
          <p:cNvSpPr/>
          <p:nvPr/>
        </p:nvSpPr>
        <p:spPr>
          <a:xfrm>
            <a:off x="1542511"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5" name="104 Conector">
            <a:hlinkClick r:id="rId23" action="ppaction://hlinksldjump"/>
          </p:cNvPr>
          <p:cNvSpPr/>
          <p:nvPr/>
        </p:nvSpPr>
        <p:spPr>
          <a:xfrm>
            <a:off x="1696097"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6" name="105 Conector">
            <a:hlinkClick r:id="rId23" action="ppaction://hlinksldjump"/>
          </p:cNvPr>
          <p:cNvSpPr/>
          <p:nvPr/>
        </p:nvSpPr>
        <p:spPr>
          <a:xfrm>
            <a:off x="1849683"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107" name="106 Grupo"/>
          <p:cNvGrpSpPr/>
          <p:nvPr/>
        </p:nvGrpSpPr>
        <p:grpSpPr>
          <a:xfrm>
            <a:off x="3819981" y="183107"/>
            <a:ext cx="1182459" cy="450689"/>
            <a:chOff x="3819981" y="183107"/>
            <a:chExt cx="1182459" cy="450689"/>
          </a:xfrm>
        </p:grpSpPr>
        <p:grpSp>
          <p:nvGrpSpPr>
            <p:cNvPr id="108" name="107 Grupo"/>
            <p:cNvGrpSpPr/>
            <p:nvPr/>
          </p:nvGrpSpPr>
          <p:grpSpPr>
            <a:xfrm>
              <a:off x="3819981" y="183107"/>
              <a:ext cx="1182459" cy="450689"/>
              <a:chOff x="3164210" y="183107"/>
              <a:chExt cx="1182459" cy="450689"/>
            </a:xfrm>
          </p:grpSpPr>
          <p:sp>
            <p:nvSpPr>
              <p:cNvPr id="110" name="109 Elipse">
                <a:hlinkClick r:id="rId13"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111" name="110 CuadroTexto">
                <a:hlinkClick r:id="rId13"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109" name="Picture 6" descr="http://us.cdn3.123rf.com/168nwm/difught/difught1205/difught120500432/13456757-fabrica-de-negro-con-naranja-redonda.jpg">
              <a:hlinkClick r:id="rId13" action="ppaction://hlinksldjump"/>
            </p:cNvPr>
            <p:cNvPicPr preferRelativeResize="0">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46676286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55</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5148064" y="1431798"/>
            <a:ext cx="675185" cy="369332"/>
          </a:xfrm>
          <a:prstGeom prst="rect">
            <a:avLst/>
          </a:prstGeom>
          <a:noFill/>
        </p:spPr>
        <p:txBody>
          <a:bodyPr wrap="none" rtlCol="0">
            <a:spAutoFit/>
          </a:bodyPr>
          <a:lstStyle/>
          <a:p>
            <a:pPr algn="ctr"/>
            <a:r>
              <a:rPr lang="es-CO" sz="900" b="1" dirty="0" smtClean="0">
                <a:solidFill>
                  <a:srgbClr val="1F497D"/>
                </a:solidFill>
              </a:rPr>
              <a:t>Presencial</a:t>
            </a:r>
          </a:p>
          <a:p>
            <a:pPr algn="ctr"/>
            <a:r>
              <a:rPr lang="es-CO" sz="900" b="1" dirty="0" smtClean="0">
                <a:solidFill>
                  <a:srgbClr val="1F497D"/>
                </a:solidFill>
              </a:rPr>
              <a:t>/Oficinas</a:t>
            </a:r>
            <a:endParaRPr lang="es-CO" sz="900" b="1" dirty="0">
              <a:solidFill>
                <a:srgbClr val="1F497D"/>
              </a:solidFill>
            </a:endParaRPr>
          </a:p>
        </p:txBody>
      </p:sp>
      <p:sp>
        <p:nvSpPr>
          <p:cNvPr id="18" name="17 Rectángulo"/>
          <p:cNvSpPr/>
          <p:nvPr/>
        </p:nvSpPr>
        <p:spPr>
          <a:xfrm>
            <a:off x="-18377" y="5137828"/>
            <a:ext cx="5409774" cy="215444"/>
          </a:xfrm>
          <a:prstGeom prst="rect">
            <a:avLst/>
          </a:prstGeom>
        </p:spPr>
        <p:txBody>
          <a:bodyPr wrap="square">
            <a:spAutoFit/>
          </a:bodyPr>
          <a:lstStyle/>
          <a:p>
            <a:r>
              <a:rPr lang="es-CO" sz="800" b="1" dirty="0" smtClean="0">
                <a:solidFill>
                  <a:prstClr val="white">
                    <a:lumMod val="50000"/>
                  </a:prstClr>
                </a:solidFill>
              </a:rPr>
              <a:t>P12.</a:t>
            </a:r>
            <a:r>
              <a:rPr lang="es-CO" sz="800" dirty="0" smtClean="0">
                <a:solidFill>
                  <a:prstClr val="white">
                    <a:lumMod val="50000"/>
                  </a:prstClr>
                </a:solidFill>
              </a:rPr>
              <a:t> </a:t>
            </a:r>
            <a:r>
              <a:rPr lang="es-CO" sz="800" dirty="0">
                <a:solidFill>
                  <a:prstClr val="white">
                    <a:lumMod val="50000"/>
                  </a:prstClr>
                </a:solidFill>
              </a:rPr>
              <a:t>Después de obtener información /orientación, ¿Cuál fue el medio que utilizó </a:t>
            </a:r>
            <a:r>
              <a:rPr lang="es-CO" sz="800" dirty="0" smtClean="0">
                <a:solidFill>
                  <a:prstClr val="white">
                    <a:lumMod val="50000"/>
                  </a:prstClr>
                </a:solidFill>
              </a:rPr>
              <a:t>la empresa </a:t>
            </a:r>
            <a:r>
              <a:rPr lang="es-CO" sz="800" dirty="0">
                <a:solidFill>
                  <a:prstClr val="white">
                    <a:lumMod val="50000"/>
                  </a:prstClr>
                </a:solidFill>
              </a:rPr>
              <a:t>para realizar</a:t>
            </a:r>
          </a:p>
        </p:txBody>
      </p:sp>
      <p:sp>
        <p:nvSpPr>
          <p:cNvPr id="38" name="37 CuadroTexto"/>
          <p:cNvSpPr txBox="1"/>
          <p:nvPr/>
        </p:nvSpPr>
        <p:spPr>
          <a:xfrm>
            <a:off x="6054698" y="1431798"/>
            <a:ext cx="683200" cy="369332"/>
          </a:xfrm>
          <a:prstGeom prst="rect">
            <a:avLst/>
          </a:prstGeom>
          <a:noFill/>
        </p:spPr>
        <p:txBody>
          <a:bodyPr wrap="none" rtlCol="0">
            <a:spAutoFit/>
          </a:bodyPr>
          <a:lstStyle/>
          <a:p>
            <a:pPr algn="ctr"/>
            <a:r>
              <a:rPr lang="es-CO" sz="900" b="1" dirty="0" smtClean="0">
                <a:solidFill>
                  <a:srgbClr val="1F497D"/>
                </a:solidFill>
              </a:rPr>
              <a:t>Llamada </a:t>
            </a:r>
          </a:p>
          <a:p>
            <a:pPr algn="ctr"/>
            <a:r>
              <a:rPr lang="es-CO" sz="900" b="1" dirty="0" smtClean="0">
                <a:solidFill>
                  <a:srgbClr val="1F497D"/>
                </a:solidFill>
              </a:rPr>
              <a:t>Telefónica</a:t>
            </a:r>
            <a:endParaRPr lang="es-CO" sz="900" b="1" dirty="0">
              <a:solidFill>
                <a:srgbClr val="1F497D"/>
              </a:solidFill>
            </a:endParaRPr>
          </a:p>
        </p:txBody>
      </p:sp>
      <p:sp>
        <p:nvSpPr>
          <p:cNvPr id="39" name="38 CuadroTexto"/>
          <p:cNvSpPr txBox="1"/>
          <p:nvPr/>
        </p:nvSpPr>
        <p:spPr>
          <a:xfrm>
            <a:off x="6969347" y="1431798"/>
            <a:ext cx="683200" cy="369332"/>
          </a:xfrm>
          <a:prstGeom prst="rect">
            <a:avLst/>
          </a:prstGeom>
          <a:noFill/>
        </p:spPr>
        <p:txBody>
          <a:bodyPr wrap="none" rtlCol="0">
            <a:spAutoFit/>
          </a:bodyPr>
          <a:lstStyle/>
          <a:p>
            <a:pPr algn="ctr"/>
            <a:r>
              <a:rPr lang="es-CO" sz="900" b="1" dirty="0" smtClean="0">
                <a:solidFill>
                  <a:srgbClr val="1F497D"/>
                </a:solidFill>
              </a:rPr>
              <a:t>Internet </a:t>
            </a:r>
          </a:p>
          <a:p>
            <a:pPr algn="ctr"/>
            <a:r>
              <a:rPr lang="es-CO" sz="900" b="1" dirty="0" smtClean="0">
                <a:solidFill>
                  <a:srgbClr val="1F497D"/>
                </a:solidFill>
              </a:rPr>
              <a:t>Fijo/Móvil</a:t>
            </a:r>
            <a:endParaRPr lang="es-CO" sz="900" b="1" dirty="0">
              <a:solidFill>
                <a:srgbClr val="1F497D"/>
              </a:solidFill>
            </a:endParaRPr>
          </a:p>
        </p:txBody>
      </p:sp>
      <p:sp>
        <p:nvSpPr>
          <p:cNvPr id="42" name="41 CuadroTexto"/>
          <p:cNvSpPr txBox="1"/>
          <p:nvPr/>
        </p:nvSpPr>
        <p:spPr>
          <a:xfrm>
            <a:off x="8148492" y="1431798"/>
            <a:ext cx="407484" cy="230832"/>
          </a:xfrm>
          <a:prstGeom prst="rect">
            <a:avLst/>
          </a:prstGeom>
          <a:noFill/>
        </p:spPr>
        <p:txBody>
          <a:bodyPr wrap="none" rtlCol="0">
            <a:spAutoFit/>
          </a:bodyPr>
          <a:lstStyle/>
          <a:p>
            <a:pPr algn="ctr"/>
            <a:r>
              <a:rPr lang="es-CO" sz="900" b="1" dirty="0" smtClean="0">
                <a:solidFill>
                  <a:srgbClr val="1F497D"/>
                </a:solidFill>
              </a:rPr>
              <a:t>Otro</a:t>
            </a:r>
            <a:endParaRPr lang="es-CO" sz="900" b="1" dirty="0">
              <a:solidFill>
                <a:srgbClr val="1F497D"/>
              </a:solidFill>
            </a:endParaRPr>
          </a:p>
        </p:txBody>
      </p:sp>
      <p:sp>
        <p:nvSpPr>
          <p:cNvPr id="66" name="65 CuadroTexto"/>
          <p:cNvSpPr txBox="1"/>
          <p:nvPr/>
        </p:nvSpPr>
        <p:spPr>
          <a:xfrm rot="16200000">
            <a:off x="896908" y="3312592"/>
            <a:ext cx="2847126" cy="461665"/>
          </a:xfrm>
          <a:prstGeom prst="rect">
            <a:avLst/>
          </a:prstGeom>
          <a:noFill/>
        </p:spPr>
        <p:txBody>
          <a:bodyPr wrap="none" rtlCol="0">
            <a:spAutoFit/>
          </a:bodyPr>
          <a:lstStyle/>
          <a:p>
            <a:pPr algn="ctr"/>
            <a:r>
              <a:rPr lang="es-CO" sz="1200" b="1" dirty="0" smtClean="0">
                <a:solidFill>
                  <a:srgbClr val="1F497D"/>
                </a:solidFill>
              </a:rPr>
              <a:t>Ranking</a:t>
            </a:r>
            <a:r>
              <a:rPr lang="es-CO" sz="1200" dirty="0" smtClean="0">
                <a:solidFill>
                  <a:srgbClr val="1F497D"/>
                </a:solidFill>
              </a:rPr>
              <a:t> de los 5 trámites más importantes</a:t>
            </a:r>
          </a:p>
          <a:p>
            <a:pPr algn="ctr"/>
            <a:r>
              <a:rPr lang="es-CO" sz="1200" dirty="0" smtClean="0">
                <a:solidFill>
                  <a:srgbClr val="1F497D"/>
                </a:solidFill>
              </a:rPr>
              <a:t>Según los trámites usados </a:t>
            </a:r>
            <a:r>
              <a:rPr lang="es-CO" sz="1200" b="1" dirty="0" smtClean="0">
                <a:solidFill>
                  <a:srgbClr val="1F497D"/>
                </a:solidFill>
              </a:rPr>
              <a:t>durante 2014</a:t>
            </a:r>
            <a:endParaRPr lang="es-CO" sz="1200" b="1" dirty="0">
              <a:solidFill>
                <a:srgbClr val="1F497D"/>
              </a:solidFill>
            </a:endParaRPr>
          </a:p>
        </p:txBody>
      </p:sp>
      <p:graphicFrame>
        <p:nvGraphicFramePr>
          <p:cNvPr id="67" name="66 Gráfico"/>
          <p:cNvGraphicFramePr/>
          <p:nvPr>
            <p:extLst>
              <p:ext uri="{D42A27DB-BD31-4B8C-83A1-F6EECF244321}">
                <p14:modId xmlns:p14="http://schemas.microsoft.com/office/powerpoint/2010/main" val="2890196187"/>
              </p:ext>
            </p:extLst>
          </p:nvPr>
        </p:nvGraphicFramePr>
        <p:xfrm>
          <a:off x="4932040" y="1582612"/>
          <a:ext cx="1616247" cy="36266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8" name="67 Gráfico"/>
          <p:cNvGraphicFramePr/>
          <p:nvPr>
            <p:extLst>
              <p:ext uri="{D42A27DB-BD31-4B8C-83A1-F6EECF244321}">
                <p14:modId xmlns:p14="http://schemas.microsoft.com/office/powerpoint/2010/main" val="1141586149"/>
              </p:ext>
            </p:extLst>
          </p:nvPr>
        </p:nvGraphicFramePr>
        <p:xfrm>
          <a:off x="5938086" y="1568207"/>
          <a:ext cx="1616247" cy="36266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9" name="68 Gráfico"/>
          <p:cNvGraphicFramePr/>
          <p:nvPr>
            <p:extLst>
              <p:ext uri="{D42A27DB-BD31-4B8C-83A1-F6EECF244321}">
                <p14:modId xmlns:p14="http://schemas.microsoft.com/office/powerpoint/2010/main" val="2215180132"/>
              </p:ext>
            </p:extLst>
          </p:nvPr>
        </p:nvGraphicFramePr>
        <p:xfrm>
          <a:off x="6804248" y="1580118"/>
          <a:ext cx="1616247" cy="362664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0" name="69 Gráfico"/>
          <p:cNvGraphicFramePr/>
          <p:nvPr>
            <p:extLst>
              <p:ext uri="{D42A27DB-BD31-4B8C-83A1-F6EECF244321}">
                <p14:modId xmlns:p14="http://schemas.microsoft.com/office/powerpoint/2010/main" val="2059580141"/>
              </p:ext>
            </p:extLst>
          </p:nvPr>
        </p:nvGraphicFramePr>
        <p:xfrm>
          <a:off x="7852297" y="1582612"/>
          <a:ext cx="1616247" cy="3626644"/>
        </p:xfrm>
        <a:graphic>
          <a:graphicData uri="http://schemas.openxmlformats.org/drawingml/2006/chart">
            <c:chart xmlns:c="http://schemas.openxmlformats.org/drawingml/2006/chart" xmlns:r="http://schemas.openxmlformats.org/officeDocument/2006/relationships" r:id="rId6"/>
          </a:graphicData>
        </a:graphic>
      </p:graphicFrame>
      <p:sp>
        <p:nvSpPr>
          <p:cNvPr id="51" name="50 Rectángulo redondeado">
            <a:hlinkClick r:id="rId7"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Medio utilizado para realizar trámites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pSp>
        <p:nvGrpSpPr>
          <p:cNvPr id="57" name="56 Grupo"/>
          <p:cNvGrpSpPr/>
          <p:nvPr/>
        </p:nvGrpSpPr>
        <p:grpSpPr>
          <a:xfrm>
            <a:off x="2652537" y="1849388"/>
            <a:ext cx="2318021" cy="507067"/>
            <a:chOff x="2494643" y="356966"/>
            <a:chExt cx="2318021" cy="507067"/>
          </a:xfrm>
          <a:scene3d>
            <a:camera prst="orthographicFront"/>
            <a:lightRig rig="threePt" dir="t">
              <a:rot lat="0" lon="0" rev="7500000"/>
            </a:lightRig>
          </a:scene3d>
        </p:grpSpPr>
        <p:sp>
          <p:nvSpPr>
            <p:cNvPr id="58" name="57 Rectángulo redondeado"/>
            <p:cNvSpPr/>
            <p:nvPr/>
          </p:nvSpPr>
          <p:spPr>
            <a:xfrm>
              <a:off x="2494643" y="356966"/>
              <a:ext cx="2318021" cy="507067"/>
            </a:xfrm>
            <a:prstGeom prst="roundRect">
              <a:avLst/>
            </a:prstGeom>
            <a:sp3d z="152400" extrusionH="63500" prstMaterial="dkEdge">
              <a:bevelT w="135400" h="16350" prst="relaxedInset"/>
              <a:contourClr>
                <a:schemeClr val="bg1"/>
              </a:contourClr>
            </a:sp3d>
          </p:spPr>
          <p:style>
            <a:lnRef idx="1">
              <a:schemeClr val="accent5">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2" name="61 Rectángulo"/>
            <p:cNvSpPr/>
            <p:nvPr/>
          </p:nvSpPr>
          <p:spPr>
            <a:xfrm>
              <a:off x="2519396" y="381719"/>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Servicios Públicos (Gas, Acueducto, </a:t>
              </a:r>
              <a:r>
                <a:rPr lang="es-CO" sz="1100" kern="1200" dirty="0" err="1" smtClean="0">
                  <a:solidFill>
                    <a:schemeClr val="tx2"/>
                  </a:solidFill>
                </a:rPr>
                <a:t>Codensa</a:t>
              </a:r>
              <a:r>
                <a:rPr lang="es-CO" sz="1100" kern="1200" dirty="0" smtClean="0">
                  <a:solidFill>
                    <a:schemeClr val="tx2"/>
                  </a:solidFill>
                </a:rPr>
                <a:t>, ETB) –</a:t>
              </a:r>
              <a:r>
                <a:rPr lang="es-CO" sz="1100" b="1" kern="1200" dirty="0" smtClean="0">
                  <a:solidFill>
                    <a:schemeClr val="tx2"/>
                  </a:solidFill>
                  <a:effectLst>
                    <a:outerShdw blurRad="38100" dist="38100" dir="2700000" algn="tl">
                      <a:srgbClr val="000000">
                        <a:alpha val="43137"/>
                      </a:srgbClr>
                    </a:outerShdw>
                  </a:effectLst>
                </a:rPr>
                <a:t> 866.758 </a:t>
              </a:r>
              <a:endParaRPr lang="es-CO" sz="1200" b="1" kern="1200" dirty="0">
                <a:solidFill>
                  <a:schemeClr val="tx2"/>
                </a:solidFill>
                <a:effectLst>
                  <a:outerShdw blurRad="38100" dist="38100" dir="2700000" algn="tl">
                    <a:srgbClr val="000000">
                      <a:alpha val="43137"/>
                    </a:srgbClr>
                  </a:outerShdw>
                </a:effectLst>
              </a:endParaRPr>
            </a:p>
          </p:txBody>
        </p:sp>
      </p:grpSp>
      <p:grpSp>
        <p:nvGrpSpPr>
          <p:cNvPr id="63" name="62 Grupo"/>
          <p:cNvGrpSpPr/>
          <p:nvPr/>
        </p:nvGrpSpPr>
        <p:grpSpPr>
          <a:xfrm>
            <a:off x="2677290" y="2555244"/>
            <a:ext cx="2318021" cy="507067"/>
            <a:chOff x="2494643" y="927417"/>
            <a:chExt cx="2318021" cy="507067"/>
          </a:xfrm>
          <a:scene3d>
            <a:camera prst="orthographicFront"/>
            <a:lightRig rig="threePt" dir="t">
              <a:rot lat="0" lon="0" rev="7500000"/>
            </a:lightRig>
          </a:scene3d>
        </p:grpSpPr>
        <p:sp>
          <p:nvSpPr>
            <p:cNvPr id="64" name="63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5" name="64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Registro en Cámara de Comercio –</a:t>
              </a:r>
              <a:r>
                <a:rPr lang="es-CO" sz="1100" b="1" kern="1200" dirty="0" smtClean="0">
                  <a:solidFill>
                    <a:schemeClr val="tx2"/>
                  </a:solidFill>
                  <a:effectLst>
                    <a:outerShdw blurRad="38100" dist="38100" dir="2700000" algn="tl">
                      <a:srgbClr val="000000">
                        <a:alpha val="43137"/>
                      </a:srgbClr>
                    </a:outerShdw>
                  </a:effectLst>
                </a:rPr>
                <a:t>849.036 </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71" name="70 Grupo"/>
          <p:cNvGrpSpPr/>
          <p:nvPr/>
        </p:nvGrpSpPr>
        <p:grpSpPr>
          <a:xfrm>
            <a:off x="2627784" y="3247654"/>
            <a:ext cx="2318021" cy="507067"/>
            <a:chOff x="2494643" y="1497868"/>
            <a:chExt cx="2318021" cy="507067"/>
          </a:xfrm>
          <a:scene3d>
            <a:camera prst="orthographicFront"/>
            <a:lightRig rig="threePt" dir="t">
              <a:rot lat="0" lon="0" rev="7500000"/>
            </a:lightRig>
          </a:scene3d>
        </p:grpSpPr>
        <p:sp>
          <p:nvSpPr>
            <p:cNvPr id="72" name="71 Rectángulo redondeado"/>
            <p:cNvSpPr/>
            <p:nvPr/>
          </p:nvSpPr>
          <p:spPr>
            <a:xfrm>
              <a:off x="2494643" y="1497868"/>
              <a:ext cx="2318021" cy="507067"/>
            </a:xfrm>
            <a:prstGeom prst="roundRect">
              <a:avLst/>
            </a:prstGeom>
            <a:sp3d z="152400" extrusionH="63500" prstMaterial="dkEdge">
              <a:bevelT w="135400" h="16350" prst="relaxedInset"/>
              <a:contourClr>
                <a:schemeClr val="bg1"/>
              </a:contourClr>
            </a:sp3d>
          </p:spPr>
          <p:style>
            <a:lnRef idx="1">
              <a:schemeClr val="accent5">
                <a:hueOff val="-4966938"/>
                <a:satOff val="19906"/>
                <a:lumOff val="4314"/>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73" name="72 Rectángulo"/>
            <p:cNvSpPr/>
            <p:nvPr/>
          </p:nvSpPr>
          <p:spPr>
            <a:xfrm>
              <a:off x="2519396" y="152262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 Registro Único Tributario (RUT) –</a:t>
              </a:r>
              <a:r>
                <a:rPr lang="es-CO" sz="1100" b="1" kern="1200" dirty="0" smtClean="0">
                  <a:solidFill>
                    <a:schemeClr val="tx2"/>
                  </a:solidFill>
                  <a:effectLst>
                    <a:outerShdw blurRad="38100" dist="38100" dir="2700000" algn="tl">
                      <a:srgbClr val="000000">
                        <a:alpha val="43137"/>
                      </a:srgbClr>
                    </a:outerShdw>
                  </a:effectLst>
                </a:rPr>
                <a:t>825.791</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86" name="85 Grupo"/>
          <p:cNvGrpSpPr/>
          <p:nvPr/>
        </p:nvGrpSpPr>
        <p:grpSpPr>
          <a:xfrm>
            <a:off x="2627784" y="3898737"/>
            <a:ext cx="2318021" cy="507067"/>
            <a:chOff x="2494643" y="2068318"/>
            <a:chExt cx="2318021" cy="507067"/>
          </a:xfrm>
          <a:scene3d>
            <a:camera prst="orthographicFront"/>
            <a:lightRig rig="threePt" dir="t">
              <a:rot lat="0" lon="0" rev="7500000"/>
            </a:lightRig>
          </a:scene3d>
        </p:grpSpPr>
        <p:sp>
          <p:nvSpPr>
            <p:cNvPr id="87" name="86 Rectángulo redondeado"/>
            <p:cNvSpPr/>
            <p:nvPr/>
          </p:nvSpPr>
          <p:spPr>
            <a:xfrm>
              <a:off x="2494643" y="2068318"/>
              <a:ext cx="2318021" cy="507067"/>
            </a:xfrm>
            <a:prstGeom prst="roundRect">
              <a:avLst/>
            </a:prstGeom>
            <a:sp3d z="152400" extrusionH="63500" prstMaterial="dkEdge">
              <a:bevelT w="135400" h="16350" prst="relaxedInset"/>
              <a:contourClr>
                <a:schemeClr val="bg1"/>
              </a:contourClr>
            </a:sp3d>
          </p:spPr>
          <p:style>
            <a:lnRef idx="1">
              <a:schemeClr val="accent5">
                <a:hueOff val="-7450407"/>
                <a:satOff val="29858"/>
                <a:lumOff val="6471"/>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88" name="87 Rectángulo"/>
            <p:cNvSpPr/>
            <p:nvPr/>
          </p:nvSpPr>
          <p:spPr>
            <a:xfrm>
              <a:off x="2519396" y="209307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Impuestos – </a:t>
              </a:r>
              <a:r>
                <a:rPr lang="es-CO" sz="1100" b="1" kern="1200" dirty="0" smtClean="0">
                  <a:solidFill>
                    <a:schemeClr val="tx2"/>
                  </a:solidFill>
                  <a:effectLst>
                    <a:outerShdw blurRad="38100" dist="38100" dir="2700000" algn="tl">
                      <a:srgbClr val="000000">
                        <a:alpha val="43137"/>
                      </a:srgbClr>
                    </a:outerShdw>
                  </a:effectLst>
                </a:rPr>
                <a:t>689.305</a:t>
              </a:r>
              <a:r>
                <a:rPr lang="es-CO" sz="1100" kern="1200" dirty="0" smtClean="0">
                  <a:solidFill>
                    <a:schemeClr val="tx2"/>
                  </a:solidFill>
                </a:rPr>
                <a:t> </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89" name="88 Grupo"/>
          <p:cNvGrpSpPr/>
          <p:nvPr/>
        </p:nvGrpSpPr>
        <p:grpSpPr>
          <a:xfrm>
            <a:off x="2627784" y="4596364"/>
            <a:ext cx="2318021" cy="507067"/>
            <a:chOff x="2494643" y="2638769"/>
            <a:chExt cx="2318021" cy="507067"/>
          </a:xfrm>
          <a:scene3d>
            <a:camera prst="orthographicFront"/>
            <a:lightRig rig="threePt" dir="t">
              <a:rot lat="0" lon="0" rev="7500000"/>
            </a:lightRig>
          </a:scene3d>
        </p:grpSpPr>
        <p:sp>
          <p:nvSpPr>
            <p:cNvPr id="90" name="89 Rectángulo redondeado"/>
            <p:cNvSpPr/>
            <p:nvPr/>
          </p:nvSpPr>
          <p:spPr>
            <a:xfrm>
              <a:off x="2494643" y="2638769"/>
              <a:ext cx="2318021" cy="507067"/>
            </a:xfrm>
            <a:prstGeom prst="roundRect">
              <a:avLst/>
            </a:prstGeom>
            <a:sp3d z="152400" extrusionH="63500" prstMaterial="dkEdge">
              <a:bevelT w="135400" h="16350" prst="relaxedInset"/>
              <a:contourClr>
                <a:schemeClr val="bg1"/>
              </a:contourClr>
            </a:sp3d>
          </p:spPr>
          <p:style>
            <a:lnRef idx="1">
              <a:schemeClr val="accent5">
                <a:hueOff val="-9933876"/>
                <a:satOff val="39811"/>
                <a:lumOff val="862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91" name="90 Rectángulo"/>
            <p:cNvSpPr/>
            <p:nvPr/>
          </p:nvSpPr>
          <p:spPr>
            <a:xfrm>
              <a:off x="2519396" y="2663522"/>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Seguro Obligatorio de Accidentes de Tránsito (SOAT) – </a:t>
              </a:r>
              <a:r>
                <a:rPr lang="es-CO" sz="1100" b="1" kern="1200" dirty="0" smtClean="0">
                  <a:solidFill>
                    <a:schemeClr val="tx2"/>
                  </a:solidFill>
                  <a:effectLst>
                    <a:outerShdw blurRad="38100" dist="38100" dir="2700000" algn="tl">
                      <a:srgbClr val="000000">
                        <a:alpha val="43137"/>
                      </a:srgbClr>
                    </a:outerShdw>
                  </a:effectLst>
                </a:rPr>
                <a:t>221.672</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49" name="48 Grupo"/>
          <p:cNvGrpSpPr/>
          <p:nvPr/>
        </p:nvGrpSpPr>
        <p:grpSpPr>
          <a:xfrm>
            <a:off x="2242582" y="5329764"/>
            <a:ext cx="5179000" cy="323405"/>
            <a:chOff x="24863" y="5291664"/>
            <a:chExt cx="5179000" cy="323405"/>
          </a:xfrm>
        </p:grpSpPr>
        <p:sp>
          <p:nvSpPr>
            <p:cNvPr id="50" name="49 Cheurón">
              <a:hlinkClick r:id="rId8"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2" name="51 Cheurón">
              <a:hlinkClick r:id="rId9"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3" name="52 Cheurón">
              <a:hlinkClick r:id="rId10"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92" name="Picture 2" descr="http://58533534ea9b6562bf3c-029f06cbf668e558ffb5306597309f00.r0.cf1.rackcdn.com/2012/10/Like.jpg"/>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 name="92 Cheurón">
              <a:hlinkClick r:id="rId12"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94" name="93 Rectángulo redondeado">
            <a:hlinkClick r:id="rId13"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95" name="94 Rectángulo redondeado">
            <a:hlinkClick r:id="rId14"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96" name="95 Rectángulo redondeado">
            <a:hlinkClick r:id="rId15"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97" name="96 Rectángulo redondeado">
            <a:hlinkClick r:id="rId16" action="ppaction://hlinksldjump"/>
          </p:cNvPr>
          <p:cNvSpPr/>
          <p:nvPr/>
        </p:nvSpPr>
        <p:spPr>
          <a:xfrm>
            <a:off x="179512" y="3023661"/>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Cadena de sucesos</a:t>
            </a:r>
          </a:p>
        </p:txBody>
      </p:sp>
      <p:sp>
        <p:nvSpPr>
          <p:cNvPr id="98" name="97 Rectángulo redondeado">
            <a:hlinkClick r:id="rId17"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99" name="98 Rectángulo redondeado">
            <a:hlinkClick r:id="rId18" action="ppaction://hlinksldjump"/>
          </p:cNvPr>
          <p:cNvSpPr/>
          <p:nvPr/>
        </p:nvSpPr>
        <p:spPr>
          <a:xfrm>
            <a:off x="179512" y="373721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100" name="99 Conector">
            <a:hlinkClick r:id="rId16" action="ppaction://hlinksldjump"/>
          </p:cNvPr>
          <p:cNvSpPr/>
          <p:nvPr/>
        </p:nvSpPr>
        <p:spPr>
          <a:xfrm>
            <a:off x="928167"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1" name="100 Conector">
            <a:hlinkClick r:id="rId19" action="ppaction://hlinksldjump"/>
          </p:cNvPr>
          <p:cNvSpPr/>
          <p:nvPr/>
        </p:nvSpPr>
        <p:spPr>
          <a:xfrm>
            <a:off x="1081753"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2" name="101 Conector">
            <a:hlinkClick r:id="rId20" action="ppaction://hlinksldjump"/>
          </p:cNvPr>
          <p:cNvSpPr/>
          <p:nvPr/>
        </p:nvSpPr>
        <p:spPr>
          <a:xfrm>
            <a:off x="1235339"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3" name="102 Conector">
            <a:hlinkClick r:id="rId21" action="ppaction://hlinksldjump"/>
          </p:cNvPr>
          <p:cNvSpPr/>
          <p:nvPr/>
        </p:nvSpPr>
        <p:spPr>
          <a:xfrm>
            <a:off x="1388925"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4" name="103 Conector">
            <a:hlinkClick r:id="rId22" action="ppaction://hlinksldjump"/>
          </p:cNvPr>
          <p:cNvSpPr/>
          <p:nvPr/>
        </p:nvSpPr>
        <p:spPr>
          <a:xfrm>
            <a:off x="1542511"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5" name="104 Conector">
            <a:hlinkClick r:id="rId23" action="ppaction://hlinksldjump"/>
          </p:cNvPr>
          <p:cNvSpPr/>
          <p:nvPr/>
        </p:nvSpPr>
        <p:spPr>
          <a:xfrm>
            <a:off x="1696097"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6" name="105 Conector">
            <a:hlinkClick r:id="rId23" action="ppaction://hlinksldjump"/>
          </p:cNvPr>
          <p:cNvSpPr/>
          <p:nvPr/>
        </p:nvSpPr>
        <p:spPr>
          <a:xfrm>
            <a:off x="1849683"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107" name="106 Grupo"/>
          <p:cNvGrpSpPr/>
          <p:nvPr/>
        </p:nvGrpSpPr>
        <p:grpSpPr>
          <a:xfrm>
            <a:off x="3819981" y="183107"/>
            <a:ext cx="1182459" cy="450689"/>
            <a:chOff x="3819981" y="183107"/>
            <a:chExt cx="1182459" cy="450689"/>
          </a:xfrm>
        </p:grpSpPr>
        <p:grpSp>
          <p:nvGrpSpPr>
            <p:cNvPr id="108" name="107 Grupo"/>
            <p:cNvGrpSpPr/>
            <p:nvPr/>
          </p:nvGrpSpPr>
          <p:grpSpPr>
            <a:xfrm>
              <a:off x="3819981" y="183107"/>
              <a:ext cx="1182459" cy="450689"/>
              <a:chOff x="3164210" y="183107"/>
              <a:chExt cx="1182459" cy="450689"/>
            </a:xfrm>
          </p:grpSpPr>
          <p:sp>
            <p:nvSpPr>
              <p:cNvPr id="110" name="109 Elipse">
                <a:hlinkClick r:id="rId13"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111" name="110 CuadroTexto">
                <a:hlinkClick r:id="rId13"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109" name="Picture 6" descr="http://us.cdn3.123rf.com/168nwm/difught/difught1205/difught120500432/13456757-fabrica-de-negro-con-naranja-redonda.jpg">
              <a:hlinkClick r:id="rId13" action="ppaction://hlinksldjump"/>
            </p:cNvPr>
            <p:cNvPicPr preferRelativeResize="0">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58309725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56</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5144057" y="1455548"/>
            <a:ext cx="683200" cy="369332"/>
          </a:xfrm>
          <a:prstGeom prst="rect">
            <a:avLst/>
          </a:prstGeom>
          <a:noFill/>
        </p:spPr>
        <p:txBody>
          <a:bodyPr wrap="none" rtlCol="0">
            <a:spAutoFit/>
          </a:bodyPr>
          <a:lstStyle/>
          <a:p>
            <a:pPr algn="ctr"/>
            <a:r>
              <a:rPr lang="es-CO" sz="900" b="1" dirty="0">
                <a:solidFill>
                  <a:srgbClr val="1F497D"/>
                </a:solidFill>
              </a:rPr>
              <a:t>Internet </a:t>
            </a:r>
          </a:p>
          <a:p>
            <a:pPr algn="ctr"/>
            <a:r>
              <a:rPr lang="es-CO" sz="900" b="1" dirty="0">
                <a:solidFill>
                  <a:srgbClr val="1F497D"/>
                </a:solidFill>
              </a:rPr>
              <a:t>Fijo/Móvil</a:t>
            </a:r>
          </a:p>
        </p:txBody>
      </p:sp>
      <p:sp>
        <p:nvSpPr>
          <p:cNvPr id="18" name="17 Rectángulo"/>
          <p:cNvSpPr/>
          <p:nvPr/>
        </p:nvSpPr>
        <p:spPr>
          <a:xfrm>
            <a:off x="-18378" y="5137828"/>
            <a:ext cx="6132295" cy="215444"/>
          </a:xfrm>
          <a:prstGeom prst="rect">
            <a:avLst/>
          </a:prstGeom>
        </p:spPr>
        <p:txBody>
          <a:bodyPr wrap="square">
            <a:spAutoFit/>
          </a:bodyPr>
          <a:lstStyle/>
          <a:p>
            <a:r>
              <a:rPr lang="es-CO" sz="800" b="1" dirty="0" smtClean="0">
                <a:solidFill>
                  <a:prstClr val="white">
                    <a:lumMod val="50000"/>
                  </a:prstClr>
                </a:solidFill>
              </a:rPr>
              <a:t>P13.</a:t>
            </a:r>
            <a:r>
              <a:rPr lang="es-CO" sz="800" dirty="0" smtClean="0">
                <a:solidFill>
                  <a:prstClr val="white">
                    <a:lumMod val="50000"/>
                  </a:prstClr>
                </a:solidFill>
              </a:rPr>
              <a:t> </a:t>
            </a:r>
            <a:r>
              <a:rPr lang="es-CO" sz="800" dirty="0">
                <a:solidFill>
                  <a:prstClr val="white">
                    <a:lumMod val="50000"/>
                  </a:prstClr>
                </a:solidFill>
              </a:rPr>
              <a:t>Si no estuviera el medio presencial disponible ¿Cuál considera usted que sería el medio más apropiado para </a:t>
            </a:r>
            <a:r>
              <a:rPr lang="es-CO" sz="800" dirty="0" smtClean="0">
                <a:solidFill>
                  <a:prstClr val="white">
                    <a:lumMod val="50000"/>
                  </a:prstClr>
                </a:solidFill>
              </a:rPr>
              <a:t>que la empresa realice…</a:t>
            </a:r>
            <a:endParaRPr lang="es-CO" sz="800" dirty="0">
              <a:solidFill>
                <a:prstClr val="white">
                  <a:lumMod val="50000"/>
                </a:prstClr>
              </a:solidFill>
            </a:endParaRPr>
          </a:p>
        </p:txBody>
      </p:sp>
      <p:sp>
        <p:nvSpPr>
          <p:cNvPr id="38" name="37 CuadroTexto"/>
          <p:cNvSpPr txBox="1"/>
          <p:nvPr/>
        </p:nvSpPr>
        <p:spPr>
          <a:xfrm>
            <a:off x="6054698" y="1455548"/>
            <a:ext cx="683200" cy="369332"/>
          </a:xfrm>
          <a:prstGeom prst="rect">
            <a:avLst/>
          </a:prstGeom>
          <a:noFill/>
        </p:spPr>
        <p:txBody>
          <a:bodyPr wrap="none" rtlCol="0">
            <a:spAutoFit/>
          </a:bodyPr>
          <a:lstStyle/>
          <a:p>
            <a:pPr algn="ctr"/>
            <a:r>
              <a:rPr lang="es-CO" sz="900" b="1" dirty="0" smtClean="0">
                <a:solidFill>
                  <a:srgbClr val="1F497D"/>
                </a:solidFill>
              </a:rPr>
              <a:t>Llamada </a:t>
            </a:r>
          </a:p>
          <a:p>
            <a:pPr algn="ctr"/>
            <a:r>
              <a:rPr lang="es-CO" sz="900" b="1" dirty="0" smtClean="0">
                <a:solidFill>
                  <a:srgbClr val="1F497D"/>
                </a:solidFill>
              </a:rPr>
              <a:t>Telefónica</a:t>
            </a:r>
            <a:endParaRPr lang="es-CO" sz="900" b="1" dirty="0">
              <a:solidFill>
                <a:srgbClr val="1F497D"/>
              </a:solidFill>
            </a:endParaRPr>
          </a:p>
        </p:txBody>
      </p:sp>
      <p:sp>
        <p:nvSpPr>
          <p:cNvPr id="39" name="38 CuadroTexto"/>
          <p:cNvSpPr txBox="1"/>
          <p:nvPr/>
        </p:nvSpPr>
        <p:spPr>
          <a:xfrm>
            <a:off x="7014233" y="1455548"/>
            <a:ext cx="593432" cy="230832"/>
          </a:xfrm>
          <a:prstGeom prst="rect">
            <a:avLst/>
          </a:prstGeom>
          <a:noFill/>
        </p:spPr>
        <p:txBody>
          <a:bodyPr wrap="none" rtlCol="0">
            <a:spAutoFit/>
          </a:bodyPr>
          <a:lstStyle/>
          <a:p>
            <a:pPr algn="ctr"/>
            <a:r>
              <a:rPr lang="es-CO" sz="900" b="1" dirty="0" smtClean="0">
                <a:solidFill>
                  <a:srgbClr val="1F497D"/>
                </a:solidFill>
              </a:rPr>
              <a:t>Ninguno</a:t>
            </a:r>
            <a:endParaRPr lang="es-CO" sz="900" b="1" dirty="0">
              <a:solidFill>
                <a:srgbClr val="1F497D"/>
              </a:solidFill>
            </a:endParaRPr>
          </a:p>
        </p:txBody>
      </p:sp>
      <p:sp>
        <p:nvSpPr>
          <p:cNvPr id="42" name="41 CuadroTexto"/>
          <p:cNvSpPr txBox="1"/>
          <p:nvPr/>
        </p:nvSpPr>
        <p:spPr>
          <a:xfrm>
            <a:off x="8148492" y="1455548"/>
            <a:ext cx="407484" cy="230832"/>
          </a:xfrm>
          <a:prstGeom prst="rect">
            <a:avLst/>
          </a:prstGeom>
          <a:noFill/>
        </p:spPr>
        <p:txBody>
          <a:bodyPr wrap="none" rtlCol="0">
            <a:spAutoFit/>
          </a:bodyPr>
          <a:lstStyle/>
          <a:p>
            <a:pPr algn="ctr"/>
            <a:r>
              <a:rPr lang="es-CO" sz="900" b="1" dirty="0" smtClean="0">
                <a:solidFill>
                  <a:srgbClr val="1F497D"/>
                </a:solidFill>
              </a:rPr>
              <a:t>Otro</a:t>
            </a:r>
            <a:endParaRPr lang="es-CO" sz="900" b="1" dirty="0">
              <a:solidFill>
                <a:srgbClr val="1F497D"/>
              </a:solidFill>
            </a:endParaRPr>
          </a:p>
        </p:txBody>
      </p:sp>
      <p:sp>
        <p:nvSpPr>
          <p:cNvPr id="66" name="65 CuadroTexto"/>
          <p:cNvSpPr txBox="1"/>
          <p:nvPr/>
        </p:nvSpPr>
        <p:spPr>
          <a:xfrm rot="16200000">
            <a:off x="896908" y="3336342"/>
            <a:ext cx="2847126" cy="461665"/>
          </a:xfrm>
          <a:prstGeom prst="rect">
            <a:avLst/>
          </a:prstGeom>
          <a:noFill/>
        </p:spPr>
        <p:txBody>
          <a:bodyPr wrap="none" rtlCol="0">
            <a:spAutoFit/>
          </a:bodyPr>
          <a:lstStyle/>
          <a:p>
            <a:pPr algn="ctr"/>
            <a:r>
              <a:rPr lang="es-CO" sz="1200" b="1" dirty="0" smtClean="0">
                <a:solidFill>
                  <a:srgbClr val="1F497D"/>
                </a:solidFill>
              </a:rPr>
              <a:t>Ranking</a:t>
            </a:r>
            <a:r>
              <a:rPr lang="es-CO" sz="1200" dirty="0" smtClean="0">
                <a:solidFill>
                  <a:srgbClr val="1F497D"/>
                </a:solidFill>
              </a:rPr>
              <a:t> de los 5 trámites más importantes</a:t>
            </a:r>
          </a:p>
          <a:p>
            <a:pPr algn="ctr"/>
            <a:r>
              <a:rPr lang="es-CO" sz="1200" dirty="0" smtClean="0">
                <a:solidFill>
                  <a:srgbClr val="1F497D"/>
                </a:solidFill>
              </a:rPr>
              <a:t>Según los trámites usados </a:t>
            </a:r>
            <a:r>
              <a:rPr lang="es-CO" sz="1200" b="1" dirty="0" smtClean="0">
                <a:solidFill>
                  <a:srgbClr val="1F497D"/>
                </a:solidFill>
              </a:rPr>
              <a:t>durante 2014</a:t>
            </a:r>
            <a:endParaRPr lang="es-CO" sz="1200" b="1" dirty="0">
              <a:solidFill>
                <a:srgbClr val="1F497D"/>
              </a:solidFill>
            </a:endParaRPr>
          </a:p>
        </p:txBody>
      </p:sp>
      <p:graphicFrame>
        <p:nvGraphicFramePr>
          <p:cNvPr id="67" name="66 Gráfico"/>
          <p:cNvGraphicFramePr/>
          <p:nvPr>
            <p:extLst>
              <p:ext uri="{D42A27DB-BD31-4B8C-83A1-F6EECF244321}">
                <p14:modId xmlns:p14="http://schemas.microsoft.com/office/powerpoint/2010/main" val="1220935567"/>
              </p:ext>
            </p:extLst>
          </p:nvPr>
        </p:nvGraphicFramePr>
        <p:xfrm>
          <a:off x="4932040" y="1606362"/>
          <a:ext cx="1616247" cy="36266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8" name="67 Gráfico"/>
          <p:cNvGraphicFramePr/>
          <p:nvPr>
            <p:extLst>
              <p:ext uri="{D42A27DB-BD31-4B8C-83A1-F6EECF244321}">
                <p14:modId xmlns:p14="http://schemas.microsoft.com/office/powerpoint/2010/main" val="379521335"/>
              </p:ext>
            </p:extLst>
          </p:nvPr>
        </p:nvGraphicFramePr>
        <p:xfrm>
          <a:off x="5868144" y="1606362"/>
          <a:ext cx="1616247" cy="36266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9" name="68 Gráfico"/>
          <p:cNvGraphicFramePr/>
          <p:nvPr>
            <p:extLst>
              <p:ext uri="{D42A27DB-BD31-4B8C-83A1-F6EECF244321}">
                <p14:modId xmlns:p14="http://schemas.microsoft.com/office/powerpoint/2010/main" val="3598876065"/>
              </p:ext>
            </p:extLst>
          </p:nvPr>
        </p:nvGraphicFramePr>
        <p:xfrm>
          <a:off x="6804248" y="1603868"/>
          <a:ext cx="1616247" cy="362664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0" name="69 Gráfico"/>
          <p:cNvGraphicFramePr/>
          <p:nvPr>
            <p:extLst>
              <p:ext uri="{D42A27DB-BD31-4B8C-83A1-F6EECF244321}">
                <p14:modId xmlns:p14="http://schemas.microsoft.com/office/powerpoint/2010/main" val="2890785064"/>
              </p:ext>
            </p:extLst>
          </p:nvPr>
        </p:nvGraphicFramePr>
        <p:xfrm>
          <a:off x="7852297" y="1606362"/>
          <a:ext cx="1616247" cy="3626644"/>
        </p:xfrm>
        <a:graphic>
          <a:graphicData uri="http://schemas.openxmlformats.org/drawingml/2006/chart">
            <c:chart xmlns:c="http://schemas.openxmlformats.org/drawingml/2006/chart" xmlns:r="http://schemas.openxmlformats.org/officeDocument/2006/relationships" r:id="rId6"/>
          </a:graphicData>
        </a:graphic>
      </p:graphicFrame>
      <p:sp>
        <p:nvSpPr>
          <p:cNvPr id="51" name="50 Rectángulo redondeado">
            <a:hlinkClick r:id="rId7"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Medios más apropiados para realizar el trámite</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pSp>
        <p:nvGrpSpPr>
          <p:cNvPr id="54" name="53 Grupo"/>
          <p:cNvGrpSpPr/>
          <p:nvPr/>
        </p:nvGrpSpPr>
        <p:grpSpPr>
          <a:xfrm>
            <a:off x="2393396" y="5342407"/>
            <a:ext cx="5179000" cy="323405"/>
            <a:chOff x="24863" y="5291664"/>
            <a:chExt cx="5179000" cy="323405"/>
          </a:xfrm>
        </p:grpSpPr>
        <p:sp>
          <p:nvSpPr>
            <p:cNvPr id="55" name="54 Cheurón">
              <a:hlinkClick r:id="rId8"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6" name="55 Cheurón">
              <a:hlinkClick r:id="rId9"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9" name="58 Cheurón"/>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60" name="Picture 2" descr="http://58533534ea9b6562bf3c-029f06cbf668e558ffb5306597309f00.r0.cf1.rackcdn.com/2012/10/Like.jpg"/>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60 Cheurón">
              <a:hlinkClick r:id="rId11"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57" name="56 Grupo"/>
          <p:cNvGrpSpPr/>
          <p:nvPr/>
        </p:nvGrpSpPr>
        <p:grpSpPr>
          <a:xfrm>
            <a:off x="2652537" y="1849388"/>
            <a:ext cx="2318021" cy="507067"/>
            <a:chOff x="2494643" y="356966"/>
            <a:chExt cx="2318021" cy="507067"/>
          </a:xfrm>
          <a:scene3d>
            <a:camera prst="orthographicFront"/>
            <a:lightRig rig="threePt" dir="t">
              <a:rot lat="0" lon="0" rev="7500000"/>
            </a:lightRig>
          </a:scene3d>
        </p:grpSpPr>
        <p:sp>
          <p:nvSpPr>
            <p:cNvPr id="58" name="57 Rectángulo redondeado"/>
            <p:cNvSpPr/>
            <p:nvPr/>
          </p:nvSpPr>
          <p:spPr>
            <a:xfrm>
              <a:off x="2494643" y="356966"/>
              <a:ext cx="2318021" cy="507067"/>
            </a:xfrm>
            <a:prstGeom prst="roundRect">
              <a:avLst/>
            </a:prstGeom>
            <a:sp3d z="152400" extrusionH="63500" prstMaterial="dkEdge">
              <a:bevelT w="135400" h="16350" prst="relaxedInset"/>
              <a:contourClr>
                <a:schemeClr val="bg1"/>
              </a:contourClr>
            </a:sp3d>
          </p:spPr>
          <p:style>
            <a:lnRef idx="1">
              <a:schemeClr val="accent5">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2" name="61 Rectángulo"/>
            <p:cNvSpPr/>
            <p:nvPr/>
          </p:nvSpPr>
          <p:spPr>
            <a:xfrm>
              <a:off x="2519396" y="381719"/>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Servicios Públicos (Gas, Acueducto, </a:t>
              </a:r>
              <a:r>
                <a:rPr lang="es-CO" sz="1100" kern="1200" dirty="0" err="1" smtClean="0">
                  <a:solidFill>
                    <a:schemeClr val="tx2"/>
                  </a:solidFill>
                </a:rPr>
                <a:t>Codensa</a:t>
              </a:r>
              <a:r>
                <a:rPr lang="es-CO" sz="1100" kern="1200" dirty="0" smtClean="0">
                  <a:solidFill>
                    <a:schemeClr val="tx2"/>
                  </a:solidFill>
                </a:rPr>
                <a:t>, ETB) –</a:t>
              </a:r>
              <a:r>
                <a:rPr lang="es-CO" sz="1100" b="1" kern="1200" dirty="0" smtClean="0">
                  <a:solidFill>
                    <a:schemeClr val="tx2"/>
                  </a:solidFill>
                  <a:effectLst>
                    <a:outerShdw blurRad="38100" dist="38100" dir="2700000" algn="tl">
                      <a:srgbClr val="000000">
                        <a:alpha val="43137"/>
                      </a:srgbClr>
                    </a:outerShdw>
                  </a:effectLst>
                </a:rPr>
                <a:t> 866.758 </a:t>
              </a:r>
              <a:endParaRPr lang="es-CO" sz="1200" b="1" kern="1200" dirty="0">
                <a:solidFill>
                  <a:schemeClr val="tx2"/>
                </a:solidFill>
                <a:effectLst>
                  <a:outerShdw blurRad="38100" dist="38100" dir="2700000" algn="tl">
                    <a:srgbClr val="000000">
                      <a:alpha val="43137"/>
                    </a:srgbClr>
                  </a:outerShdw>
                </a:effectLst>
              </a:endParaRPr>
            </a:p>
          </p:txBody>
        </p:sp>
      </p:grpSp>
      <p:grpSp>
        <p:nvGrpSpPr>
          <p:cNvPr id="63" name="62 Grupo"/>
          <p:cNvGrpSpPr/>
          <p:nvPr/>
        </p:nvGrpSpPr>
        <p:grpSpPr>
          <a:xfrm>
            <a:off x="2677290" y="2555244"/>
            <a:ext cx="2318021" cy="507067"/>
            <a:chOff x="2494643" y="927417"/>
            <a:chExt cx="2318021" cy="507067"/>
          </a:xfrm>
          <a:scene3d>
            <a:camera prst="orthographicFront"/>
            <a:lightRig rig="threePt" dir="t">
              <a:rot lat="0" lon="0" rev="7500000"/>
            </a:lightRig>
          </a:scene3d>
        </p:grpSpPr>
        <p:sp>
          <p:nvSpPr>
            <p:cNvPr id="64" name="63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5" name="64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Registro en Cámara de Comercio –</a:t>
              </a:r>
              <a:r>
                <a:rPr lang="es-CO" sz="1100" b="1" kern="1200" dirty="0" smtClean="0">
                  <a:solidFill>
                    <a:schemeClr val="tx2"/>
                  </a:solidFill>
                  <a:effectLst>
                    <a:outerShdw blurRad="38100" dist="38100" dir="2700000" algn="tl">
                      <a:srgbClr val="000000">
                        <a:alpha val="43137"/>
                      </a:srgbClr>
                    </a:outerShdw>
                  </a:effectLst>
                </a:rPr>
                <a:t>849.036 </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75" name="74 Grupo"/>
          <p:cNvGrpSpPr/>
          <p:nvPr/>
        </p:nvGrpSpPr>
        <p:grpSpPr>
          <a:xfrm>
            <a:off x="2627784" y="3247654"/>
            <a:ext cx="2318021" cy="507067"/>
            <a:chOff x="2494643" y="1497868"/>
            <a:chExt cx="2318021" cy="507067"/>
          </a:xfrm>
          <a:scene3d>
            <a:camera prst="orthographicFront"/>
            <a:lightRig rig="threePt" dir="t">
              <a:rot lat="0" lon="0" rev="7500000"/>
            </a:lightRig>
          </a:scene3d>
        </p:grpSpPr>
        <p:sp>
          <p:nvSpPr>
            <p:cNvPr id="93" name="92 Rectángulo redondeado"/>
            <p:cNvSpPr/>
            <p:nvPr/>
          </p:nvSpPr>
          <p:spPr>
            <a:xfrm>
              <a:off x="2494643" y="1497868"/>
              <a:ext cx="2318021" cy="507067"/>
            </a:xfrm>
            <a:prstGeom prst="roundRect">
              <a:avLst/>
            </a:prstGeom>
            <a:sp3d z="152400" extrusionH="63500" prstMaterial="dkEdge">
              <a:bevelT w="135400" h="16350" prst="relaxedInset"/>
              <a:contourClr>
                <a:schemeClr val="bg1"/>
              </a:contourClr>
            </a:sp3d>
          </p:spPr>
          <p:style>
            <a:lnRef idx="1">
              <a:schemeClr val="accent5">
                <a:hueOff val="-4966938"/>
                <a:satOff val="19906"/>
                <a:lumOff val="4314"/>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94" name="93 Rectángulo"/>
            <p:cNvSpPr/>
            <p:nvPr/>
          </p:nvSpPr>
          <p:spPr>
            <a:xfrm>
              <a:off x="2519396" y="152262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 Registro Único Tributario (RUT) –</a:t>
              </a:r>
              <a:r>
                <a:rPr lang="es-CO" sz="1100" b="1" kern="1200" dirty="0" smtClean="0">
                  <a:solidFill>
                    <a:schemeClr val="tx2"/>
                  </a:solidFill>
                  <a:effectLst>
                    <a:outerShdw blurRad="38100" dist="38100" dir="2700000" algn="tl">
                      <a:srgbClr val="000000">
                        <a:alpha val="43137"/>
                      </a:srgbClr>
                    </a:outerShdw>
                  </a:effectLst>
                </a:rPr>
                <a:t>825.791</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101" name="100 Grupo"/>
          <p:cNvGrpSpPr/>
          <p:nvPr/>
        </p:nvGrpSpPr>
        <p:grpSpPr>
          <a:xfrm>
            <a:off x="2627784" y="3898737"/>
            <a:ext cx="2318021" cy="507067"/>
            <a:chOff x="2494643" y="2068318"/>
            <a:chExt cx="2318021" cy="507067"/>
          </a:xfrm>
          <a:scene3d>
            <a:camera prst="orthographicFront"/>
            <a:lightRig rig="threePt" dir="t">
              <a:rot lat="0" lon="0" rev="7500000"/>
            </a:lightRig>
          </a:scene3d>
        </p:grpSpPr>
        <p:sp>
          <p:nvSpPr>
            <p:cNvPr id="102" name="101 Rectángulo redondeado"/>
            <p:cNvSpPr/>
            <p:nvPr/>
          </p:nvSpPr>
          <p:spPr>
            <a:xfrm>
              <a:off x="2494643" y="2068318"/>
              <a:ext cx="2318021" cy="507067"/>
            </a:xfrm>
            <a:prstGeom prst="roundRect">
              <a:avLst/>
            </a:prstGeom>
            <a:sp3d z="152400" extrusionH="63500" prstMaterial="dkEdge">
              <a:bevelT w="135400" h="16350" prst="relaxedInset"/>
              <a:contourClr>
                <a:schemeClr val="bg1"/>
              </a:contourClr>
            </a:sp3d>
          </p:spPr>
          <p:style>
            <a:lnRef idx="1">
              <a:schemeClr val="accent5">
                <a:hueOff val="-7450407"/>
                <a:satOff val="29858"/>
                <a:lumOff val="6471"/>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03" name="102 Rectángulo"/>
            <p:cNvSpPr/>
            <p:nvPr/>
          </p:nvSpPr>
          <p:spPr>
            <a:xfrm>
              <a:off x="2519396" y="209307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Impuestos – </a:t>
              </a:r>
              <a:r>
                <a:rPr lang="es-CO" sz="1100" b="1" kern="1200" dirty="0" smtClean="0">
                  <a:solidFill>
                    <a:schemeClr val="tx2"/>
                  </a:solidFill>
                  <a:effectLst>
                    <a:outerShdw blurRad="38100" dist="38100" dir="2700000" algn="tl">
                      <a:srgbClr val="000000">
                        <a:alpha val="43137"/>
                      </a:srgbClr>
                    </a:outerShdw>
                  </a:effectLst>
                </a:rPr>
                <a:t>689.305</a:t>
              </a:r>
              <a:r>
                <a:rPr lang="es-CO" sz="1100" kern="1200" dirty="0" smtClean="0">
                  <a:solidFill>
                    <a:schemeClr val="tx2"/>
                  </a:solidFill>
                </a:rPr>
                <a:t> </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104" name="103 Grupo"/>
          <p:cNvGrpSpPr/>
          <p:nvPr/>
        </p:nvGrpSpPr>
        <p:grpSpPr>
          <a:xfrm>
            <a:off x="2627784" y="4596364"/>
            <a:ext cx="2318021" cy="507067"/>
            <a:chOff x="2494643" y="2638769"/>
            <a:chExt cx="2318021" cy="507067"/>
          </a:xfrm>
          <a:scene3d>
            <a:camera prst="orthographicFront"/>
            <a:lightRig rig="threePt" dir="t">
              <a:rot lat="0" lon="0" rev="7500000"/>
            </a:lightRig>
          </a:scene3d>
        </p:grpSpPr>
        <p:sp>
          <p:nvSpPr>
            <p:cNvPr id="105" name="104 Rectángulo redondeado"/>
            <p:cNvSpPr/>
            <p:nvPr/>
          </p:nvSpPr>
          <p:spPr>
            <a:xfrm>
              <a:off x="2494643" y="2638769"/>
              <a:ext cx="2318021" cy="507067"/>
            </a:xfrm>
            <a:prstGeom prst="roundRect">
              <a:avLst/>
            </a:prstGeom>
            <a:sp3d z="152400" extrusionH="63500" prstMaterial="dkEdge">
              <a:bevelT w="135400" h="16350" prst="relaxedInset"/>
              <a:contourClr>
                <a:schemeClr val="bg1"/>
              </a:contourClr>
            </a:sp3d>
          </p:spPr>
          <p:style>
            <a:lnRef idx="1">
              <a:schemeClr val="accent5">
                <a:hueOff val="-9933876"/>
                <a:satOff val="39811"/>
                <a:lumOff val="862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06" name="105 Rectángulo"/>
            <p:cNvSpPr/>
            <p:nvPr/>
          </p:nvSpPr>
          <p:spPr>
            <a:xfrm>
              <a:off x="2519396" y="2663522"/>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Seguro Obligatorio de Accidentes de Tránsito (SOAT) – </a:t>
              </a:r>
              <a:r>
                <a:rPr lang="es-CO" sz="1100" b="1" kern="1200" dirty="0" smtClean="0">
                  <a:solidFill>
                    <a:schemeClr val="tx2"/>
                  </a:solidFill>
                  <a:effectLst>
                    <a:outerShdw blurRad="38100" dist="38100" dir="2700000" algn="tl">
                      <a:srgbClr val="000000">
                        <a:alpha val="43137"/>
                      </a:srgbClr>
                    </a:outerShdw>
                  </a:effectLst>
                </a:rPr>
                <a:t>221.672</a:t>
              </a:r>
              <a:endParaRPr lang="es-CO" sz="1100" b="1" kern="1200" dirty="0">
                <a:solidFill>
                  <a:schemeClr val="tx2"/>
                </a:solidFill>
                <a:effectLst>
                  <a:outerShdw blurRad="38100" dist="38100" dir="2700000" algn="tl">
                    <a:srgbClr val="000000">
                      <a:alpha val="43137"/>
                    </a:srgbClr>
                  </a:outerShdw>
                </a:effectLst>
              </a:endParaRPr>
            </a:p>
          </p:txBody>
        </p:sp>
      </p:grpSp>
      <p:sp>
        <p:nvSpPr>
          <p:cNvPr id="49" name="48 Rectángulo redondeado">
            <a:hlinkClick r:id="rId12"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50" name="49 Rectángulo redondeado">
            <a:hlinkClick r:id="rId13"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52" name="51 Rectángulo redondeado">
            <a:hlinkClick r:id="rId14"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53" name="52 Rectángulo redondeado">
            <a:hlinkClick r:id="rId15" action="ppaction://hlinksldjump"/>
          </p:cNvPr>
          <p:cNvSpPr/>
          <p:nvPr/>
        </p:nvSpPr>
        <p:spPr>
          <a:xfrm>
            <a:off x="179512" y="3023661"/>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Cadena de sucesos</a:t>
            </a:r>
          </a:p>
        </p:txBody>
      </p:sp>
      <p:sp>
        <p:nvSpPr>
          <p:cNvPr id="78" name="77 Rectángulo redondeado">
            <a:hlinkClick r:id="rId16"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79" name="78 Rectángulo redondeado">
            <a:hlinkClick r:id="rId17" action="ppaction://hlinksldjump"/>
          </p:cNvPr>
          <p:cNvSpPr/>
          <p:nvPr/>
        </p:nvSpPr>
        <p:spPr>
          <a:xfrm>
            <a:off x="179512" y="373721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80" name="79 Conector">
            <a:hlinkClick r:id="rId15" action="ppaction://hlinksldjump"/>
          </p:cNvPr>
          <p:cNvSpPr/>
          <p:nvPr/>
        </p:nvSpPr>
        <p:spPr>
          <a:xfrm>
            <a:off x="928167"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18" action="ppaction://hlinksldjump"/>
          </p:cNvPr>
          <p:cNvSpPr/>
          <p:nvPr/>
        </p:nvSpPr>
        <p:spPr>
          <a:xfrm>
            <a:off x="1081753"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19" action="ppaction://hlinksldjump"/>
          </p:cNvPr>
          <p:cNvSpPr/>
          <p:nvPr/>
        </p:nvSpPr>
        <p:spPr>
          <a:xfrm>
            <a:off x="1235339"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20" action="ppaction://hlinksldjump"/>
          </p:cNvPr>
          <p:cNvSpPr/>
          <p:nvPr/>
        </p:nvSpPr>
        <p:spPr>
          <a:xfrm>
            <a:off x="1388925"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1" action="ppaction://hlinksldjump"/>
          </p:cNvPr>
          <p:cNvSpPr/>
          <p:nvPr/>
        </p:nvSpPr>
        <p:spPr>
          <a:xfrm>
            <a:off x="1542511"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5" name="84 Conector">
            <a:hlinkClick r:id="rId22" action="ppaction://hlinksldjump"/>
          </p:cNvPr>
          <p:cNvSpPr/>
          <p:nvPr/>
        </p:nvSpPr>
        <p:spPr>
          <a:xfrm>
            <a:off x="1696097"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22" action="ppaction://hlinksldjump"/>
          </p:cNvPr>
          <p:cNvSpPr/>
          <p:nvPr/>
        </p:nvSpPr>
        <p:spPr>
          <a:xfrm>
            <a:off x="1849683"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87" name="86 Grupo"/>
          <p:cNvGrpSpPr/>
          <p:nvPr/>
        </p:nvGrpSpPr>
        <p:grpSpPr>
          <a:xfrm>
            <a:off x="3819981" y="183107"/>
            <a:ext cx="1182459" cy="450689"/>
            <a:chOff x="3819981" y="183107"/>
            <a:chExt cx="1182459" cy="450689"/>
          </a:xfrm>
        </p:grpSpPr>
        <p:grpSp>
          <p:nvGrpSpPr>
            <p:cNvPr id="88" name="87 Grupo"/>
            <p:cNvGrpSpPr/>
            <p:nvPr/>
          </p:nvGrpSpPr>
          <p:grpSpPr>
            <a:xfrm>
              <a:off x="3819981" y="183107"/>
              <a:ext cx="1182459" cy="450689"/>
              <a:chOff x="3164210" y="183107"/>
              <a:chExt cx="1182459" cy="450689"/>
            </a:xfrm>
          </p:grpSpPr>
          <p:sp>
            <p:nvSpPr>
              <p:cNvPr id="90" name="89 Elipse">
                <a:hlinkClick r:id="rId12"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91" name="90 CuadroTexto">
                <a:hlinkClick r:id="rId12"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89" name="Picture 6" descr="http://us.cdn3.123rf.com/168nwm/difught/difught1205/difught120500432/13456757-fabrica-de-negro-con-naranja-redonda.jpg">
              <a:hlinkClick r:id="rId12" action="ppaction://hlinksldjump"/>
            </p:cNvPr>
            <p:cNvPicPr preferRelativeResize="0">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66358496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57</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2" name="11 CuadroTexto"/>
          <p:cNvSpPr txBox="1"/>
          <p:nvPr/>
        </p:nvSpPr>
        <p:spPr>
          <a:xfrm>
            <a:off x="5977140" y="1585106"/>
            <a:ext cx="457176" cy="230832"/>
          </a:xfrm>
          <a:prstGeom prst="rect">
            <a:avLst/>
          </a:prstGeom>
          <a:noFill/>
        </p:spPr>
        <p:txBody>
          <a:bodyPr wrap="none" rtlCol="0">
            <a:spAutoFit/>
          </a:bodyPr>
          <a:lstStyle/>
          <a:p>
            <a:pPr algn="ctr"/>
            <a:r>
              <a:rPr lang="es-CO" sz="900" b="1" dirty="0" smtClean="0">
                <a:solidFill>
                  <a:srgbClr val="1F497D"/>
                </a:solidFill>
              </a:rPr>
              <a:t>Difícil</a:t>
            </a:r>
            <a:endParaRPr lang="es-CO" sz="900" b="1" dirty="0">
              <a:solidFill>
                <a:srgbClr val="1F497D"/>
              </a:solidFill>
            </a:endParaRPr>
          </a:p>
        </p:txBody>
      </p:sp>
      <p:sp>
        <p:nvSpPr>
          <p:cNvPr id="18" name="17 Rectángulo"/>
          <p:cNvSpPr/>
          <p:nvPr/>
        </p:nvSpPr>
        <p:spPr>
          <a:xfrm>
            <a:off x="-18377" y="5090328"/>
            <a:ext cx="5409774" cy="215444"/>
          </a:xfrm>
          <a:prstGeom prst="rect">
            <a:avLst/>
          </a:prstGeom>
        </p:spPr>
        <p:txBody>
          <a:bodyPr wrap="square">
            <a:spAutoFit/>
          </a:bodyPr>
          <a:lstStyle/>
          <a:p>
            <a:r>
              <a:rPr lang="es-CO" sz="800" b="1" dirty="0" err="1" smtClean="0">
                <a:solidFill>
                  <a:prstClr val="white">
                    <a:lumMod val="50000"/>
                  </a:prstClr>
                </a:solidFill>
              </a:rPr>
              <a:t>P14</a:t>
            </a:r>
            <a:r>
              <a:rPr lang="es-CO" sz="800" b="1" dirty="0" smtClean="0">
                <a:solidFill>
                  <a:prstClr val="white">
                    <a:lumMod val="50000"/>
                  </a:prstClr>
                </a:solidFill>
              </a:rPr>
              <a:t>.</a:t>
            </a:r>
            <a:r>
              <a:rPr lang="es-CO" sz="800" dirty="0" smtClean="0">
                <a:solidFill>
                  <a:prstClr val="white">
                    <a:lumMod val="50000"/>
                  </a:prstClr>
                </a:solidFill>
              </a:rPr>
              <a:t> </a:t>
            </a:r>
            <a:r>
              <a:rPr lang="es-CO" sz="800" dirty="0">
                <a:solidFill>
                  <a:prstClr val="white">
                    <a:lumMod val="50000"/>
                  </a:prstClr>
                </a:solidFill>
              </a:rPr>
              <a:t>¿Qué tan fácil o difícil fue </a:t>
            </a:r>
            <a:r>
              <a:rPr lang="es-CO" sz="800" dirty="0" smtClean="0">
                <a:solidFill>
                  <a:prstClr val="white">
                    <a:lumMod val="50000"/>
                  </a:prstClr>
                </a:solidFill>
              </a:rPr>
              <a:t>realizar…?</a:t>
            </a:r>
            <a:endParaRPr lang="es-CO" sz="800" dirty="0">
              <a:solidFill>
                <a:prstClr val="white">
                  <a:lumMod val="50000"/>
                </a:prstClr>
              </a:solidFill>
            </a:endParaRPr>
          </a:p>
        </p:txBody>
      </p:sp>
      <p:sp>
        <p:nvSpPr>
          <p:cNvPr id="38" name="37 CuadroTexto"/>
          <p:cNvSpPr txBox="1"/>
          <p:nvPr/>
        </p:nvSpPr>
        <p:spPr>
          <a:xfrm>
            <a:off x="6843698" y="1585106"/>
            <a:ext cx="545341" cy="230832"/>
          </a:xfrm>
          <a:prstGeom prst="rect">
            <a:avLst/>
          </a:prstGeom>
          <a:noFill/>
        </p:spPr>
        <p:txBody>
          <a:bodyPr wrap="none" rtlCol="0">
            <a:spAutoFit/>
          </a:bodyPr>
          <a:lstStyle/>
          <a:p>
            <a:pPr algn="ctr"/>
            <a:r>
              <a:rPr lang="es-CO" sz="900" b="1" dirty="0" smtClean="0">
                <a:solidFill>
                  <a:srgbClr val="1F497D"/>
                </a:solidFill>
              </a:rPr>
              <a:t>Normal</a:t>
            </a:r>
            <a:endParaRPr lang="es-CO" sz="900" b="1" dirty="0">
              <a:solidFill>
                <a:srgbClr val="1F497D"/>
              </a:solidFill>
            </a:endParaRPr>
          </a:p>
        </p:txBody>
      </p:sp>
      <p:sp>
        <p:nvSpPr>
          <p:cNvPr id="39" name="38 CuadroTexto"/>
          <p:cNvSpPr txBox="1"/>
          <p:nvPr/>
        </p:nvSpPr>
        <p:spPr>
          <a:xfrm>
            <a:off x="7817662" y="1585106"/>
            <a:ext cx="426720" cy="230832"/>
          </a:xfrm>
          <a:prstGeom prst="rect">
            <a:avLst/>
          </a:prstGeom>
          <a:noFill/>
        </p:spPr>
        <p:txBody>
          <a:bodyPr wrap="none" rtlCol="0">
            <a:spAutoFit/>
          </a:bodyPr>
          <a:lstStyle/>
          <a:p>
            <a:pPr algn="ctr"/>
            <a:r>
              <a:rPr lang="es-CO" sz="900" b="1" dirty="0" smtClean="0">
                <a:solidFill>
                  <a:srgbClr val="1F497D"/>
                </a:solidFill>
              </a:rPr>
              <a:t>Fácil </a:t>
            </a:r>
            <a:endParaRPr lang="es-CO" sz="900" b="1" dirty="0">
              <a:solidFill>
                <a:srgbClr val="1F497D"/>
              </a:solidFill>
            </a:endParaRPr>
          </a:p>
        </p:txBody>
      </p:sp>
      <p:sp>
        <p:nvSpPr>
          <p:cNvPr id="66" name="65 CuadroTexto"/>
          <p:cNvSpPr txBox="1"/>
          <p:nvPr/>
        </p:nvSpPr>
        <p:spPr>
          <a:xfrm rot="16200000">
            <a:off x="896908" y="3147320"/>
            <a:ext cx="2847126" cy="461665"/>
          </a:xfrm>
          <a:prstGeom prst="rect">
            <a:avLst/>
          </a:prstGeom>
          <a:noFill/>
        </p:spPr>
        <p:txBody>
          <a:bodyPr wrap="none" rtlCol="0">
            <a:spAutoFit/>
          </a:bodyPr>
          <a:lstStyle/>
          <a:p>
            <a:pPr algn="ctr"/>
            <a:r>
              <a:rPr lang="es-CO" sz="1200" b="1" dirty="0" smtClean="0">
                <a:solidFill>
                  <a:srgbClr val="1F497D"/>
                </a:solidFill>
              </a:rPr>
              <a:t>Ranking</a:t>
            </a:r>
            <a:r>
              <a:rPr lang="es-CO" sz="1200" dirty="0" smtClean="0">
                <a:solidFill>
                  <a:srgbClr val="1F497D"/>
                </a:solidFill>
              </a:rPr>
              <a:t> de los 5 trámites más importantes</a:t>
            </a:r>
          </a:p>
          <a:p>
            <a:pPr algn="ctr"/>
            <a:r>
              <a:rPr lang="es-CO" sz="1200" dirty="0" smtClean="0">
                <a:solidFill>
                  <a:srgbClr val="1F497D"/>
                </a:solidFill>
              </a:rPr>
              <a:t>Según los trámites usados </a:t>
            </a:r>
            <a:r>
              <a:rPr lang="es-CO" sz="1200" b="1" dirty="0" smtClean="0">
                <a:solidFill>
                  <a:srgbClr val="1F497D"/>
                </a:solidFill>
              </a:rPr>
              <a:t>durante 2014</a:t>
            </a:r>
            <a:endParaRPr lang="es-CO" sz="1200" b="1" dirty="0">
              <a:solidFill>
                <a:srgbClr val="1F497D"/>
              </a:solidFill>
            </a:endParaRPr>
          </a:p>
        </p:txBody>
      </p:sp>
      <p:graphicFrame>
        <p:nvGraphicFramePr>
          <p:cNvPr id="103" name="102 Gráfico"/>
          <p:cNvGraphicFramePr/>
          <p:nvPr>
            <p:extLst>
              <p:ext uri="{D42A27DB-BD31-4B8C-83A1-F6EECF244321}">
                <p14:modId xmlns:p14="http://schemas.microsoft.com/office/powerpoint/2010/main" val="1151545347"/>
              </p:ext>
            </p:extLst>
          </p:nvPr>
        </p:nvGraphicFramePr>
        <p:xfrm>
          <a:off x="5028350" y="1846805"/>
          <a:ext cx="4152162" cy="3426435"/>
        </p:xfrm>
        <a:graphic>
          <a:graphicData uri="http://schemas.openxmlformats.org/drawingml/2006/chart">
            <c:chart xmlns:c="http://schemas.openxmlformats.org/drawingml/2006/chart" xmlns:r="http://schemas.openxmlformats.org/officeDocument/2006/relationships" r:id="rId3"/>
          </a:graphicData>
        </a:graphic>
      </p:graphicFrame>
      <p:sp>
        <p:nvSpPr>
          <p:cNvPr id="2" name="1 Rectángulo"/>
          <p:cNvSpPr/>
          <p:nvPr/>
        </p:nvSpPr>
        <p:spPr>
          <a:xfrm>
            <a:off x="5940152" y="1642289"/>
            <a:ext cx="108000" cy="108000"/>
          </a:xfrm>
          <a:prstGeom prst="rect">
            <a:avLst/>
          </a:prstGeom>
          <a:solidFill>
            <a:srgbClr val="C3D6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endParaRPr>
          </a:p>
        </p:txBody>
      </p:sp>
      <p:sp>
        <p:nvSpPr>
          <p:cNvPr id="104" name="103 Rectángulo"/>
          <p:cNvSpPr/>
          <p:nvPr/>
        </p:nvSpPr>
        <p:spPr>
          <a:xfrm>
            <a:off x="6804240" y="1654531"/>
            <a:ext cx="108000" cy="108000"/>
          </a:xfrm>
          <a:prstGeom prst="rect">
            <a:avLst/>
          </a:prstGeom>
          <a:solidFill>
            <a:srgbClr val="93C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endParaRPr>
          </a:p>
        </p:txBody>
      </p:sp>
      <p:sp>
        <p:nvSpPr>
          <p:cNvPr id="105" name="104 Rectángulo"/>
          <p:cNvSpPr/>
          <p:nvPr/>
        </p:nvSpPr>
        <p:spPr>
          <a:xfrm>
            <a:off x="7776735" y="1654531"/>
            <a:ext cx="108000" cy="108000"/>
          </a:xfrm>
          <a:prstGeom prst="rect">
            <a:avLst/>
          </a:prstGeom>
          <a:solidFill>
            <a:srgbClr val="B3A2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endParaRPr>
          </a:p>
        </p:txBody>
      </p:sp>
      <p:sp>
        <p:nvSpPr>
          <p:cNvPr id="106" name="105 Rectángulo redondeado">
            <a:hlinkClick r:id="rId4"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Facilidad de realidad el trámite</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pSp>
        <p:nvGrpSpPr>
          <p:cNvPr id="57" name="56 Grupo"/>
          <p:cNvGrpSpPr/>
          <p:nvPr/>
        </p:nvGrpSpPr>
        <p:grpSpPr>
          <a:xfrm>
            <a:off x="3021314" y="1907713"/>
            <a:ext cx="2318021" cy="507067"/>
            <a:chOff x="2494643" y="356966"/>
            <a:chExt cx="2318021" cy="507067"/>
          </a:xfrm>
          <a:scene3d>
            <a:camera prst="orthographicFront"/>
            <a:lightRig rig="threePt" dir="t">
              <a:rot lat="0" lon="0" rev="7500000"/>
            </a:lightRig>
          </a:scene3d>
        </p:grpSpPr>
        <p:sp>
          <p:nvSpPr>
            <p:cNvPr id="58" name="57 Rectángulo redondeado"/>
            <p:cNvSpPr/>
            <p:nvPr/>
          </p:nvSpPr>
          <p:spPr>
            <a:xfrm>
              <a:off x="2494643" y="356966"/>
              <a:ext cx="2318021" cy="507067"/>
            </a:xfrm>
            <a:prstGeom prst="roundRect">
              <a:avLst/>
            </a:prstGeom>
            <a:sp3d z="152400" extrusionH="63500" prstMaterial="dkEdge">
              <a:bevelT w="135400" h="16350" prst="relaxedInset"/>
              <a:contourClr>
                <a:schemeClr val="bg1"/>
              </a:contourClr>
            </a:sp3d>
          </p:spPr>
          <p:style>
            <a:lnRef idx="1">
              <a:schemeClr val="accent5">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1" name="60 Rectángulo"/>
            <p:cNvSpPr/>
            <p:nvPr/>
          </p:nvSpPr>
          <p:spPr>
            <a:xfrm>
              <a:off x="2519396" y="381719"/>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Servicios Públicos (Gas, Acueducto, </a:t>
              </a:r>
              <a:r>
                <a:rPr lang="es-CO" sz="1100" kern="1200" dirty="0" err="1" smtClean="0">
                  <a:solidFill>
                    <a:schemeClr val="tx2"/>
                  </a:solidFill>
                </a:rPr>
                <a:t>Codensa</a:t>
              </a:r>
              <a:r>
                <a:rPr lang="es-CO" sz="1100" kern="1200" dirty="0" smtClean="0">
                  <a:solidFill>
                    <a:schemeClr val="tx2"/>
                  </a:solidFill>
                </a:rPr>
                <a:t>, ETB) –</a:t>
              </a:r>
              <a:r>
                <a:rPr lang="es-CO" sz="1100" b="1" kern="1200" dirty="0" smtClean="0">
                  <a:solidFill>
                    <a:schemeClr val="tx2"/>
                  </a:solidFill>
                  <a:effectLst>
                    <a:outerShdw blurRad="38100" dist="38100" dir="2700000" algn="tl">
                      <a:srgbClr val="000000">
                        <a:alpha val="43137"/>
                      </a:srgbClr>
                    </a:outerShdw>
                  </a:effectLst>
                </a:rPr>
                <a:t> 866.758 </a:t>
              </a:r>
              <a:endParaRPr lang="es-CO" sz="1200" b="1" kern="1200" dirty="0">
                <a:solidFill>
                  <a:schemeClr val="tx2"/>
                </a:solidFill>
                <a:effectLst>
                  <a:outerShdw blurRad="38100" dist="38100" dir="2700000" algn="tl">
                    <a:srgbClr val="000000">
                      <a:alpha val="43137"/>
                    </a:srgbClr>
                  </a:outerShdw>
                </a:effectLst>
              </a:endParaRPr>
            </a:p>
          </p:txBody>
        </p:sp>
      </p:grpSp>
      <p:grpSp>
        <p:nvGrpSpPr>
          <p:cNvPr id="62" name="61 Grupo"/>
          <p:cNvGrpSpPr/>
          <p:nvPr/>
        </p:nvGrpSpPr>
        <p:grpSpPr>
          <a:xfrm>
            <a:off x="3046067" y="2613569"/>
            <a:ext cx="2318021" cy="507067"/>
            <a:chOff x="2494643" y="927417"/>
            <a:chExt cx="2318021" cy="507067"/>
          </a:xfrm>
          <a:scene3d>
            <a:camera prst="orthographicFront"/>
            <a:lightRig rig="threePt" dir="t">
              <a:rot lat="0" lon="0" rev="7500000"/>
            </a:lightRig>
          </a:scene3d>
        </p:grpSpPr>
        <p:sp>
          <p:nvSpPr>
            <p:cNvPr id="63" name="62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4" name="63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Registro en Cámara de Comercio –</a:t>
              </a:r>
              <a:r>
                <a:rPr lang="es-CO" sz="1100" b="1" kern="1200" dirty="0" smtClean="0">
                  <a:solidFill>
                    <a:schemeClr val="tx2"/>
                  </a:solidFill>
                  <a:effectLst>
                    <a:outerShdw blurRad="38100" dist="38100" dir="2700000" algn="tl">
                      <a:srgbClr val="000000">
                        <a:alpha val="43137"/>
                      </a:srgbClr>
                    </a:outerShdw>
                  </a:effectLst>
                </a:rPr>
                <a:t>849.036 </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65" name="64 Grupo"/>
          <p:cNvGrpSpPr/>
          <p:nvPr/>
        </p:nvGrpSpPr>
        <p:grpSpPr>
          <a:xfrm>
            <a:off x="2996561" y="3305979"/>
            <a:ext cx="2318021" cy="507067"/>
            <a:chOff x="2494643" y="1497868"/>
            <a:chExt cx="2318021" cy="507067"/>
          </a:xfrm>
          <a:scene3d>
            <a:camera prst="orthographicFront"/>
            <a:lightRig rig="threePt" dir="t">
              <a:rot lat="0" lon="0" rev="7500000"/>
            </a:lightRig>
          </a:scene3d>
        </p:grpSpPr>
        <p:sp>
          <p:nvSpPr>
            <p:cNvPr id="75" name="74 Rectángulo redondeado"/>
            <p:cNvSpPr/>
            <p:nvPr/>
          </p:nvSpPr>
          <p:spPr>
            <a:xfrm>
              <a:off x="2494643" y="1497868"/>
              <a:ext cx="2318021" cy="507067"/>
            </a:xfrm>
            <a:prstGeom prst="roundRect">
              <a:avLst/>
            </a:prstGeom>
            <a:sp3d z="152400" extrusionH="63500" prstMaterial="dkEdge">
              <a:bevelT w="135400" h="16350" prst="relaxedInset"/>
              <a:contourClr>
                <a:schemeClr val="bg1"/>
              </a:contourClr>
            </a:sp3d>
          </p:spPr>
          <p:style>
            <a:lnRef idx="1">
              <a:schemeClr val="accent5">
                <a:hueOff val="-4966938"/>
                <a:satOff val="19906"/>
                <a:lumOff val="4314"/>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86" name="85 Rectángulo"/>
            <p:cNvSpPr/>
            <p:nvPr/>
          </p:nvSpPr>
          <p:spPr>
            <a:xfrm>
              <a:off x="2519396" y="152262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 Registro Único Tributario (RUT) –</a:t>
              </a:r>
              <a:r>
                <a:rPr lang="es-CO" sz="1100" b="1" kern="1200" dirty="0" smtClean="0">
                  <a:solidFill>
                    <a:schemeClr val="tx2"/>
                  </a:solidFill>
                  <a:effectLst>
                    <a:outerShdw blurRad="38100" dist="38100" dir="2700000" algn="tl">
                      <a:srgbClr val="000000">
                        <a:alpha val="43137"/>
                      </a:srgbClr>
                    </a:outerShdw>
                  </a:effectLst>
                </a:rPr>
                <a:t>825.791</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87" name="86 Grupo"/>
          <p:cNvGrpSpPr/>
          <p:nvPr/>
        </p:nvGrpSpPr>
        <p:grpSpPr>
          <a:xfrm>
            <a:off x="2996561" y="3957062"/>
            <a:ext cx="2318021" cy="507067"/>
            <a:chOff x="2494643" y="2068318"/>
            <a:chExt cx="2318021" cy="507067"/>
          </a:xfrm>
          <a:scene3d>
            <a:camera prst="orthographicFront"/>
            <a:lightRig rig="threePt" dir="t">
              <a:rot lat="0" lon="0" rev="7500000"/>
            </a:lightRig>
          </a:scene3d>
        </p:grpSpPr>
        <p:sp>
          <p:nvSpPr>
            <p:cNvPr id="88" name="87 Rectángulo redondeado"/>
            <p:cNvSpPr/>
            <p:nvPr/>
          </p:nvSpPr>
          <p:spPr>
            <a:xfrm>
              <a:off x="2494643" y="2068318"/>
              <a:ext cx="2318021" cy="507067"/>
            </a:xfrm>
            <a:prstGeom prst="roundRect">
              <a:avLst/>
            </a:prstGeom>
            <a:sp3d z="152400" extrusionH="63500" prstMaterial="dkEdge">
              <a:bevelT w="135400" h="16350" prst="relaxedInset"/>
              <a:contourClr>
                <a:schemeClr val="bg1"/>
              </a:contourClr>
            </a:sp3d>
          </p:spPr>
          <p:style>
            <a:lnRef idx="1">
              <a:schemeClr val="accent5">
                <a:hueOff val="-7450407"/>
                <a:satOff val="29858"/>
                <a:lumOff val="6471"/>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89" name="88 Rectángulo"/>
            <p:cNvSpPr/>
            <p:nvPr/>
          </p:nvSpPr>
          <p:spPr>
            <a:xfrm>
              <a:off x="2519396" y="209307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Impuestos – </a:t>
              </a:r>
              <a:r>
                <a:rPr lang="es-CO" sz="1100" b="1" kern="1200" dirty="0" smtClean="0">
                  <a:solidFill>
                    <a:schemeClr val="tx2"/>
                  </a:solidFill>
                  <a:effectLst>
                    <a:outerShdw blurRad="38100" dist="38100" dir="2700000" algn="tl">
                      <a:srgbClr val="000000">
                        <a:alpha val="43137"/>
                      </a:srgbClr>
                    </a:outerShdw>
                  </a:effectLst>
                </a:rPr>
                <a:t>689.305</a:t>
              </a:r>
              <a:r>
                <a:rPr lang="es-CO" sz="1100" kern="1200" dirty="0" smtClean="0">
                  <a:solidFill>
                    <a:schemeClr val="tx2"/>
                  </a:solidFill>
                </a:rPr>
                <a:t> </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90" name="89 Grupo"/>
          <p:cNvGrpSpPr/>
          <p:nvPr/>
        </p:nvGrpSpPr>
        <p:grpSpPr>
          <a:xfrm>
            <a:off x="2996561" y="4654689"/>
            <a:ext cx="2318021" cy="507067"/>
            <a:chOff x="2494643" y="2638769"/>
            <a:chExt cx="2318021" cy="507067"/>
          </a:xfrm>
          <a:scene3d>
            <a:camera prst="orthographicFront"/>
            <a:lightRig rig="threePt" dir="t">
              <a:rot lat="0" lon="0" rev="7500000"/>
            </a:lightRig>
          </a:scene3d>
        </p:grpSpPr>
        <p:sp>
          <p:nvSpPr>
            <p:cNvPr id="91" name="90 Rectángulo redondeado"/>
            <p:cNvSpPr/>
            <p:nvPr/>
          </p:nvSpPr>
          <p:spPr>
            <a:xfrm>
              <a:off x="2494643" y="2638769"/>
              <a:ext cx="2318021" cy="507067"/>
            </a:xfrm>
            <a:prstGeom prst="roundRect">
              <a:avLst/>
            </a:prstGeom>
            <a:sp3d z="152400" extrusionH="63500" prstMaterial="dkEdge">
              <a:bevelT w="135400" h="16350" prst="relaxedInset"/>
              <a:contourClr>
                <a:schemeClr val="bg1"/>
              </a:contourClr>
            </a:sp3d>
          </p:spPr>
          <p:style>
            <a:lnRef idx="1">
              <a:schemeClr val="accent5">
                <a:hueOff val="-9933876"/>
                <a:satOff val="39811"/>
                <a:lumOff val="862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92" name="91 Rectángulo"/>
            <p:cNvSpPr/>
            <p:nvPr/>
          </p:nvSpPr>
          <p:spPr>
            <a:xfrm>
              <a:off x="2519396" y="2663522"/>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Seguro Obligatorio de Accidentes de Tránsito (SOAT) – </a:t>
              </a:r>
              <a:r>
                <a:rPr lang="es-CO" sz="1100" b="1" kern="1200" dirty="0" smtClean="0">
                  <a:solidFill>
                    <a:schemeClr val="tx2"/>
                  </a:solidFill>
                  <a:effectLst>
                    <a:outerShdw blurRad="38100" dist="38100" dir="2700000" algn="tl">
                      <a:srgbClr val="000000">
                        <a:alpha val="43137"/>
                      </a:srgbClr>
                    </a:outerShdw>
                  </a:effectLst>
                </a:rPr>
                <a:t>221.672</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48" name="47 Grupo"/>
          <p:cNvGrpSpPr/>
          <p:nvPr/>
        </p:nvGrpSpPr>
        <p:grpSpPr>
          <a:xfrm>
            <a:off x="2242582" y="5329764"/>
            <a:ext cx="5179000" cy="323405"/>
            <a:chOff x="24863" y="5291664"/>
            <a:chExt cx="5179000" cy="323405"/>
          </a:xfrm>
        </p:grpSpPr>
        <p:sp>
          <p:nvSpPr>
            <p:cNvPr id="49" name="48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0" name="49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1" name="50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2"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70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72" name="71 Rectángulo redondeado">
            <a:hlinkClick r:id="rId10"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73" name="72 Rectángulo redondeado">
            <a:hlinkClick r:id="rId11"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74" name="73 Rectángulo redondeado">
            <a:hlinkClick r:id="rId12"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76" name="75 Rectángulo redondeado">
            <a:hlinkClick r:id="rId13" action="ppaction://hlinksldjump"/>
          </p:cNvPr>
          <p:cNvSpPr/>
          <p:nvPr/>
        </p:nvSpPr>
        <p:spPr>
          <a:xfrm>
            <a:off x="179512" y="3023661"/>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Cadena de sucesos</a:t>
            </a:r>
          </a:p>
        </p:txBody>
      </p:sp>
      <p:sp>
        <p:nvSpPr>
          <p:cNvPr id="77" name="76 Rectángulo redondeado">
            <a:hlinkClick r:id="rId14"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93" name="92 Rectángulo redondeado">
            <a:hlinkClick r:id="rId15" action="ppaction://hlinksldjump"/>
          </p:cNvPr>
          <p:cNvSpPr/>
          <p:nvPr/>
        </p:nvSpPr>
        <p:spPr>
          <a:xfrm>
            <a:off x="179512" y="373721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94" name="93 Conector">
            <a:hlinkClick r:id="rId13" action="ppaction://hlinksldjump"/>
          </p:cNvPr>
          <p:cNvSpPr/>
          <p:nvPr/>
        </p:nvSpPr>
        <p:spPr>
          <a:xfrm>
            <a:off x="928167"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5" name="94 Conector">
            <a:hlinkClick r:id="rId16" action="ppaction://hlinksldjump"/>
          </p:cNvPr>
          <p:cNvSpPr/>
          <p:nvPr/>
        </p:nvSpPr>
        <p:spPr>
          <a:xfrm>
            <a:off x="1081753"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6" name="95 Conector">
            <a:hlinkClick r:id="rId17" action="ppaction://hlinksldjump"/>
          </p:cNvPr>
          <p:cNvSpPr/>
          <p:nvPr/>
        </p:nvSpPr>
        <p:spPr>
          <a:xfrm>
            <a:off x="1235339"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7" name="96 Conector">
            <a:hlinkClick r:id="rId18" action="ppaction://hlinksldjump"/>
          </p:cNvPr>
          <p:cNvSpPr/>
          <p:nvPr/>
        </p:nvSpPr>
        <p:spPr>
          <a:xfrm>
            <a:off x="1388925"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8" name="97 Conector">
            <a:hlinkClick r:id="rId19" action="ppaction://hlinksldjump"/>
          </p:cNvPr>
          <p:cNvSpPr/>
          <p:nvPr/>
        </p:nvSpPr>
        <p:spPr>
          <a:xfrm>
            <a:off x="1542511"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9" name="98 Conector">
            <a:hlinkClick r:id="rId20" action="ppaction://hlinksldjump"/>
          </p:cNvPr>
          <p:cNvSpPr/>
          <p:nvPr/>
        </p:nvSpPr>
        <p:spPr>
          <a:xfrm>
            <a:off x="1696097"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00" name="99 Conector">
            <a:hlinkClick r:id="rId20" action="ppaction://hlinksldjump"/>
          </p:cNvPr>
          <p:cNvSpPr/>
          <p:nvPr/>
        </p:nvSpPr>
        <p:spPr>
          <a:xfrm>
            <a:off x="1849683"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101" name="100 Grupo"/>
          <p:cNvGrpSpPr/>
          <p:nvPr/>
        </p:nvGrpSpPr>
        <p:grpSpPr>
          <a:xfrm>
            <a:off x="3819981" y="183107"/>
            <a:ext cx="1182459" cy="450689"/>
            <a:chOff x="3819981" y="183107"/>
            <a:chExt cx="1182459" cy="450689"/>
          </a:xfrm>
        </p:grpSpPr>
        <p:grpSp>
          <p:nvGrpSpPr>
            <p:cNvPr id="102" name="101 Grupo"/>
            <p:cNvGrpSpPr/>
            <p:nvPr/>
          </p:nvGrpSpPr>
          <p:grpSpPr>
            <a:xfrm>
              <a:off x="3819981" y="183107"/>
              <a:ext cx="1182459" cy="450689"/>
              <a:chOff x="3164210" y="183107"/>
              <a:chExt cx="1182459" cy="450689"/>
            </a:xfrm>
          </p:grpSpPr>
          <p:sp>
            <p:nvSpPr>
              <p:cNvPr id="108" name="107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109" name="108 CuadroTexto">
                <a:hlinkClick r:id="rId10"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107" name="Picture 6" descr="http://us.cdn3.123rf.com/168nwm/difught/difught1205/difught120500432/13456757-fabrica-de-negro-con-naranja-redonda.jpg">
              <a:hlinkClick r:id="rId10" action="ppaction://hlinksldjump"/>
            </p:cNvPr>
            <p:cNvPicPr preferRelativeResize="0">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82454239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 name="67 Tabla"/>
          <p:cNvGraphicFramePr>
            <a:graphicFrameLocks noGrp="1"/>
          </p:cNvGraphicFramePr>
          <p:nvPr>
            <p:extLst>
              <p:ext uri="{D42A27DB-BD31-4B8C-83A1-F6EECF244321}">
                <p14:modId xmlns:p14="http://schemas.microsoft.com/office/powerpoint/2010/main" val="158818576"/>
              </p:ext>
            </p:extLst>
          </p:nvPr>
        </p:nvGraphicFramePr>
        <p:xfrm>
          <a:off x="2915816" y="1588257"/>
          <a:ext cx="4093846" cy="3525240"/>
        </p:xfrm>
        <a:graphic>
          <a:graphicData uri="http://schemas.openxmlformats.org/drawingml/2006/table">
            <a:tbl>
              <a:tblPr/>
              <a:tblGrid>
                <a:gridCol w="4093846"/>
              </a:tblGrid>
              <a:tr h="176262">
                <a:tc>
                  <a:txBody>
                    <a:bodyPr/>
                    <a:lstStyle/>
                    <a:p>
                      <a:pPr marL="0" algn="r" defTabSz="914400" rtl="0" eaLnBrk="1" fontAlgn="b" latinLnBrk="0" hangingPunct="1"/>
                      <a:r>
                        <a:rPr lang="es-CO" sz="800" b="0" i="0" u="none" strike="noStrike" kern="1200" baseline="0" dirty="0">
                          <a:solidFill>
                            <a:schemeClr val="tx2"/>
                          </a:solidFill>
                          <a:latin typeface="Calibri"/>
                          <a:ea typeface="+mn-ea"/>
                          <a:cs typeface="+mn-cs"/>
                        </a:rPr>
                        <a:t>De tiempo para completar el trámite</a:t>
                      </a:r>
                    </a:p>
                  </a:txBody>
                  <a:tcPr marL="9525" marR="9525" marT="9525"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a:solidFill>
                            <a:schemeClr val="tx2"/>
                          </a:solidFill>
                          <a:latin typeface="Calibri"/>
                          <a:ea typeface="+mn-ea"/>
                          <a:cs typeface="+mn-cs"/>
                        </a:rPr>
                        <a:t>Otro, ¿cuál?</a:t>
                      </a:r>
                    </a:p>
                  </a:txBody>
                  <a:tcPr marL="9525" marR="9525" marT="9525"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a:solidFill>
                            <a:schemeClr val="tx2"/>
                          </a:solidFill>
                          <a:latin typeface="Calibri"/>
                          <a:ea typeface="+mn-ea"/>
                          <a:cs typeface="+mn-cs"/>
                        </a:rPr>
                        <a:t>Dificultad para identificar los pasos a seguir</a:t>
                      </a:r>
                    </a:p>
                  </a:txBody>
                  <a:tcPr marL="9525" marR="9525" marT="9525"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dirty="0">
                          <a:solidFill>
                            <a:schemeClr val="tx2"/>
                          </a:solidFill>
                          <a:latin typeface="Calibri"/>
                          <a:ea typeface="+mn-ea"/>
                          <a:cs typeface="+mn-cs"/>
                        </a:rPr>
                        <a:t>Dificultades económicas</a:t>
                      </a:r>
                    </a:p>
                  </a:txBody>
                  <a:tcPr marL="9525" marR="9525" marT="9525"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dirty="0">
                          <a:solidFill>
                            <a:schemeClr val="tx2"/>
                          </a:solidFill>
                          <a:latin typeface="Calibri"/>
                          <a:ea typeface="+mn-ea"/>
                          <a:cs typeface="+mn-cs"/>
                        </a:rPr>
                        <a:t>Técnicas, se cayó el sistema</a:t>
                      </a:r>
                    </a:p>
                  </a:txBody>
                  <a:tcPr marL="9525" marR="9525" marT="9525"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dirty="0">
                          <a:solidFill>
                            <a:schemeClr val="tx2"/>
                          </a:solidFill>
                          <a:latin typeface="Calibri"/>
                          <a:ea typeface="+mn-ea"/>
                          <a:cs typeface="+mn-cs"/>
                        </a:rPr>
                        <a:t>Lenguaje complicado</a:t>
                      </a:r>
                    </a:p>
                  </a:txBody>
                  <a:tcPr marL="9525" marR="9525" marT="9525" marB="0" anchor="ctr">
                    <a:lnL>
                      <a:noFill/>
                    </a:lnL>
                    <a:lnR>
                      <a:noFill/>
                    </a:lnR>
                    <a:lnT>
                      <a:noFill/>
                    </a:lnT>
                    <a:lnB>
                      <a:noFill/>
                    </a:lnB>
                  </a:tcPr>
                </a:tc>
              </a:tr>
              <a:tr h="176262">
                <a:tc>
                  <a:txBody>
                    <a:bodyPr/>
                    <a:lstStyle/>
                    <a:p>
                      <a:pPr algn="r"/>
                      <a:endParaRPr lang="es-CO" sz="800" b="0" i="0" u="none" strike="noStrike" baseline="0" dirty="0" smtClean="0">
                        <a:solidFill>
                          <a:schemeClr val="tx2"/>
                        </a:solidFill>
                        <a:latin typeface="Calibri"/>
                      </a:endParaRPr>
                    </a:p>
                  </a:txBody>
                  <a:tcPr marL="8573" marR="8573" marT="8573"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a:solidFill>
                            <a:schemeClr val="tx2"/>
                          </a:solidFill>
                          <a:latin typeface="Calibri"/>
                          <a:ea typeface="+mn-ea"/>
                          <a:cs typeface="+mn-cs"/>
                        </a:rPr>
                        <a:t>Dificultades económicas</a:t>
                      </a:r>
                    </a:p>
                  </a:txBody>
                  <a:tcPr marL="9525" marR="9525" marT="9525"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a:solidFill>
                            <a:schemeClr val="tx2"/>
                          </a:solidFill>
                          <a:latin typeface="Calibri"/>
                          <a:ea typeface="+mn-ea"/>
                          <a:cs typeface="+mn-cs"/>
                        </a:rPr>
                        <a:t>De tiempo para completar el trámite</a:t>
                      </a:r>
                    </a:p>
                  </a:txBody>
                  <a:tcPr marL="9525" marR="9525" marT="9525"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a:solidFill>
                            <a:schemeClr val="tx2"/>
                          </a:solidFill>
                          <a:latin typeface="Calibri"/>
                          <a:ea typeface="+mn-ea"/>
                          <a:cs typeface="+mn-cs"/>
                        </a:rPr>
                        <a:t>Otro, ¿cuál?</a:t>
                      </a:r>
                    </a:p>
                  </a:txBody>
                  <a:tcPr marL="9525" marR="9525" marT="9525"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a:solidFill>
                            <a:schemeClr val="tx2"/>
                          </a:solidFill>
                          <a:latin typeface="Calibri"/>
                          <a:ea typeface="+mn-ea"/>
                          <a:cs typeface="+mn-cs"/>
                        </a:rPr>
                        <a:t>Lenguaje complicado</a:t>
                      </a:r>
                    </a:p>
                  </a:txBody>
                  <a:tcPr marL="9525" marR="9525" marT="9525"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a:solidFill>
                            <a:schemeClr val="tx2"/>
                          </a:solidFill>
                          <a:latin typeface="Calibri"/>
                          <a:ea typeface="+mn-ea"/>
                          <a:cs typeface="+mn-cs"/>
                        </a:rPr>
                        <a:t>Dificultad para identificar los pasos a seguir</a:t>
                      </a:r>
                    </a:p>
                  </a:txBody>
                  <a:tcPr marL="9525" marR="9525" marT="9525"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dirty="0">
                          <a:solidFill>
                            <a:schemeClr val="tx2"/>
                          </a:solidFill>
                          <a:latin typeface="Calibri"/>
                          <a:ea typeface="+mn-ea"/>
                          <a:cs typeface="+mn-cs"/>
                        </a:rPr>
                        <a:t>Técnicas, se cayó el sistema</a:t>
                      </a:r>
                    </a:p>
                  </a:txBody>
                  <a:tcPr marL="9525" marR="9525" marT="9525" marB="0" anchor="ctr">
                    <a:lnL>
                      <a:noFill/>
                    </a:lnL>
                    <a:lnR>
                      <a:noFill/>
                    </a:lnR>
                    <a:lnT>
                      <a:noFill/>
                    </a:lnT>
                    <a:lnB>
                      <a:noFill/>
                    </a:lnB>
                  </a:tcPr>
                </a:tc>
              </a:tr>
              <a:tr h="176262">
                <a:tc>
                  <a:txBody>
                    <a:bodyPr/>
                    <a:lstStyle/>
                    <a:p>
                      <a:pPr marL="0" algn="r" defTabSz="914400" rtl="0" eaLnBrk="1" latinLnBrk="0" hangingPunct="1"/>
                      <a:endParaRPr lang="es-CO" sz="800" b="0" i="0" u="none" strike="noStrike" kern="1200" baseline="0" dirty="0" smtClean="0">
                        <a:solidFill>
                          <a:schemeClr val="tx2"/>
                        </a:solidFill>
                        <a:latin typeface="Calibri"/>
                        <a:ea typeface="+mn-ea"/>
                        <a:cs typeface="+mn-cs"/>
                      </a:endParaRPr>
                    </a:p>
                  </a:txBody>
                  <a:tcPr marL="8573" marR="8573" marT="8573"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dirty="0">
                          <a:solidFill>
                            <a:schemeClr val="tx2"/>
                          </a:solidFill>
                          <a:latin typeface="Calibri"/>
                          <a:ea typeface="+mn-ea"/>
                          <a:cs typeface="+mn-cs"/>
                        </a:rPr>
                        <a:t>De tiempo para completar el trámite</a:t>
                      </a:r>
                    </a:p>
                  </a:txBody>
                  <a:tcPr marL="9525" marR="9525" marT="9525"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dirty="0">
                          <a:solidFill>
                            <a:schemeClr val="tx2"/>
                          </a:solidFill>
                          <a:latin typeface="Calibri"/>
                          <a:ea typeface="+mn-ea"/>
                          <a:cs typeface="+mn-cs"/>
                        </a:rPr>
                        <a:t>Otro, ¿cuál?</a:t>
                      </a:r>
                    </a:p>
                  </a:txBody>
                  <a:tcPr marL="9525" marR="9525" marT="9525"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dirty="0">
                          <a:solidFill>
                            <a:schemeClr val="tx2"/>
                          </a:solidFill>
                          <a:latin typeface="Calibri"/>
                          <a:ea typeface="+mn-ea"/>
                          <a:cs typeface="+mn-cs"/>
                        </a:rPr>
                        <a:t>Dificultades económicas</a:t>
                      </a:r>
                    </a:p>
                  </a:txBody>
                  <a:tcPr marL="9525" marR="9525" marT="9525"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dirty="0">
                          <a:solidFill>
                            <a:schemeClr val="tx2"/>
                          </a:solidFill>
                          <a:latin typeface="Calibri"/>
                          <a:ea typeface="+mn-ea"/>
                          <a:cs typeface="+mn-cs"/>
                        </a:rPr>
                        <a:t>Técnicas, se cayó el sistema</a:t>
                      </a:r>
                    </a:p>
                  </a:txBody>
                  <a:tcPr marL="9525" marR="9525" marT="9525"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dirty="0">
                          <a:solidFill>
                            <a:schemeClr val="tx2"/>
                          </a:solidFill>
                          <a:latin typeface="Calibri"/>
                          <a:ea typeface="+mn-ea"/>
                          <a:cs typeface="+mn-cs"/>
                        </a:rPr>
                        <a:t>Dificultad para identificar los pasos a seguir</a:t>
                      </a:r>
                    </a:p>
                  </a:txBody>
                  <a:tcPr marL="9525" marR="9525" marT="9525" marB="0" anchor="ctr">
                    <a:lnL>
                      <a:noFill/>
                    </a:lnL>
                    <a:lnR>
                      <a:noFill/>
                    </a:lnR>
                    <a:lnT>
                      <a:noFill/>
                    </a:lnT>
                    <a:lnB>
                      <a:noFill/>
                    </a:lnB>
                  </a:tcPr>
                </a:tc>
              </a:tr>
              <a:tr h="176262">
                <a:tc>
                  <a:txBody>
                    <a:bodyPr/>
                    <a:lstStyle/>
                    <a:p>
                      <a:pPr marL="0" algn="r" defTabSz="914400" rtl="0" eaLnBrk="1" fontAlgn="b" latinLnBrk="0" hangingPunct="1"/>
                      <a:r>
                        <a:rPr lang="es-CO" sz="800" b="0" i="0" u="none" strike="noStrike" kern="1200" baseline="0" dirty="0">
                          <a:solidFill>
                            <a:schemeClr val="tx2"/>
                          </a:solidFill>
                          <a:latin typeface="Calibri"/>
                          <a:ea typeface="+mn-ea"/>
                          <a:cs typeface="+mn-cs"/>
                        </a:rPr>
                        <a:t>Lenguaje complicado</a:t>
                      </a:r>
                    </a:p>
                  </a:txBody>
                  <a:tcPr marL="9525" marR="9525" marT="9525" marB="0" anchor="ctr">
                    <a:lnL>
                      <a:noFill/>
                    </a:lnL>
                    <a:lnR>
                      <a:noFill/>
                    </a:lnR>
                    <a:lnT>
                      <a:noFill/>
                    </a:lnT>
                    <a:lnB>
                      <a:noFill/>
                    </a:lnB>
                  </a:tcPr>
                </a:tc>
              </a:tr>
            </a:tbl>
          </a:graphicData>
        </a:graphic>
      </p:graphicFrame>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58</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8" y="5090328"/>
            <a:ext cx="5958529" cy="215444"/>
          </a:xfrm>
          <a:prstGeom prst="rect">
            <a:avLst/>
          </a:prstGeom>
        </p:spPr>
        <p:txBody>
          <a:bodyPr wrap="square">
            <a:spAutoFit/>
          </a:bodyPr>
          <a:lstStyle/>
          <a:p>
            <a:r>
              <a:rPr lang="es-CO" sz="800" b="1" dirty="0" err="1" smtClean="0">
                <a:solidFill>
                  <a:prstClr val="white">
                    <a:lumMod val="50000"/>
                  </a:prstClr>
                </a:solidFill>
              </a:rPr>
              <a:t>P15</a:t>
            </a:r>
            <a:r>
              <a:rPr lang="es-CO" sz="800" b="1" dirty="0" smtClean="0">
                <a:solidFill>
                  <a:prstClr val="white">
                    <a:lumMod val="50000"/>
                  </a:prstClr>
                </a:solidFill>
              </a:rPr>
              <a:t>.</a:t>
            </a:r>
            <a:r>
              <a:rPr lang="es-CO" sz="800" dirty="0" smtClean="0">
                <a:solidFill>
                  <a:prstClr val="white">
                    <a:lumMod val="50000"/>
                  </a:prstClr>
                </a:solidFill>
              </a:rPr>
              <a:t> Desde </a:t>
            </a:r>
            <a:r>
              <a:rPr lang="es-CO" sz="800" dirty="0">
                <a:solidFill>
                  <a:prstClr val="white">
                    <a:lumMod val="50000"/>
                  </a:prstClr>
                </a:solidFill>
              </a:rPr>
              <a:t>el momento en que buscó información hasta que obtuvo el resultado ¿Qué dificultades tuvo para realizar el trámite/servicio? </a:t>
            </a:r>
          </a:p>
        </p:txBody>
      </p:sp>
      <p:sp>
        <p:nvSpPr>
          <p:cNvPr id="66" name="65 CuadroTexto"/>
          <p:cNvSpPr txBox="1"/>
          <p:nvPr/>
        </p:nvSpPr>
        <p:spPr>
          <a:xfrm rot="16200000">
            <a:off x="718477" y="3100290"/>
            <a:ext cx="3204000" cy="461665"/>
          </a:xfrm>
          <a:prstGeom prst="rect">
            <a:avLst/>
          </a:prstGeom>
          <a:noFill/>
        </p:spPr>
        <p:txBody>
          <a:bodyPr wrap="square" rtlCol="0">
            <a:spAutoFit/>
          </a:bodyPr>
          <a:lstStyle/>
          <a:p>
            <a:pPr algn="ctr"/>
            <a:r>
              <a:rPr lang="es-CO" sz="1200" b="1" dirty="0" smtClean="0">
                <a:solidFill>
                  <a:srgbClr val="1F497D"/>
                </a:solidFill>
              </a:rPr>
              <a:t>Ranking</a:t>
            </a:r>
            <a:r>
              <a:rPr lang="es-CO" sz="1200" dirty="0" smtClean="0">
                <a:solidFill>
                  <a:srgbClr val="1F497D"/>
                </a:solidFill>
              </a:rPr>
              <a:t> de los 3 trámites que presentaron mayores dificultades</a:t>
            </a:r>
            <a:endParaRPr lang="es-CO" sz="1200" b="1" dirty="0">
              <a:solidFill>
                <a:srgbClr val="1F497D"/>
              </a:solidFill>
            </a:endParaRPr>
          </a:p>
        </p:txBody>
      </p:sp>
      <p:graphicFrame>
        <p:nvGraphicFramePr>
          <p:cNvPr id="67" name="66 Gráfico"/>
          <p:cNvGraphicFramePr/>
          <p:nvPr>
            <p:extLst>
              <p:ext uri="{D42A27DB-BD31-4B8C-83A1-F6EECF244321}">
                <p14:modId xmlns:p14="http://schemas.microsoft.com/office/powerpoint/2010/main" val="828590162"/>
              </p:ext>
            </p:extLst>
          </p:nvPr>
        </p:nvGraphicFramePr>
        <p:xfrm>
          <a:off x="6923346" y="1449616"/>
          <a:ext cx="1548551" cy="3807898"/>
        </p:xfrm>
        <a:graphic>
          <a:graphicData uri="http://schemas.openxmlformats.org/drawingml/2006/chart">
            <c:chart xmlns:c="http://schemas.openxmlformats.org/drawingml/2006/chart" xmlns:r="http://schemas.openxmlformats.org/officeDocument/2006/relationships" r:id="rId3"/>
          </a:graphicData>
        </a:graphic>
      </p:graphicFrame>
      <p:cxnSp>
        <p:nvCxnSpPr>
          <p:cNvPr id="69" name="68 Conector recto"/>
          <p:cNvCxnSpPr/>
          <p:nvPr/>
        </p:nvCxnSpPr>
        <p:spPr>
          <a:xfrm>
            <a:off x="2771800" y="2713484"/>
            <a:ext cx="6264696"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70" name="69 Conector recto"/>
          <p:cNvCxnSpPr/>
          <p:nvPr/>
        </p:nvCxnSpPr>
        <p:spPr>
          <a:xfrm>
            <a:off x="2771800" y="3961370"/>
            <a:ext cx="6254063" cy="2375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78" name="77 Rectángulo redondeado">
            <a:hlinkClick r:id="rId4"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Dificultades al momento de realizar el trámite</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pSp>
        <p:nvGrpSpPr>
          <p:cNvPr id="55" name="54 Grupo"/>
          <p:cNvGrpSpPr/>
          <p:nvPr/>
        </p:nvGrpSpPr>
        <p:grpSpPr>
          <a:xfrm>
            <a:off x="2771800" y="2910993"/>
            <a:ext cx="2318021" cy="507067"/>
            <a:chOff x="2494643" y="927417"/>
            <a:chExt cx="2318021" cy="507067"/>
          </a:xfrm>
          <a:scene3d>
            <a:camera prst="orthographicFront"/>
            <a:lightRig rig="threePt" dir="t">
              <a:rot lat="0" lon="0" rev="7500000"/>
            </a:lightRig>
          </a:scene3d>
        </p:grpSpPr>
        <p:sp>
          <p:nvSpPr>
            <p:cNvPr id="56" name="55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57" name="56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Registro en Cámara de Comercio –</a:t>
              </a:r>
              <a:r>
                <a:rPr lang="es-CO" sz="1100" b="1" dirty="0" smtClean="0">
                  <a:solidFill>
                    <a:schemeClr val="tx2"/>
                  </a:solidFill>
                  <a:effectLst>
                    <a:outerShdw blurRad="38100" dist="38100" dir="2700000" algn="tl">
                      <a:srgbClr val="000000">
                        <a:alpha val="43137"/>
                      </a:srgbClr>
                    </a:outerShdw>
                  </a:effectLst>
                </a:rPr>
                <a:t>67.981</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58" name="57 Grupo"/>
          <p:cNvGrpSpPr/>
          <p:nvPr/>
        </p:nvGrpSpPr>
        <p:grpSpPr>
          <a:xfrm>
            <a:off x="2771800" y="1705372"/>
            <a:ext cx="2318021" cy="507067"/>
            <a:chOff x="2494643" y="1497868"/>
            <a:chExt cx="2318021" cy="507067"/>
          </a:xfrm>
          <a:scene3d>
            <a:camera prst="orthographicFront"/>
            <a:lightRig rig="threePt" dir="t">
              <a:rot lat="0" lon="0" rev="7500000"/>
            </a:lightRig>
          </a:scene3d>
        </p:grpSpPr>
        <p:sp>
          <p:nvSpPr>
            <p:cNvPr id="59" name="58 Rectángulo redondeado"/>
            <p:cNvSpPr/>
            <p:nvPr/>
          </p:nvSpPr>
          <p:spPr>
            <a:xfrm>
              <a:off x="2494643" y="1497868"/>
              <a:ext cx="2318021" cy="507067"/>
            </a:xfrm>
            <a:prstGeom prst="roundRect">
              <a:avLst/>
            </a:prstGeom>
            <a:sp3d z="152400" extrusionH="63500" prstMaterial="dkEdge">
              <a:bevelT w="135400" h="16350" prst="relaxedInset"/>
              <a:contourClr>
                <a:schemeClr val="bg1"/>
              </a:contourClr>
            </a:sp3d>
          </p:spPr>
          <p:style>
            <a:lnRef idx="1">
              <a:schemeClr val="accent5">
                <a:hueOff val="-4966938"/>
                <a:satOff val="19906"/>
                <a:lumOff val="4314"/>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0" name="59 Rectángulo"/>
            <p:cNvSpPr/>
            <p:nvPr/>
          </p:nvSpPr>
          <p:spPr>
            <a:xfrm>
              <a:off x="2519396" y="152262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 Registro Único Tributario (RUT) –</a:t>
              </a:r>
              <a:r>
                <a:rPr lang="es-CO" sz="1100" b="1" dirty="0" smtClean="0">
                  <a:solidFill>
                    <a:schemeClr val="tx2"/>
                  </a:solidFill>
                  <a:effectLst>
                    <a:outerShdw blurRad="38100" dist="38100" dir="2700000" algn="tl">
                      <a:srgbClr val="000000">
                        <a:alpha val="43137"/>
                      </a:srgbClr>
                    </a:outerShdw>
                  </a:effectLst>
                </a:rPr>
                <a:t>88.380</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61" name="60 Grupo"/>
          <p:cNvGrpSpPr/>
          <p:nvPr/>
        </p:nvGrpSpPr>
        <p:grpSpPr>
          <a:xfrm>
            <a:off x="2771800" y="4083481"/>
            <a:ext cx="2318021" cy="507067"/>
            <a:chOff x="2494643" y="2638769"/>
            <a:chExt cx="2318021" cy="507067"/>
          </a:xfrm>
          <a:scene3d>
            <a:camera prst="orthographicFront"/>
            <a:lightRig rig="threePt" dir="t">
              <a:rot lat="0" lon="0" rev="7500000"/>
            </a:lightRig>
          </a:scene3d>
        </p:grpSpPr>
        <p:sp>
          <p:nvSpPr>
            <p:cNvPr id="62" name="61 Rectángulo redondeado"/>
            <p:cNvSpPr/>
            <p:nvPr/>
          </p:nvSpPr>
          <p:spPr>
            <a:xfrm>
              <a:off x="2494643" y="2638769"/>
              <a:ext cx="2318021" cy="507067"/>
            </a:xfrm>
            <a:prstGeom prst="roundRect">
              <a:avLst/>
            </a:prstGeom>
            <a:sp3d z="152400" extrusionH="63500" prstMaterial="dkEdge">
              <a:bevelT w="135400" h="16350" prst="relaxedInset"/>
              <a:contourClr>
                <a:schemeClr val="bg1"/>
              </a:contourClr>
            </a:sp3d>
          </p:spPr>
          <p:style>
            <a:lnRef idx="1">
              <a:schemeClr val="accent5">
                <a:hueOff val="-9933876"/>
                <a:satOff val="39811"/>
                <a:lumOff val="862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3" name="62 Rectángulo"/>
            <p:cNvSpPr/>
            <p:nvPr/>
          </p:nvSpPr>
          <p:spPr>
            <a:xfrm>
              <a:off x="2519396" y="2663522"/>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Seguro Obligatorio de Accidentes de Tránsito (SOAT) – </a:t>
              </a:r>
              <a:r>
                <a:rPr lang="es-CO" sz="1100" b="1" dirty="0" smtClean="0">
                  <a:solidFill>
                    <a:schemeClr val="tx2"/>
                  </a:solidFill>
                  <a:effectLst>
                    <a:outerShdw blurRad="38100" dist="38100" dir="2700000" algn="tl">
                      <a:srgbClr val="000000">
                        <a:alpha val="43137"/>
                      </a:srgbClr>
                    </a:outerShdw>
                  </a:effectLst>
                </a:rPr>
                <a:t>21.394</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39" name="38 Grupo"/>
          <p:cNvGrpSpPr/>
          <p:nvPr/>
        </p:nvGrpSpPr>
        <p:grpSpPr>
          <a:xfrm>
            <a:off x="2242582" y="5329764"/>
            <a:ext cx="5179000" cy="323405"/>
            <a:chOff x="24863" y="5291664"/>
            <a:chExt cx="5179000" cy="323405"/>
          </a:xfrm>
        </p:grpSpPr>
        <p:sp>
          <p:nvSpPr>
            <p:cNvPr id="40" name="39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1" name="40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7" name="46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1"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63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65" name="64 Rectángulo redondeado">
            <a:hlinkClick r:id="rId10"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71" name="70 Rectángulo redondeado">
            <a:hlinkClick r:id="rId11"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72" name="71 Rectángulo redondeado">
            <a:hlinkClick r:id="rId12"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73" name="72 Rectángulo redondeado">
            <a:hlinkClick r:id="rId13" action="ppaction://hlinksldjump"/>
          </p:cNvPr>
          <p:cNvSpPr/>
          <p:nvPr/>
        </p:nvSpPr>
        <p:spPr>
          <a:xfrm>
            <a:off x="179512" y="3023661"/>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Cadena de sucesos</a:t>
            </a:r>
          </a:p>
        </p:txBody>
      </p:sp>
      <p:sp>
        <p:nvSpPr>
          <p:cNvPr id="74" name="73 Rectángulo redondeado">
            <a:hlinkClick r:id="rId14"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75" name="74 Rectángulo redondeado">
            <a:hlinkClick r:id="rId15" action="ppaction://hlinksldjump"/>
          </p:cNvPr>
          <p:cNvSpPr/>
          <p:nvPr/>
        </p:nvSpPr>
        <p:spPr>
          <a:xfrm>
            <a:off x="179512" y="373721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76" name="75 Conector">
            <a:hlinkClick r:id="rId13" action="ppaction://hlinksldjump"/>
          </p:cNvPr>
          <p:cNvSpPr/>
          <p:nvPr/>
        </p:nvSpPr>
        <p:spPr>
          <a:xfrm>
            <a:off x="928167"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16" action="ppaction://hlinksldjump"/>
          </p:cNvPr>
          <p:cNvSpPr/>
          <p:nvPr/>
        </p:nvSpPr>
        <p:spPr>
          <a:xfrm>
            <a:off x="1081753"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6" name="85 Conector">
            <a:hlinkClick r:id="rId17" action="ppaction://hlinksldjump"/>
          </p:cNvPr>
          <p:cNvSpPr/>
          <p:nvPr/>
        </p:nvSpPr>
        <p:spPr>
          <a:xfrm>
            <a:off x="1235339"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7" name="86 Conector">
            <a:hlinkClick r:id="rId18" action="ppaction://hlinksldjump"/>
          </p:cNvPr>
          <p:cNvSpPr/>
          <p:nvPr/>
        </p:nvSpPr>
        <p:spPr>
          <a:xfrm>
            <a:off x="1388925"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8" name="87 Conector">
            <a:hlinkClick r:id="rId19" action="ppaction://hlinksldjump"/>
          </p:cNvPr>
          <p:cNvSpPr/>
          <p:nvPr/>
        </p:nvSpPr>
        <p:spPr>
          <a:xfrm>
            <a:off x="1542511"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9" name="88 Conector">
            <a:hlinkClick r:id="rId20" action="ppaction://hlinksldjump"/>
          </p:cNvPr>
          <p:cNvSpPr/>
          <p:nvPr/>
        </p:nvSpPr>
        <p:spPr>
          <a:xfrm>
            <a:off x="1696097"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90" name="89 Conector">
            <a:hlinkClick r:id="rId20" action="ppaction://hlinksldjump"/>
          </p:cNvPr>
          <p:cNvSpPr/>
          <p:nvPr/>
        </p:nvSpPr>
        <p:spPr>
          <a:xfrm>
            <a:off x="1849683"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91" name="90 Grupo"/>
          <p:cNvGrpSpPr/>
          <p:nvPr/>
        </p:nvGrpSpPr>
        <p:grpSpPr>
          <a:xfrm>
            <a:off x="3819981" y="183107"/>
            <a:ext cx="1182459" cy="450689"/>
            <a:chOff x="3819981" y="183107"/>
            <a:chExt cx="1182459" cy="450689"/>
          </a:xfrm>
        </p:grpSpPr>
        <p:grpSp>
          <p:nvGrpSpPr>
            <p:cNvPr id="92" name="91 Grupo"/>
            <p:cNvGrpSpPr/>
            <p:nvPr/>
          </p:nvGrpSpPr>
          <p:grpSpPr>
            <a:xfrm>
              <a:off x="3819981" y="183107"/>
              <a:ext cx="1182459" cy="450689"/>
              <a:chOff x="3164210" y="183107"/>
              <a:chExt cx="1182459" cy="450689"/>
            </a:xfrm>
          </p:grpSpPr>
          <p:sp>
            <p:nvSpPr>
              <p:cNvPr id="94" name="93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95" name="94 CuadroTexto">
                <a:hlinkClick r:id="rId10"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93" name="Picture 6" descr="http://us.cdn3.123rf.com/168nwm/difught/difught1205/difught120500432/13456757-fabrica-de-negro-con-naranja-redonda.jpg">
              <a:hlinkClick r:id="rId10" action="ppaction://hlinksldjump"/>
            </p:cNvPr>
            <p:cNvPicPr preferRelativeResize="0">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75924321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59</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8" y="5090328"/>
            <a:ext cx="5958529" cy="215444"/>
          </a:xfrm>
          <a:prstGeom prst="rect">
            <a:avLst/>
          </a:prstGeom>
        </p:spPr>
        <p:txBody>
          <a:bodyPr wrap="square">
            <a:spAutoFit/>
          </a:bodyPr>
          <a:lstStyle/>
          <a:p>
            <a:r>
              <a:rPr lang="es-CO" sz="800" b="1" dirty="0" err="1" smtClean="0">
                <a:solidFill>
                  <a:prstClr val="white">
                    <a:lumMod val="50000"/>
                  </a:prstClr>
                </a:solidFill>
              </a:rPr>
              <a:t>P16</a:t>
            </a:r>
            <a:r>
              <a:rPr lang="es-CO" sz="800" b="1" dirty="0" smtClean="0">
                <a:solidFill>
                  <a:prstClr val="white">
                    <a:lumMod val="50000"/>
                  </a:prstClr>
                </a:solidFill>
              </a:rPr>
              <a:t>.</a:t>
            </a:r>
            <a:r>
              <a:rPr lang="es-CO" sz="800" dirty="0" smtClean="0">
                <a:solidFill>
                  <a:prstClr val="white">
                    <a:lumMod val="50000"/>
                  </a:prstClr>
                </a:solidFill>
              </a:rPr>
              <a:t> ¿Cuando </a:t>
            </a:r>
            <a:r>
              <a:rPr lang="es-CO" sz="800" dirty="0">
                <a:solidFill>
                  <a:prstClr val="white">
                    <a:lumMod val="50000"/>
                  </a:prstClr>
                </a:solidFill>
              </a:rPr>
              <a:t>se presentaron las dificultades mencionadas, que hizo? </a:t>
            </a:r>
          </a:p>
        </p:txBody>
      </p:sp>
      <p:sp>
        <p:nvSpPr>
          <p:cNvPr id="66" name="65 CuadroTexto"/>
          <p:cNvSpPr txBox="1"/>
          <p:nvPr/>
        </p:nvSpPr>
        <p:spPr>
          <a:xfrm rot="16200000">
            <a:off x="1075379" y="3435715"/>
            <a:ext cx="2558367" cy="461665"/>
          </a:xfrm>
          <a:prstGeom prst="rect">
            <a:avLst/>
          </a:prstGeom>
          <a:noFill/>
        </p:spPr>
        <p:txBody>
          <a:bodyPr wrap="square" rtlCol="0">
            <a:spAutoFit/>
          </a:bodyPr>
          <a:lstStyle/>
          <a:p>
            <a:pPr algn="ctr"/>
            <a:r>
              <a:rPr lang="es-CO" sz="1200" b="1" dirty="0" smtClean="0">
                <a:solidFill>
                  <a:srgbClr val="1F497D"/>
                </a:solidFill>
              </a:rPr>
              <a:t>Ranking</a:t>
            </a:r>
            <a:r>
              <a:rPr lang="es-CO" sz="1200" dirty="0" smtClean="0">
                <a:solidFill>
                  <a:srgbClr val="1F497D"/>
                </a:solidFill>
              </a:rPr>
              <a:t> de los 3 trámites que presentaron mayores dificultades</a:t>
            </a:r>
            <a:endParaRPr lang="es-CO" sz="1200" b="1" dirty="0">
              <a:solidFill>
                <a:srgbClr val="1F497D"/>
              </a:solidFill>
            </a:endParaRPr>
          </a:p>
        </p:txBody>
      </p:sp>
      <p:graphicFrame>
        <p:nvGraphicFramePr>
          <p:cNvPr id="41" name="40 Gráfico"/>
          <p:cNvGraphicFramePr/>
          <p:nvPr>
            <p:extLst>
              <p:ext uri="{D42A27DB-BD31-4B8C-83A1-F6EECF244321}">
                <p14:modId xmlns:p14="http://schemas.microsoft.com/office/powerpoint/2010/main" val="2485293075"/>
              </p:ext>
            </p:extLst>
          </p:nvPr>
        </p:nvGraphicFramePr>
        <p:xfrm>
          <a:off x="2915816" y="1661015"/>
          <a:ext cx="6120680" cy="3428733"/>
        </p:xfrm>
        <a:graphic>
          <a:graphicData uri="http://schemas.openxmlformats.org/drawingml/2006/chart">
            <c:chart xmlns:c="http://schemas.openxmlformats.org/drawingml/2006/chart" xmlns:r="http://schemas.openxmlformats.org/officeDocument/2006/relationships" r:id="rId3"/>
          </a:graphicData>
        </a:graphic>
      </p:graphicFrame>
      <p:sp>
        <p:nvSpPr>
          <p:cNvPr id="82" name="81 Rectángulo redondeado">
            <a:hlinkClick r:id="rId4"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Acciones cuando se presenta una dificultad en la realización del trámite</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pSp>
        <p:nvGrpSpPr>
          <p:cNvPr id="55" name="54 Grupo"/>
          <p:cNvGrpSpPr/>
          <p:nvPr/>
        </p:nvGrpSpPr>
        <p:grpSpPr>
          <a:xfrm>
            <a:off x="2771800" y="3430553"/>
            <a:ext cx="2318021" cy="507067"/>
            <a:chOff x="2494643" y="927417"/>
            <a:chExt cx="2318021" cy="507067"/>
          </a:xfrm>
          <a:scene3d>
            <a:camera prst="orthographicFront"/>
            <a:lightRig rig="threePt" dir="t">
              <a:rot lat="0" lon="0" rev="7500000"/>
            </a:lightRig>
          </a:scene3d>
        </p:grpSpPr>
        <p:sp>
          <p:nvSpPr>
            <p:cNvPr id="56" name="55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57" name="56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Registro en Cámara de Comercio –</a:t>
              </a:r>
              <a:r>
                <a:rPr lang="es-CO" sz="1100" b="1" dirty="0" smtClean="0">
                  <a:solidFill>
                    <a:schemeClr val="tx2"/>
                  </a:solidFill>
                  <a:effectLst>
                    <a:outerShdw blurRad="38100" dist="38100" dir="2700000" algn="tl">
                      <a:srgbClr val="000000">
                        <a:alpha val="43137"/>
                      </a:srgbClr>
                    </a:outerShdw>
                  </a:effectLst>
                </a:rPr>
                <a:t>67.981</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58" name="57 Grupo"/>
          <p:cNvGrpSpPr/>
          <p:nvPr/>
        </p:nvGrpSpPr>
        <p:grpSpPr>
          <a:xfrm>
            <a:off x="2771800" y="2422441"/>
            <a:ext cx="2318021" cy="507067"/>
            <a:chOff x="2494643" y="1497868"/>
            <a:chExt cx="2318021" cy="507067"/>
          </a:xfrm>
          <a:scene3d>
            <a:camera prst="orthographicFront"/>
            <a:lightRig rig="threePt" dir="t">
              <a:rot lat="0" lon="0" rev="7500000"/>
            </a:lightRig>
          </a:scene3d>
        </p:grpSpPr>
        <p:sp>
          <p:nvSpPr>
            <p:cNvPr id="59" name="58 Rectángulo redondeado"/>
            <p:cNvSpPr/>
            <p:nvPr/>
          </p:nvSpPr>
          <p:spPr>
            <a:xfrm>
              <a:off x="2494643" y="1497868"/>
              <a:ext cx="2318021" cy="507067"/>
            </a:xfrm>
            <a:prstGeom prst="roundRect">
              <a:avLst/>
            </a:prstGeom>
            <a:sp3d z="152400" extrusionH="63500" prstMaterial="dkEdge">
              <a:bevelT w="135400" h="16350" prst="relaxedInset"/>
              <a:contourClr>
                <a:schemeClr val="bg1"/>
              </a:contourClr>
            </a:sp3d>
          </p:spPr>
          <p:style>
            <a:lnRef idx="1">
              <a:schemeClr val="accent5">
                <a:hueOff val="-4966938"/>
                <a:satOff val="19906"/>
                <a:lumOff val="4314"/>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0" name="59 Rectángulo"/>
            <p:cNvSpPr/>
            <p:nvPr/>
          </p:nvSpPr>
          <p:spPr>
            <a:xfrm>
              <a:off x="2519396" y="152262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 Registro Único Tributario (RUT) –</a:t>
              </a:r>
              <a:r>
                <a:rPr lang="es-CO" sz="1100" b="1" dirty="0" smtClean="0">
                  <a:solidFill>
                    <a:schemeClr val="tx2"/>
                  </a:solidFill>
                  <a:effectLst>
                    <a:outerShdw blurRad="38100" dist="38100" dir="2700000" algn="tl">
                      <a:srgbClr val="000000">
                        <a:alpha val="43137"/>
                      </a:srgbClr>
                    </a:outerShdw>
                  </a:effectLst>
                </a:rPr>
                <a:t>88.380</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61" name="60 Grupo"/>
          <p:cNvGrpSpPr/>
          <p:nvPr/>
        </p:nvGrpSpPr>
        <p:grpSpPr>
          <a:xfrm>
            <a:off x="2771800" y="4366657"/>
            <a:ext cx="2318021" cy="507067"/>
            <a:chOff x="2494643" y="2638769"/>
            <a:chExt cx="2318021" cy="507067"/>
          </a:xfrm>
          <a:scene3d>
            <a:camera prst="orthographicFront"/>
            <a:lightRig rig="threePt" dir="t">
              <a:rot lat="0" lon="0" rev="7500000"/>
            </a:lightRig>
          </a:scene3d>
        </p:grpSpPr>
        <p:sp>
          <p:nvSpPr>
            <p:cNvPr id="62" name="61 Rectángulo redondeado"/>
            <p:cNvSpPr/>
            <p:nvPr/>
          </p:nvSpPr>
          <p:spPr>
            <a:xfrm>
              <a:off x="2494643" y="2638769"/>
              <a:ext cx="2318021" cy="507067"/>
            </a:xfrm>
            <a:prstGeom prst="roundRect">
              <a:avLst/>
            </a:prstGeom>
            <a:sp3d z="152400" extrusionH="63500" prstMaterial="dkEdge">
              <a:bevelT w="135400" h="16350" prst="relaxedInset"/>
              <a:contourClr>
                <a:schemeClr val="bg1"/>
              </a:contourClr>
            </a:sp3d>
          </p:spPr>
          <p:style>
            <a:lnRef idx="1">
              <a:schemeClr val="accent5">
                <a:hueOff val="-9933876"/>
                <a:satOff val="39811"/>
                <a:lumOff val="862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63" name="62 Rectángulo"/>
            <p:cNvSpPr/>
            <p:nvPr/>
          </p:nvSpPr>
          <p:spPr>
            <a:xfrm>
              <a:off x="2519396" y="2663522"/>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Seguro Obligatorio de Accidentes de Tránsito (SOAT) – </a:t>
              </a:r>
              <a:r>
                <a:rPr lang="es-CO" sz="1100" b="1" dirty="0" smtClean="0">
                  <a:solidFill>
                    <a:schemeClr val="tx2"/>
                  </a:solidFill>
                  <a:effectLst>
                    <a:outerShdw blurRad="38100" dist="38100" dir="2700000" algn="tl">
                      <a:srgbClr val="000000">
                        <a:alpha val="43137"/>
                      </a:srgbClr>
                    </a:outerShdw>
                  </a:effectLst>
                </a:rPr>
                <a:t>21.394</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36" name="35 Grupo"/>
          <p:cNvGrpSpPr/>
          <p:nvPr/>
        </p:nvGrpSpPr>
        <p:grpSpPr>
          <a:xfrm>
            <a:off x="2242582" y="5329764"/>
            <a:ext cx="5179000" cy="323405"/>
            <a:chOff x="24863" y="5291664"/>
            <a:chExt cx="5179000" cy="323405"/>
          </a:xfrm>
        </p:grpSpPr>
        <p:sp>
          <p:nvSpPr>
            <p:cNvPr id="37" name="36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38" name="37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2" name="41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43"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43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45" name="44 Rectángulo redondeado">
            <a:hlinkClick r:id="rId10"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46" name="45 Rectángulo redondeado">
            <a:hlinkClick r:id="rId11"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47" name="46 Rectángulo redondeado">
            <a:hlinkClick r:id="rId12"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64" name="63 Rectángulo redondeado">
            <a:hlinkClick r:id="rId13" action="ppaction://hlinksldjump"/>
          </p:cNvPr>
          <p:cNvSpPr/>
          <p:nvPr/>
        </p:nvSpPr>
        <p:spPr>
          <a:xfrm>
            <a:off x="179512" y="3023661"/>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Cadena de sucesos</a:t>
            </a:r>
          </a:p>
        </p:txBody>
      </p:sp>
      <p:sp>
        <p:nvSpPr>
          <p:cNvPr id="65" name="64 Rectángulo redondeado">
            <a:hlinkClick r:id="rId14"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75" name="74 Rectángulo redondeado">
            <a:hlinkClick r:id="rId15" action="ppaction://hlinksldjump"/>
          </p:cNvPr>
          <p:cNvSpPr/>
          <p:nvPr/>
        </p:nvSpPr>
        <p:spPr>
          <a:xfrm>
            <a:off x="179512" y="373721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77" name="76 Conector">
            <a:hlinkClick r:id="rId13" action="ppaction://hlinksldjump"/>
          </p:cNvPr>
          <p:cNvSpPr/>
          <p:nvPr/>
        </p:nvSpPr>
        <p:spPr>
          <a:xfrm>
            <a:off x="928167"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16" action="ppaction://hlinksldjump"/>
          </p:cNvPr>
          <p:cNvSpPr/>
          <p:nvPr/>
        </p:nvSpPr>
        <p:spPr>
          <a:xfrm>
            <a:off x="1081753"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17" action="ppaction://hlinksldjump"/>
          </p:cNvPr>
          <p:cNvSpPr/>
          <p:nvPr/>
        </p:nvSpPr>
        <p:spPr>
          <a:xfrm>
            <a:off x="1235339"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18" action="ppaction://hlinksldjump"/>
          </p:cNvPr>
          <p:cNvSpPr/>
          <p:nvPr/>
        </p:nvSpPr>
        <p:spPr>
          <a:xfrm>
            <a:off x="1388925"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19" action="ppaction://hlinksldjump"/>
          </p:cNvPr>
          <p:cNvSpPr/>
          <p:nvPr/>
        </p:nvSpPr>
        <p:spPr>
          <a:xfrm>
            <a:off x="1542511"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3" name="82 Conector">
            <a:hlinkClick r:id="rId20" action="ppaction://hlinksldjump"/>
          </p:cNvPr>
          <p:cNvSpPr/>
          <p:nvPr/>
        </p:nvSpPr>
        <p:spPr>
          <a:xfrm>
            <a:off x="1696097"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4" name="83 Conector">
            <a:hlinkClick r:id="rId20" action="ppaction://hlinksldjump"/>
          </p:cNvPr>
          <p:cNvSpPr/>
          <p:nvPr/>
        </p:nvSpPr>
        <p:spPr>
          <a:xfrm>
            <a:off x="1849683" y="3258306"/>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85" name="84 Grupo"/>
          <p:cNvGrpSpPr/>
          <p:nvPr/>
        </p:nvGrpSpPr>
        <p:grpSpPr>
          <a:xfrm>
            <a:off x="3819981" y="183107"/>
            <a:ext cx="1182459" cy="450689"/>
            <a:chOff x="3819981" y="183107"/>
            <a:chExt cx="1182459" cy="450689"/>
          </a:xfrm>
        </p:grpSpPr>
        <p:grpSp>
          <p:nvGrpSpPr>
            <p:cNvPr id="86" name="85 Grupo"/>
            <p:cNvGrpSpPr/>
            <p:nvPr/>
          </p:nvGrpSpPr>
          <p:grpSpPr>
            <a:xfrm>
              <a:off x="3819981" y="183107"/>
              <a:ext cx="1182459" cy="450689"/>
              <a:chOff x="3164210" y="183107"/>
              <a:chExt cx="1182459" cy="450689"/>
            </a:xfrm>
          </p:grpSpPr>
          <p:sp>
            <p:nvSpPr>
              <p:cNvPr id="88" name="87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9" name="88 CuadroTexto">
                <a:hlinkClick r:id="rId10"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87" name="Picture 6" descr="http://us.cdn3.123rf.com/168nwm/difught/difught1205/difught120500432/13456757-fabrica-de-negro-con-naranja-redonda.jpg">
              <a:hlinkClick r:id="rId10" action="ppaction://hlinksldjump"/>
            </p:cNvPr>
            <p:cNvPicPr preferRelativeResize="0">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100351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6</a:t>
            </a:fld>
            <a:endParaRPr lang="es-CO" dirty="0"/>
          </a:p>
        </p:txBody>
      </p:sp>
      <p:sp>
        <p:nvSpPr>
          <p:cNvPr id="15" name="14 Rectángulo"/>
          <p:cNvSpPr/>
          <p:nvPr/>
        </p:nvSpPr>
        <p:spPr>
          <a:xfrm>
            <a:off x="2771800" y="1093683"/>
            <a:ext cx="4572000" cy="276999"/>
          </a:xfrm>
          <a:prstGeom prst="rect">
            <a:avLst/>
          </a:prstGeom>
        </p:spPr>
        <p:txBody>
          <a:bodyPr>
            <a:spAutoFit/>
          </a:bodyPr>
          <a:lstStyle/>
          <a:p>
            <a:pPr lvl="0" algn="ctr"/>
            <a:r>
              <a:rPr lang="es-CO" sz="1200" b="1" dirty="0" smtClean="0">
                <a:solidFill>
                  <a:schemeClr val="tx2">
                    <a:lumMod val="50000"/>
                  </a:schemeClr>
                </a:solidFill>
                <a:latin typeface="+mj-lt"/>
                <a:ea typeface="Verdana" pitchFamily="34" charset="0"/>
                <a:cs typeface="Verdana" pitchFamily="34" charset="0"/>
              </a:rPr>
              <a:t>Anexos</a:t>
            </a:r>
            <a:endParaRPr lang="es-CO" sz="1200" b="1" dirty="0">
              <a:solidFill>
                <a:schemeClr val="tx2">
                  <a:lumMod val="50000"/>
                </a:schemeClr>
              </a:solidFill>
              <a:latin typeface="+mj-lt"/>
              <a:ea typeface="Verdana" pitchFamily="34" charset="0"/>
              <a:cs typeface="Verdana" pitchFamily="34" charset="0"/>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Metodología</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8194" name="Picture 2" descr="http://i498.photobucket.com/albums/rr347/BKC888666/DOW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99794" y="1480130"/>
            <a:ext cx="872006" cy="872006"/>
          </a:xfrm>
          <a:prstGeom prst="rect">
            <a:avLst/>
          </a:prstGeom>
          <a:noFill/>
          <a:extLst>
            <a:ext uri="{909E8E84-426E-40DD-AFC4-6F175D3DCCD1}">
              <a14:hiddenFill xmlns:a14="http://schemas.microsoft.com/office/drawing/2010/main">
                <a:solidFill>
                  <a:srgbClr val="FFFFFF"/>
                </a:solidFill>
              </a14:hiddenFill>
            </a:ext>
          </a:extLst>
        </p:spPr>
      </p:pic>
      <p:sp>
        <p:nvSpPr>
          <p:cNvPr id="31" name="30 Rectángulo"/>
          <p:cNvSpPr/>
          <p:nvPr/>
        </p:nvSpPr>
        <p:spPr>
          <a:xfrm>
            <a:off x="2636168" y="1777380"/>
            <a:ext cx="5845530" cy="738664"/>
          </a:xfrm>
          <a:prstGeom prst="rect">
            <a:avLst/>
          </a:prstGeom>
        </p:spPr>
        <p:txBody>
          <a:bodyPr wrap="square">
            <a:spAutoFit/>
          </a:bodyPr>
          <a:lstStyle/>
          <a:p>
            <a:pPr lvl="0"/>
            <a:r>
              <a:rPr lang="es-CO" b="1" dirty="0" smtClean="0">
                <a:solidFill>
                  <a:schemeClr val="tx2">
                    <a:lumMod val="50000"/>
                  </a:schemeClr>
                </a:solidFill>
                <a:effectLst>
                  <a:outerShdw blurRad="38100" dist="38100" dir="2700000" algn="tl">
                    <a:srgbClr val="000000">
                      <a:alpha val="43137"/>
                    </a:srgbClr>
                  </a:outerShdw>
                </a:effectLst>
                <a:latin typeface="+mj-lt"/>
                <a:ea typeface="Verdana" pitchFamily="34" charset="0"/>
                <a:cs typeface="Verdana" pitchFamily="34" charset="0"/>
              </a:rPr>
              <a:t>Descargue</a:t>
            </a:r>
            <a:r>
              <a:rPr lang="es-CO" sz="1200" b="1" dirty="0" smtClean="0">
                <a:solidFill>
                  <a:schemeClr val="tx2">
                    <a:lumMod val="50000"/>
                  </a:schemeClr>
                </a:solidFill>
                <a:latin typeface="+mj-lt"/>
                <a:ea typeface="Verdana" pitchFamily="34" charset="0"/>
                <a:cs typeface="Verdana" pitchFamily="34" charset="0"/>
              </a:rPr>
              <a:t> </a:t>
            </a:r>
          </a:p>
          <a:p>
            <a:pPr lvl="0"/>
            <a:r>
              <a:rPr lang="es-CO" sz="1200" b="1" dirty="0" smtClean="0">
                <a:solidFill>
                  <a:schemeClr val="tx2">
                    <a:lumMod val="50000"/>
                  </a:schemeClr>
                </a:solidFill>
                <a:latin typeface="+mj-lt"/>
                <a:ea typeface="Verdana" pitchFamily="34" charset="0"/>
                <a:cs typeface="Verdana" pitchFamily="34" charset="0"/>
              </a:rPr>
              <a:t>	</a:t>
            </a:r>
            <a:r>
              <a:rPr lang="es-CO" sz="1200" b="1" dirty="0" smtClean="0">
                <a:solidFill>
                  <a:schemeClr val="bg1">
                    <a:lumMod val="50000"/>
                  </a:schemeClr>
                </a:solidFill>
                <a:latin typeface="+mj-lt"/>
                <a:ea typeface="Verdana" pitchFamily="34" charset="0"/>
                <a:cs typeface="Verdana" pitchFamily="34" charset="0"/>
              </a:rPr>
              <a:t>los instrumentos utilizados  para los estudios de</a:t>
            </a:r>
          </a:p>
          <a:p>
            <a:pPr lvl="0"/>
            <a:r>
              <a:rPr lang="es-CO" sz="1200" b="1" dirty="0">
                <a:solidFill>
                  <a:schemeClr val="tx2">
                    <a:lumMod val="50000"/>
                  </a:schemeClr>
                </a:solidFill>
                <a:latin typeface="+mj-lt"/>
                <a:ea typeface="Verdana" pitchFamily="34" charset="0"/>
                <a:cs typeface="Verdana" pitchFamily="34" charset="0"/>
              </a:rPr>
              <a:t>	</a:t>
            </a:r>
            <a:r>
              <a:rPr lang="es-CO" sz="1200" b="1" dirty="0" smtClean="0">
                <a:solidFill>
                  <a:schemeClr val="tx2">
                    <a:lumMod val="50000"/>
                  </a:schemeClr>
                </a:solidFill>
                <a:latin typeface="+mj-lt"/>
                <a:ea typeface="Verdana" pitchFamily="34" charset="0"/>
                <a:cs typeface="Verdana" pitchFamily="34" charset="0"/>
              </a:rPr>
              <a:t>			                  </a:t>
            </a:r>
            <a:r>
              <a:rPr lang="es-CO" sz="1200" b="1" dirty="0" smtClean="0">
                <a:solidFill>
                  <a:schemeClr val="bg1">
                    <a:lumMod val="50000"/>
                  </a:schemeClr>
                </a:solidFill>
                <a:latin typeface="+mj-lt"/>
                <a:ea typeface="Verdana" pitchFamily="34" charset="0"/>
                <a:cs typeface="Verdana" pitchFamily="34" charset="0"/>
              </a:rPr>
              <a:t>en los siguientes links </a:t>
            </a:r>
            <a:endParaRPr lang="es-CO" sz="1200" b="1" dirty="0">
              <a:solidFill>
                <a:schemeClr val="bg1">
                  <a:lumMod val="50000"/>
                </a:schemeClr>
              </a:solidFill>
              <a:latin typeface="+mj-lt"/>
              <a:ea typeface="Verdana" pitchFamily="34" charset="0"/>
              <a:cs typeface="Verdana" pitchFamily="34" charset="0"/>
            </a:endParaRPr>
          </a:p>
        </p:txBody>
      </p:sp>
      <p:sp>
        <p:nvSpPr>
          <p:cNvPr id="2" name="1 Rectángulo"/>
          <p:cNvSpPr/>
          <p:nvPr/>
        </p:nvSpPr>
        <p:spPr>
          <a:xfrm>
            <a:off x="6580792" y="1984112"/>
            <a:ext cx="2423805" cy="369332"/>
          </a:xfrm>
          <a:prstGeom prst="rect">
            <a:avLst/>
          </a:prstGeom>
        </p:spPr>
        <p:txBody>
          <a:bodyPr wrap="none">
            <a:spAutoFit/>
          </a:bodyPr>
          <a:lstStyle/>
          <a:p>
            <a:pPr algn="ctr"/>
            <a:r>
              <a:rPr lang="es-CO" b="1" dirty="0" smtClean="0">
                <a:solidFill>
                  <a:schemeClr val="accent4">
                    <a:lumMod val="50000"/>
                  </a:schemeClr>
                </a:solidFill>
                <a:effectLst>
                  <a:outerShdw blurRad="38100" dist="38100" dir="2700000" algn="tl">
                    <a:srgbClr val="000000">
                      <a:alpha val="43137"/>
                    </a:srgbClr>
                  </a:outerShdw>
                </a:effectLst>
              </a:rPr>
              <a:t>TRÁMITES &amp; SERVICIOS</a:t>
            </a:r>
          </a:p>
        </p:txBody>
      </p:sp>
      <p:sp>
        <p:nvSpPr>
          <p:cNvPr id="3" name="2 Elipse">
            <a:hlinkClick r:id="rId3" action="ppaction://hlinkfile"/>
          </p:cNvPr>
          <p:cNvSpPr/>
          <p:nvPr/>
        </p:nvSpPr>
        <p:spPr>
          <a:xfrm>
            <a:off x="3491880" y="3001516"/>
            <a:ext cx="1440160" cy="1368152"/>
          </a:xfrm>
          <a:prstGeom prst="ellipse">
            <a:avLst/>
          </a:prstGeom>
          <a:ln/>
        </p:spPr>
        <p:style>
          <a:lnRef idx="2">
            <a:schemeClr val="accent4"/>
          </a:lnRef>
          <a:fillRef idx="1">
            <a:schemeClr val="lt1"/>
          </a:fillRef>
          <a:effectRef idx="0">
            <a:schemeClr val="accent4"/>
          </a:effectRef>
          <a:fontRef idx="minor">
            <a:schemeClr val="dk1"/>
          </a:fontRef>
        </p:style>
        <p:txBody>
          <a:bodyPr rtlCol="0" anchor="ctr"/>
          <a:lstStyle/>
          <a:p>
            <a:pPr algn="ctr"/>
            <a:endParaRPr lang="es-CO"/>
          </a:p>
        </p:txBody>
      </p:sp>
      <p:sp>
        <p:nvSpPr>
          <p:cNvPr id="32" name="31 Elipse">
            <a:hlinkClick r:id="rId4" action="ppaction://hlinkfile"/>
          </p:cNvPr>
          <p:cNvSpPr/>
          <p:nvPr/>
        </p:nvSpPr>
        <p:spPr>
          <a:xfrm>
            <a:off x="5868144" y="3001516"/>
            <a:ext cx="1440160" cy="1368152"/>
          </a:xfrm>
          <a:prstGeom prst="ellipse">
            <a:avLst/>
          </a:prstGeom>
          <a:ln/>
        </p:spPr>
        <p:style>
          <a:lnRef idx="2">
            <a:schemeClr val="accent4"/>
          </a:lnRef>
          <a:fillRef idx="1">
            <a:schemeClr val="lt1"/>
          </a:fillRef>
          <a:effectRef idx="0">
            <a:schemeClr val="accent4"/>
          </a:effectRef>
          <a:fontRef idx="minor">
            <a:schemeClr val="dk1"/>
          </a:fontRef>
        </p:style>
        <p:txBody>
          <a:bodyPr rtlCol="0" anchor="ctr"/>
          <a:lstStyle/>
          <a:p>
            <a:pPr algn="ctr"/>
            <a:endParaRPr lang="es-CO"/>
          </a:p>
        </p:txBody>
      </p:sp>
      <p:sp>
        <p:nvSpPr>
          <p:cNvPr id="5" name="4 CuadroTexto">
            <a:hlinkClick r:id="rId3" action="ppaction://hlinkfile"/>
          </p:cNvPr>
          <p:cNvSpPr txBox="1"/>
          <p:nvPr/>
        </p:nvSpPr>
        <p:spPr>
          <a:xfrm>
            <a:off x="3574521" y="3217540"/>
            <a:ext cx="1354858" cy="553998"/>
          </a:xfrm>
          <a:prstGeom prst="rect">
            <a:avLst/>
          </a:prstGeom>
          <a:noFill/>
        </p:spPr>
        <p:txBody>
          <a:bodyPr wrap="none" rtlCol="0">
            <a:spAutoFit/>
          </a:bodyPr>
          <a:lstStyle/>
          <a:p>
            <a:r>
              <a:rPr lang="es-CO" sz="1400" b="1" dirty="0" smtClean="0">
                <a:solidFill>
                  <a:schemeClr val="accent4">
                    <a:lumMod val="50000"/>
                  </a:schemeClr>
                </a:solidFill>
              </a:rPr>
              <a:t>Cuestionario</a:t>
            </a:r>
          </a:p>
          <a:p>
            <a:r>
              <a:rPr lang="es-CO" sz="1600" b="1" dirty="0" smtClean="0">
                <a:solidFill>
                  <a:schemeClr val="accent4">
                    <a:lumMod val="50000"/>
                  </a:schemeClr>
                </a:solidFill>
                <a:effectLst>
                  <a:outerShdw blurRad="38100" dist="38100" dir="2700000" algn="tl">
                    <a:srgbClr val="000000">
                      <a:alpha val="43137"/>
                    </a:srgbClr>
                  </a:outerShdw>
                </a:effectLst>
              </a:rPr>
              <a:t>CIUDADANOS</a:t>
            </a:r>
            <a:endParaRPr lang="es-CO" sz="1600" b="1" dirty="0">
              <a:solidFill>
                <a:schemeClr val="accent4">
                  <a:lumMod val="50000"/>
                </a:schemeClr>
              </a:solidFill>
              <a:effectLst>
                <a:outerShdw blurRad="38100" dist="38100" dir="2700000" algn="tl">
                  <a:srgbClr val="000000">
                    <a:alpha val="43137"/>
                  </a:srgbClr>
                </a:outerShdw>
              </a:effectLst>
            </a:endParaRPr>
          </a:p>
        </p:txBody>
      </p:sp>
      <p:sp>
        <p:nvSpPr>
          <p:cNvPr id="35" name="34 CuadroTexto">
            <a:hlinkClick r:id="rId4" action="ppaction://hlinkfile"/>
          </p:cNvPr>
          <p:cNvSpPr txBox="1"/>
          <p:nvPr/>
        </p:nvSpPr>
        <p:spPr>
          <a:xfrm>
            <a:off x="5963830" y="3217540"/>
            <a:ext cx="1128450" cy="553998"/>
          </a:xfrm>
          <a:prstGeom prst="rect">
            <a:avLst/>
          </a:prstGeom>
          <a:noFill/>
        </p:spPr>
        <p:txBody>
          <a:bodyPr wrap="none" rtlCol="0">
            <a:spAutoFit/>
          </a:bodyPr>
          <a:lstStyle/>
          <a:p>
            <a:r>
              <a:rPr lang="es-CO" sz="1400" b="1" dirty="0" smtClean="0">
                <a:solidFill>
                  <a:schemeClr val="accent4">
                    <a:lumMod val="50000"/>
                  </a:schemeClr>
                </a:solidFill>
              </a:rPr>
              <a:t>Cuestionario</a:t>
            </a:r>
          </a:p>
          <a:p>
            <a:r>
              <a:rPr lang="es-CO" sz="1600" b="1" dirty="0" smtClean="0">
                <a:solidFill>
                  <a:schemeClr val="accent4">
                    <a:lumMod val="50000"/>
                  </a:schemeClr>
                </a:solidFill>
                <a:effectLst>
                  <a:outerShdw blurRad="38100" dist="38100" dir="2700000" algn="tl">
                    <a:srgbClr val="000000">
                      <a:alpha val="43137"/>
                    </a:srgbClr>
                  </a:outerShdw>
                </a:effectLst>
              </a:rPr>
              <a:t>EMPRESAS</a:t>
            </a:r>
            <a:endParaRPr lang="es-CO" sz="1600" b="1" dirty="0">
              <a:solidFill>
                <a:schemeClr val="accent4">
                  <a:lumMod val="50000"/>
                </a:schemeClr>
              </a:solidFill>
              <a:effectLst>
                <a:outerShdw blurRad="38100" dist="38100" dir="2700000" algn="tl">
                  <a:srgbClr val="000000">
                    <a:alpha val="43137"/>
                  </a:srgbClr>
                </a:outerShdw>
              </a:effectLst>
            </a:endParaRPr>
          </a:p>
        </p:txBody>
      </p:sp>
      <p:pic>
        <p:nvPicPr>
          <p:cNvPr id="38" name="Picture 9" descr="Address">
            <a:hlinkClick r:id="" action="ppaction://hlinkshowjump?jump=firstslide"/>
          </p:cNvPr>
          <p:cNvPicPr>
            <a:picLocks noChangeAspect="1" noChangeArrowheads="1"/>
          </p:cNvPicPr>
          <p:nvPr/>
        </p:nvPicPr>
        <p:blipFill>
          <a:blip r:embed="rId5"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39" name="38 Rectángulo redondeado">
            <a:hlinkClick r:id="rId6" action="ppaction://hlinksldjump"/>
          </p:cNvPr>
          <p:cNvSpPr/>
          <p:nvPr/>
        </p:nvSpPr>
        <p:spPr>
          <a:xfrm>
            <a:off x="39980" y="1326897"/>
            <a:ext cx="1584176" cy="306467"/>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200" b="1" dirty="0">
                <a:solidFill>
                  <a:schemeClr val="accent4">
                    <a:lumMod val="50000"/>
                  </a:schemeClr>
                </a:solidFill>
                <a:latin typeface="+mj-lt"/>
                <a:ea typeface="Verdana" pitchFamily="34" charset="0"/>
                <a:cs typeface="Verdana" pitchFamily="34" charset="0"/>
              </a:rPr>
              <a:t>Objetivos del estudio</a:t>
            </a:r>
          </a:p>
        </p:txBody>
      </p:sp>
      <p:sp>
        <p:nvSpPr>
          <p:cNvPr id="40" name="39 Rectángulo redondeado">
            <a:hlinkClick r:id="rId7" action="ppaction://hlinksldjump"/>
          </p:cNvPr>
          <p:cNvSpPr/>
          <p:nvPr/>
        </p:nvSpPr>
        <p:spPr>
          <a:xfrm>
            <a:off x="39980" y="1693497"/>
            <a:ext cx="1584176" cy="306467"/>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200" b="1" dirty="0">
                <a:solidFill>
                  <a:schemeClr val="accent4">
                    <a:lumMod val="50000"/>
                  </a:schemeClr>
                </a:solidFill>
                <a:latin typeface="+mj-lt"/>
                <a:ea typeface="Verdana" pitchFamily="34" charset="0"/>
                <a:cs typeface="Verdana" pitchFamily="34" charset="0"/>
              </a:rPr>
              <a:t>Ficha Técnica</a:t>
            </a:r>
          </a:p>
        </p:txBody>
      </p:sp>
      <p:sp>
        <p:nvSpPr>
          <p:cNvPr id="41" name="40 Rectángulo redondeado">
            <a:hlinkClick r:id="rId8" action="ppaction://hlinksldjump"/>
          </p:cNvPr>
          <p:cNvSpPr/>
          <p:nvPr/>
        </p:nvSpPr>
        <p:spPr>
          <a:xfrm>
            <a:off x="39980" y="2767057"/>
            <a:ext cx="1584176" cy="306467"/>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2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Anexos</a:t>
            </a:r>
          </a:p>
        </p:txBody>
      </p:sp>
      <p:sp>
        <p:nvSpPr>
          <p:cNvPr id="42" name="41 Rectángulo redondeado">
            <a:hlinkClick r:id="rId7" action="ppaction://hlinksldjump"/>
          </p:cNvPr>
          <p:cNvSpPr/>
          <p:nvPr/>
        </p:nvSpPr>
        <p:spPr>
          <a:xfrm>
            <a:off x="827584" y="2057202"/>
            <a:ext cx="792088" cy="280928"/>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50" b="1" dirty="0">
                <a:solidFill>
                  <a:schemeClr val="accent4">
                    <a:lumMod val="50000"/>
                  </a:schemeClr>
                </a:solidFill>
                <a:latin typeface="+mj-lt"/>
                <a:ea typeface="Verdana" pitchFamily="34" charset="0"/>
                <a:cs typeface="Verdana" pitchFamily="34" charset="0"/>
              </a:rPr>
              <a:t>1 de </a:t>
            </a:r>
            <a:r>
              <a:rPr lang="es-CO" sz="1050" b="1" dirty="0" smtClean="0">
                <a:solidFill>
                  <a:schemeClr val="accent4">
                    <a:lumMod val="50000"/>
                  </a:schemeClr>
                </a:solidFill>
                <a:latin typeface="+mj-lt"/>
                <a:ea typeface="Verdana" pitchFamily="34" charset="0"/>
                <a:cs typeface="Verdana" pitchFamily="34" charset="0"/>
              </a:rPr>
              <a:t>2</a:t>
            </a:r>
            <a:endParaRPr lang="es-CO" sz="1050" b="1" dirty="0">
              <a:solidFill>
                <a:schemeClr val="accent4">
                  <a:lumMod val="50000"/>
                </a:schemeClr>
              </a:solidFill>
              <a:latin typeface="+mj-lt"/>
              <a:ea typeface="Verdana" pitchFamily="34" charset="0"/>
              <a:cs typeface="Verdana" pitchFamily="34" charset="0"/>
            </a:endParaRPr>
          </a:p>
        </p:txBody>
      </p:sp>
      <p:sp>
        <p:nvSpPr>
          <p:cNvPr id="43" name="42 Rectángulo redondeado">
            <a:hlinkClick r:id="rId9" action="ppaction://hlinksldjump"/>
          </p:cNvPr>
          <p:cNvSpPr/>
          <p:nvPr/>
        </p:nvSpPr>
        <p:spPr>
          <a:xfrm>
            <a:off x="827584" y="2402777"/>
            <a:ext cx="792088" cy="280928"/>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50" b="1" dirty="0">
                <a:solidFill>
                  <a:schemeClr val="accent4">
                    <a:lumMod val="50000"/>
                  </a:schemeClr>
                </a:solidFill>
                <a:latin typeface="+mj-lt"/>
                <a:ea typeface="Verdana" pitchFamily="34" charset="0"/>
                <a:cs typeface="Verdana" pitchFamily="34" charset="0"/>
              </a:rPr>
              <a:t>2 de 2</a:t>
            </a:r>
          </a:p>
        </p:txBody>
      </p:sp>
      <p:cxnSp>
        <p:nvCxnSpPr>
          <p:cNvPr id="45" name="44 Conector recto"/>
          <p:cNvCxnSpPr/>
          <p:nvPr/>
        </p:nvCxnSpPr>
        <p:spPr>
          <a:xfrm>
            <a:off x="1664265" y="1302800"/>
            <a:ext cx="0" cy="220918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46" name="10 Imagen">
            <a:hlinkClick r:id="rId3" action="ppaction://hlinkfile"/>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880952" y="3793605"/>
            <a:ext cx="691048" cy="39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6" descr="http://us.cdn3.123rf.com/168nwm/difught/difught1205/difught120500432/13456757-fabrica-de-negro-con-naranja-redonda.jpg">
            <a:hlinkClick r:id="rId4" action="ppaction://hlinkfile"/>
          </p:cNvPr>
          <p:cNvPicPr preferRelativeResize="0">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228184" y="3745898"/>
            <a:ext cx="684755" cy="476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 name="35 Grupo"/>
          <p:cNvGrpSpPr/>
          <p:nvPr/>
        </p:nvGrpSpPr>
        <p:grpSpPr>
          <a:xfrm>
            <a:off x="2179082" y="5291664"/>
            <a:ext cx="5179000" cy="323405"/>
            <a:chOff x="24863" y="5291664"/>
            <a:chExt cx="5179000" cy="323405"/>
          </a:xfrm>
        </p:grpSpPr>
        <p:sp>
          <p:nvSpPr>
            <p:cNvPr id="37" name="36 Cheurón">
              <a:hlinkClick r:id="rId12"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Introducción</a:t>
              </a:r>
            </a:p>
          </p:txBody>
        </p:sp>
        <p:sp>
          <p:nvSpPr>
            <p:cNvPr id="48" name="47 Cheurón">
              <a:hlinkClick r:id="rId6" action="ppaction://hlinksldjump"/>
            </p:cNvPr>
            <p:cNvSpPr/>
            <p:nvPr/>
          </p:nvSpPr>
          <p:spPr>
            <a:xfrm>
              <a:off x="1230156" y="5294087"/>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Metodología</a:t>
              </a:r>
            </a:p>
          </p:txBody>
        </p:sp>
        <p:sp>
          <p:nvSpPr>
            <p:cNvPr id="49" name="48 Cheurón">
              <a:hlinkClick r:id="rId13"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0" name="Picture 2" descr="http://58533534ea9b6562bf3c-029f06cbf668e558ffb5306597309f00.r0.cf1.rackcdn.com/2012/10/Like.jpg"/>
            <p:cNvPicPr>
              <a:picLocks noChangeAspect="1" noChangeArrowheads="1"/>
            </p:cNvPicPr>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50 Cheurón">
              <a:hlinkClick r:id="rId15" action="ppaction://hlinksldjump"/>
            </p:cNvPr>
            <p:cNvSpPr/>
            <p:nvPr/>
          </p:nvSpPr>
          <p:spPr>
            <a:xfrm>
              <a:off x="2422393" y="5291664"/>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Resultados</a:t>
              </a:r>
            </a:p>
          </p:txBody>
        </p:sp>
      </p:grpSp>
    </p:spTree>
    <p:extLst>
      <p:ext uri="{BB962C8B-B14F-4D97-AF65-F5344CB8AC3E}">
        <p14:creationId xmlns:p14="http://schemas.microsoft.com/office/powerpoint/2010/main" val="359925940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60</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8" y="5090328"/>
            <a:ext cx="5958529" cy="215444"/>
          </a:xfrm>
          <a:prstGeom prst="rect">
            <a:avLst/>
          </a:prstGeom>
        </p:spPr>
        <p:txBody>
          <a:bodyPr wrap="square">
            <a:spAutoFit/>
          </a:bodyPr>
          <a:lstStyle/>
          <a:p>
            <a:r>
              <a:rPr lang="es-CO" sz="800" b="1" dirty="0" err="1" smtClean="0">
                <a:solidFill>
                  <a:prstClr val="white">
                    <a:lumMod val="50000"/>
                  </a:prstClr>
                </a:solidFill>
              </a:rPr>
              <a:t>P17</a:t>
            </a:r>
            <a:r>
              <a:rPr lang="es-CO" sz="800" b="1" dirty="0" smtClean="0">
                <a:solidFill>
                  <a:prstClr val="white">
                    <a:lumMod val="50000"/>
                  </a:prstClr>
                </a:solidFill>
              </a:rPr>
              <a:t>.</a:t>
            </a:r>
            <a:r>
              <a:rPr lang="es-CO" sz="800" dirty="0" smtClean="0">
                <a:solidFill>
                  <a:prstClr val="white">
                    <a:lumMod val="50000"/>
                  </a:prstClr>
                </a:solidFill>
              </a:rPr>
              <a:t> ¿Cuál </a:t>
            </a:r>
            <a:r>
              <a:rPr lang="es-CO" sz="800" dirty="0">
                <a:solidFill>
                  <a:prstClr val="white">
                    <a:lumMod val="50000"/>
                  </a:prstClr>
                </a:solidFill>
              </a:rPr>
              <a:t>fue la principal razón por la </a:t>
            </a:r>
            <a:r>
              <a:rPr lang="es-CO" sz="800" dirty="0" smtClean="0">
                <a:solidFill>
                  <a:prstClr val="white">
                    <a:lumMod val="50000"/>
                  </a:prstClr>
                </a:solidFill>
              </a:rPr>
              <a:t>cual…cuando </a:t>
            </a:r>
            <a:r>
              <a:rPr lang="es-CO" sz="800" dirty="0">
                <a:solidFill>
                  <a:prstClr val="white">
                    <a:lumMod val="50000"/>
                  </a:prstClr>
                </a:solidFill>
              </a:rPr>
              <a:t>se presentaron dificultades? </a:t>
            </a:r>
            <a:r>
              <a:rPr lang="es-CO" sz="800" dirty="0" smtClean="0">
                <a:solidFill>
                  <a:prstClr val="white">
                    <a:lumMod val="50000"/>
                  </a:prstClr>
                </a:solidFill>
              </a:rPr>
              <a:t> </a:t>
            </a:r>
            <a:endParaRPr lang="es-CO" sz="800" dirty="0">
              <a:solidFill>
                <a:prstClr val="white">
                  <a:lumMod val="50000"/>
                </a:prstClr>
              </a:solidFill>
            </a:endParaRPr>
          </a:p>
        </p:txBody>
      </p:sp>
      <p:sp>
        <p:nvSpPr>
          <p:cNvPr id="82" name="81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a:solidFill>
                  <a:schemeClr val="bg1"/>
                </a:solidFill>
                <a:effectLst>
                  <a:outerShdw blurRad="38100" dist="38100" dir="2700000" algn="tl">
                    <a:srgbClr val="000000">
                      <a:alpha val="43137"/>
                    </a:srgbClr>
                  </a:outerShdw>
                </a:effectLst>
                <a:ea typeface="Verdana" pitchFamily="34" charset="0"/>
                <a:cs typeface="Verdana" pitchFamily="34" charset="0"/>
              </a:rPr>
              <a:t>Razones de las </a:t>
            </a:r>
            <a:r>
              <a:rPr lang="es-CO" sz="1200" b="1" dirty="0" smtClean="0">
                <a:solidFill>
                  <a:schemeClr val="bg1"/>
                </a:solidFill>
                <a:effectLst>
                  <a:outerShdw blurRad="38100" dist="38100" dir="2700000" algn="tl">
                    <a:srgbClr val="000000">
                      <a:alpha val="43137"/>
                    </a:srgbClr>
                  </a:outerShdw>
                </a:effectLst>
                <a:ea typeface="Verdana" pitchFamily="34" charset="0"/>
                <a:cs typeface="Verdana" pitchFamily="34" charset="0"/>
              </a:rPr>
              <a:t>acciones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sp>
        <p:nvSpPr>
          <p:cNvPr id="39" name="38 CuadroTexto"/>
          <p:cNvSpPr txBox="1"/>
          <p:nvPr/>
        </p:nvSpPr>
        <p:spPr>
          <a:xfrm>
            <a:off x="8500369" y="5407610"/>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graphicFrame>
        <p:nvGraphicFramePr>
          <p:cNvPr id="75" name="74 Tabla"/>
          <p:cNvGraphicFramePr>
            <a:graphicFrameLocks noGrp="1"/>
          </p:cNvGraphicFramePr>
          <p:nvPr>
            <p:extLst>
              <p:ext uri="{D42A27DB-BD31-4B8C-83A1-F6EECF244321}">
                <p14:modId xmlns:p14="http://schemas.microsoft.com/office/powerpoint/2010/main" val="932835463"/>
              </p:ext>
            </p:extLst>
          </p:nvPr>
        </p:nvGraphicFramePr>
        <p:xfrm>
          <a:off x="3563888" y="1943376"/>
          <a:ext cx="2289487" cy="3218380"/>
        </p:xfrm>
        <a:graphic>
          <a:graphicData uri="http://schemas.openxmlformats.org/drawingml/2006/table">
            <a:tbl>
              <a:tblPr/>
              <a:tblGrid>
                <a:gridCol w="2289487"/>
              </a:tblGrid>
              <a:tr h="160919">
                <a:tc>
                  <a:txBody>
                    <a:bodyPr/>
                    <a:lstStyle/>
                    <a:p>
                      <a:pPr algn="r" fontAlgn="ctr"/>
                      <a:r>
                        <a:rPr lang="es-CO" sz="800" b="0" i="0" u="none" strike="noStrike" dirty="0" smtClean="0">
                          <a:solidFill>
                            <a:srgbClr val="1F497D"/>
                          </a:solidFill>
                          <a:effectLst/>
                          <a:latin typeface="Calibri"/>
                        </a:rPr>
                        <a:t>Es</a:t>
                      </a:r>
                      <a:r>
                        <a:rPr lang="es-CO" sz="800" b="0" i="0" u="none" strike="noStrike" baseline="0" dirty="0" smtClean="0">
                          <a:solidFill>
                            <a:srgbClr val="1F497D"/>
                          </a:solidFill>
                          <a:effectLst/>
                          <a:latin typeface="Calibri"/>
                        </a:rPr>
                        <a:t> más confiable</a:t>
                      </a:r>
                      <a:r>
                        <a:rPr lang="es-CO" sz="800" b="0" i="0" u="none" strike="noStrike" dirty="0" smtClean="0">
                          <a:solidFill>
                            <a:srgbClr val="1F497D"/>
                          </a:solidFill>
                          <a:effectLst/>
                          <a:latin typeface="Calibri"/>
                        </a:rPr>
                        <a:t>)</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Entiende más de esa manera</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No encontró otra alternativa</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más seguro</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más rápido</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lo tradicional</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a:t>
                      </a:r>
                      <a:r>
                        <a:rPr lang="es-CO" sz="800" b="0" i="0" u="none" strike="noStrike" baseline="0" dirty="0" smtClean="0">
                          <a:solidFill>
                            <a:srgbClr val="1F497D"/>
                          </a:solidFill>
                          <a:effectLst/>
                          <a:latin typeface="Calibri"/>
                        </a:rPr>
                        <a:t> más confiable</a:t>
                      </a:r>
                      <a:r>
                        <a:rPr lang="es-CO" sz="800" b="0" i="0" u="none" strike="noStrike" dirty="0" smtClean="0">
                          <a:solidFill>
                            <a:srgbClr val="1F497D"/>
                          </a:solidFill>
                          <a:effectLst/>
                          <a:latin typeface="Calibri"/>
                        </a:rPr>
                        <a:t>)</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Entiende más de esa manera</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No encontró otra alternativa</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más seguro</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más rápido</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lo tradicional</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a:t>
                      </a:r>
                      <a:r>
                        <a:rPr lang="es-CO" sz="800" b="0" i="0" u="none" strike="noStrike" baseline="0" dirty="0" smtClean="0">
                          <a:solidFill>
                            <a:srgbClr val="1F497D"/>
                          </a:solidFill>
                          <a:effectLst/>
                          <a:latin typeface="Calibri"/>
                        </a:rPr>
                        <a:t> más confiable</a:t>
                      </a:r>
                      <a:r>
                        <a:rPr lang="es-CO" sz="800" b="0" i="0" u="none" strike="noStrike" dirty="0" smtClean="0">
                          <a:solidFill>
                            <a:srgbClr val="1F497D"/>
                          </a:solidFill>
                          <a:effectLst/>
                          <a:latin typeface="Calibri"/>
                        </a:rPr>
                        <a:t>)</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Entiende más de esa manera</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No encontró otra alternativa</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más seguro</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más rápido</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r h="160919">
                <a:tc>
                  <a:txBody>
                    <a:bodyPr/>
                    <a:lstStyle/>
                    <a:p>
                      <a:pPr algn="r" fontAlgn="ctr"/>
                      <a:r>
                        <a:rPr lang="es-CO" sz="800" b="0" i="0" u="none" strike="noStrike" dirty="0" smtClean="0">
                          <a:solidFill>
                            <a:srgbClr val="1F497D"/>
                          </a:solidFill>
                          <a:effectLst/>
                          <a:latin typeface="Calibri"/>
                        </a:rPr>
                        <a:t>Es lo tradicional</a:t>
                      </a:r>
                      <a:endParaRPr lang="es-CO" sz="800" b="0" i="0" u="none" strike="noStrike" dirty="0">
                        <a:solidFill>
                          <a:srgbClr val="1F497D"/>
                        </a:solidFill>
                        <a:effectLst/>
                        <a:latin typeface="Calibri"/>
                      </a:endParaRPr>
                    </a:p>
                  </a:txBody>
                  <a:tcPr marL="8573" marR="8573" marT="8573" marB="0" anchor="ctr">
                    <a:lnL>
                      <a:noFill/>
                    </a:lnL>
                    <a:lnR>
                      <a:noFill/>
                    </a:lnR>
                    <a:lnT>
                      <a:noFill/>
                    </a:lnT>
                    <a:lnB>
                      <a:noFill/>
                    </a:lnB>
                  </a:tcPr>
                </a:tc>
              </a:tr>
            </a:tbl>
          </a:graphicData>
        </a:graphic>
      </p:graphicFrame>
      <p:cxnSp>
        <p:nvCxnSpPr>
          <p:cNvPr id="93" name="92 Conector recto"/>
          <p:cNvCxnSpPr/>
          <p:nvPr/>
        </p:nvCxnSpPr>
        <p:spPr>
          <a:xfrm>
            <a:off x="2195736" y="2987828"/>
            <a:ext cx="6984000"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4" name="93 Conector recto"/>
          <p:cNvCxnSpPr/>
          <p:nvPr/>
        </p:nvCxnSpPr>
        <p:spPr>
          <a:xfrm>
            <a:off x="2195736" y="4091698"/>
            <a:ext cx="6984000"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1" name="100 CuadroTexto"/>
          <p:cNvSpPr txBox="1"/>
          <p:nvPr/>
        </p:nvSpPr>
        <p:spPr>
          <a:xfrm>
            <a:off x="5796136" y="1455296"/>
            <a:ext cx="792088" cy="507831"/>
          </a:xfrm>
          <a:prstGeom prst="rect">
            <a:avLst/>
          </a:prstGeom>
          <a:noFill/>
        </p:spPr>
        <p:txBody>
          <a:bodyPr wrap="square" rtlCol="0">
            <a:spAutoFit/>
          </a:bodyPr>
          <a:lstStyle/>
          <a:p>
            <a:pPr algn="ctr"/>
            <a:r>
              <a:rPr lang="es-CO" sz="900" b="1" dirty="0" smtClean="0">
                <a:solidFill>
                  <a:schemeClr val="tx2"/>
                </a:solidFill>
              </a:rPr>
              <a:t>Pidió ayuda a amigos o familiares</a:t>
            </a:r>
            <a:endParaRPr lang="es-CO" sz="900" b="1" dirty="0">
              <a:solidFill>
                <a:schemeClr val="tx2"/>
              </a:solidFill>
            </a:endParaRPr>
          </a:p>
        </p:txBody>
      </p:sp>
      <p:sp>
        <p:nvSpPr>
          <p:cNvPr id="102" name="101 CuadroTexto"/>
          <p:cNvSpPr txBox="1"/>
          <p:nvPr/>
        </p:nvSpPr>
        <p:spPr>
          <a:xfrm>
            <a:off x="6588224" y="1610379"/>
            <a:ext cx="792000" cy="230832"/>
          </a:xfrm>
          <a:prstGeom prst="rect">
            <a:avLst/>
          </a:prstGeom>
          <a:noFill/>
        </p:spPr>
        <p:txBody>
          <a:bodyPr wrap="square" rtlCol="0">
            <a:spAutoFit/>
          </a:bodyPr>
          <a:lstStyle/>
          <a:p>
            <a:pPr algn="ctr"/>
            <a:r>
              <a:rPr lang="es-CO" sz="900" b="1" dirty="0" smtClean="0">
                <a:solidFill>
                  <a:schemeClr val="tx2"/>
                </a:solidFill>
              </a:rPr>
              <a:t>Fue a la entidad</a:t>
            </a:r>
            <a:endParaRPr lang="es-CO" sz="900" b="1" dirty="0">
              <a:solidFill>
                <a:schemeClr val="tx2"/>
              </a:solidFill>
            </a:endParaRPr>
          </a:p>
        </p:txBody>
      </p:sp>
      <p:sp>
        <p:nvSpPr>
          <p:cNvPr id="103" name="102 CuadroTexto"/>
          <p:cNvSpPr txBox="1"/>
          <p:nvPr/>
        </p:nvSpPr>
        <p:spPr>
          <a:xfrm>
            <a:off x="7295419" y="1463104"/>
            <a:ext cx="732584" cy="507831"/>
          </a:xfrm>
          <a:prstGeom prst="rect">
            <a:avLst/>
          </a:prstGeom>
          <a:noFill/>
        </p:spPr>
        <p:txBody>
          <a:bodyPr wrap="square" rtlCol="0">
            <a:spAutoFit/>
          </a:bodyPr>
          <a:lstStyle/>
          <a:p>
            <a:pPr algn="ctr"/>
            <a:r>
              <a:rPr lang="es-CO" sz="900" b="1" dirty="0" smtClean="0">
                <a:solidFill>
                  <a:schemeClr val="tx2"/>
                </a:solidFill>
              </a:rPr>
              <a:t>Realizó una llamada</a:t>
            </a:r>
            <a:endParaRPr lang="es-CO" sz="900" b="1" dirty="0">
              <a:solidFill>
                <a:schemeClr val="tx2"/>
              </a:solidFill>
            </a:endParaRPr>
          </a:p>
        </p:txBody>
      </p:sp>
      <p:sp>
        <p:nvSpPr>
          <p:cNvPr id="104" name="103 CuadroTexto"/>
          <p:cNvSpPr txBox="1"/>
          <p:nvPr/>
        </p:nvSpPr>
        <p:spPr>
          <a:xfrm>
            <a:off x="8028384" y="1463104"/>
            <a:ext cx="597008" cy="507831"/>
          </a:xfrm>
          <a:prstGeom prst="rect">
            <a:avLst/>
          </a:prstGeom>
          <a:noFill/>
        </p:spPr>
        <p:txBody>
          <a:bodyPr wrap="square" rtlCol="0">
            <a:spAutoFit/>
          </a:bodyPr>
          <a:lstStyle/>
          <a:p>
            <a:pPr algn="ctr"/>
            <a:r>
              <a:rPr lang="es-CO" sz="900" b="1" dirty="0" smtClean="0">
                <a:solidFill>
                  <a:schemeClr val="tx2"/>
                </a:solidFill>
              </a:rPr>
              <a:t>Buscó por internet</a:t>
            </a:r>
            <a:endParaRPr lang="es-CO" sz="900" b="1" dirty="0">
              <a:solidFill>
                <a:schemeClr val="tx2"/>
              </a:solidFill>
            </a:endParaRPr>
          </a:p>
        </p:txBody>
      </p:sp>
      <p:graphicFrame>
        <p:nvGraphicFramePr>
          <p:cNvPr id="105" name="104 Tabla"/>
          <p:cNvGraphicFramePr>
            <a:graphicFrameLocks noGrp="1"/>
          </p:cNvGraphicFramePr>
          <p:nvPr>
            <p:extLst>
              <p:ext uri="{D42A27DB-BD31-4B8C-83A1-F6EECF244321}">
                <p14:modId xmlns:p14="http://schemas.microsoft.com/office/powerpoint/2010/main" val="2378787350"/>
              </p:ext>
            </p:extLst>
          </p:nvPr>
        </p:nvGraphicFramePr>
        <p:xfrm>
          <a:off x="5887194" y="3090341"/>
          <a:ext cx="3275856" cy="944202"/>
        </p:xfrm>
        <a:graphic>
          <a:graphicData uri="http://schemas.openxmlformats.org/drawingml/2006/table">
            <a:tbl>
              <a:tblPr/>
              <a:tblGrid>
                <a:gridCol w="818964"/>
                <a:gridCol w="636972"/>
                <a:gridCol w="727968"/>
                <a:gridCol w="545976"/>
                <a:gridCol w="545976"/>
              </a:tblGrid>
              <a:tr h="157367">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45,0%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64,6%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r" defTabSz="914400" rtl="0" eaLnBrk="1" fontAlgn="ctr" latinLnBrk="0" hangingPunct="1"/>
                      <a:r>
                        <a:rPr lang="es-CO" sz="900" b="0" i="0" u="none" strike="noStrike" kern="1200" dirty="0">
                          <a:solidFill>
                            <a:srgbClr val="000000"/>
                          </a:solidFill>
                          <a:effectLst/>
                          <a:latin typeface="+mn-lt"/>
                          <a:ea typeface="+mn-ea"/>
                          <a:cs typeface="+mn-cs"/>
                        </a:rPr>
                        <a:t>100,0%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34,9%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35,4%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28,5%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20,1%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r" defTabSz="914400" rtl="0" eaLnBrk="1" fontAlgn="ctr" latinLnBrk="0" hangingPunct="1"/>
                      <a:r>
                        <a:rPr lang="es-CO" sz="900" b="0" i="0" u="none" strike="noStrike" kern="1200" dirty="0">
                          <a:solidFill>
                            <a:srgbClr val="000000"/>
                          </a:solidFill>
                          <a:effectLst/>
                          <a:latin typeface="+mn-lt"/>
                          <a:ea typeface="+mn-ea"/>
                          <a:cs typeface="+mn-cs"/>
                        </a:rPr>
                        <a:t>100,0%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20,8%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50,7%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sp>
        <p:nvSpPr>
          <p:cNvPr id="115" name="114 CuadroTexto"/>
          <p:cNvSpPr txBox="1"/>
          <p:nvPr/>
        </p:nvSpPr>
        <p:spPr>
          <a:xfrm>
            <a:off x="8583504" y="1633364"/>
            <a:ext cx="597008" cy="230832"/>
          </a:xfrm>
          <a:prstGeom prst="rect">
            <a:avLst/>
          </a:prstGeom>
          <a:noFill/>
        </p:spPr>
        <p:txBody>
          <a:bodyPr wrap="square" rtlCol="0">
            <a:spAutoFit/>
          </a:bodyPr>
          <a:lstStyle/>
          <a:p>
            <a:pPr algn="ctr"/>
            <a:r>
              <a:rPr lang="es-CO" sz="900" b="1" dirty="0" smtClean="0">
                <a:solidFill>
                  <a:schemeClr val="tx2"/>
                </a:solidFill>
              </a:rPr>
              <a:t>Otro</a:t>
            </a:r>
            <a:endParaRPr lang="es-CO" sz="900" b="1" dirty="0">
              <a:solidFill>
                <a:schemeClr val="tx2"/>
              </a:solidFill>
            </a:endParaRPr>
          </a:p>
        </p:txBody>
      </p:sp>
      <p:graphicFrame>
        <p:nvGraphicFramePr>
          <p:cNvPr id="116" name="115 Tabla"/>
          <p:cNvGraphicFramePr>
            <a:graphicFrameLocks noGrp="1"/>
          </p:cNvGraphicFramePr>
          <p:nvPr>
            <p:extLst>
              <p:ext uri="{D42A27DB-BD31-4B8C-83A1-F6EECF244321}">
                <p14:modId xmlns:p14="http://schemas.microsoft.com/office/powerpoint/2010/main" val="2862344671"/>
              </p:ext>
            </p:extLst>
          </p:nvPr>
        </p:nvGraphicFramePr>
        <p:xfrm>
          <a:off x="5887194" y="1963127"/>
          <a:ext cx="3275856" cy="944202"/>
        </p:xfrm>
        <a:graphic>
          <a:graphicData uri="http://schemas.openxmlformats.org/drawingml/2006/table">
            <a:tbl>
              <a:tblPr/>
              <a:tblGrid>
                <a:gridCol w="818964"/>
                <a:gridCol w="636972"/>
                <a:gridCol w="727968"/>
                <a:gridCol w="545976"/>
                <a:gridCol w="545976"/>
              </a:tblGrid>
              <a:tr h="157367">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51,1%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r" defTabSz="914400" rtl="0" eaLnBrk="1" fontAlgn="ctr" latinLnBrk="0" hangingPunct="1"/>
                      <a:r>
                        <a:rPr lang="es-CO" sz="900" b="0" i="0" u="none" strike="noStrike" kern="1200" dirty="0">
                          <a:solidFill>
                            <a:srgbClr val="000000"/>
                          </a:solidFill>
                          <a:effectLst/>
                          <a:latin typeface="+mn-lt"/>
                          <a:ea typeface="+mn-ea"/>
                          <a:cs typeface="+mn-cs"/>
                        </a:rPr>
                        <a:t>82,7%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43,3%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r" defTabSz="914400" rtl="0" eaLnBrk="1" fontAlgn="ctr" latinLnBrk="0" hangingPunct="1"/>
                      <a:r>
                        <a:rPr lang="es-CO" sz="900" b="0" i="0" u="none" strike="noStrike" kern="1200" dirty="0">
                          <a:solidFill>
                            <a:srgbClr val="000000"/>
                          </a:solidFill>
                          <a:effectLst/>
                          <a:latin typeface="+mn-lt"/>
                          <a:ea typeface="+mn-ea"/>
                          <a:cs typeface="+mn-cs"/>
                        </a:rPr>
                        <a:t>100,0%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1,9%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a:solidFill>
                            <a:srgbClr val="000000"/>
                          </a:solidFill>
                          <a:effectLst/>
                          <a:latin typeface="+mn-lt"/>
                          <a:ea typeface="+mn-ea"/>
                          <a:cs typeface="+mn-cs"/>
                        </a:rPr>
                        <a:t>,4%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20,1%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a:solidFill>
                            <a:srgbClr val="000000"/>
                          </a:solidFill>
                          <a:effectLst/>
                          <a:latin typeface="+mn-lt"/>
                          <a:ea typeface="+mn-ea"/>
                          <a:cs typeface="+mn-cs"/>
                        </a:rPr>
                        <a:t>22,1%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a:solidFill>
                            <a:srgbClr val="000000"/>
                          </a:solidFill>
                          <a:effectLst/>
                          <a:latin typeface="+mn-lt"/>
                          <a:ea typeface="+mn-ea"/>
                          <a:cs typeface="+mn-cs"/>
                        </a:rPr>
                        <a:t>2,9%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28,8%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a:solidFill>
                            <a:srgbClr val="000000"/>
                          </a:solidFill>
                          <a:effectLst/>
                          <a:latin typeface="+mn-lt"/>
                          <a:ea typeface="+mn-ea"/>
                          <a:cs typeface="+mn-cs"/>
                        </a:rPr>
                        <a:t>56,7%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20,5%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12,5%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57,1%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graphicFrame>
        <p:nvGraphicFramePr>
          <p:cNvPr id="117" name="116 Tabla"/>
          <p:cNvGraphicFramePr>
            <a:graphicFrameLocks noGrp="1"/>
          </p:cNvGraphicFramePr>
          <p:nvPr>
            <p:extLst>
              <p:ext uri="{D42A27DB-BD31-4B8C-83A1-F6EECF244321}">
                <p14:modId xmlns:p14="http://schemas.microsoft.com/office/powerpoint/2010/main" val="3730365935"/>
              </p:ext>
            </p:extLst>
          </p:nvPr>
        </p:nvGraphicFramePr>
        <p:xfrm>
          <a:off x="5887194" y="4217554"/>
          <a:ext cx="3275856" cy="944202"/>
        </p:xfrm>
        <a:graphic>
          <a:graphicData uri="http://schemas.openxmlformats.org/drawingml/2006/table">
            <a:tbl>
              <a:tblPr/>
              <a:tblGrid>
                <a:gridCol w="818964"/>
                <a:gridCol w="636972"/>
                <a:gridCol w="727968"/>
                <a:gridCol w="545976"/>
                <a:gridCol w="545976"/>
              </a:tblGrid>
              <a:tr h="157367">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30,1%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22,0%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r" defTabSz="914400" rtl="0" eaLnBrk="1" fontAlgn="ctr" latinLnBrk="0" hangingPunct="1"/>
                      <a:r>
                        <a:rPr lang="es-CO" sz="900" b="0" i="0" u="none" strike="noStrike" kern="1200" dirty="0">
                          <a:solidFill>
                            <a:srgbClr val="000000"/>
                          </a:solidFill>
                          <a:effectLst/>
                          <a:latin typeface="+mn-lt"/>
                          <a:ea typeface="+mn-ea"/>
                          <a:cs typeface="+mn-cs"/>
                        </a:rPr>
                        <a:t>61,5%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69,9%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78,0%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36,3%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a:solidFill>
                            <a:srgbClr val="000000"/>
                          </a:solidFill>
                          <a:effectLst/>
                          <a:latin typeface="+mn-lt"/>
                          <a:ea typeface="+mn-ea"/>
                          <a:cs typeface="+mn-cs"/>
                        </a:rPr>
                        <a:t>63,7%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mn-lt"/>
                          <a:ea typeface="+mn-ea"/>
                          <a:cs typeface="+mn-cs"/>
                        </a:rPr>
                        <a:t>38,5%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367">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smtClean="0">
                          <a:solidFill>
                            <a:srgbClr val="000000"/>
                          </a:solidFill>
                          <a:effectLst/>
                          <a:latin typeface="+mn-lt"/>
                          <a:ea typeface="+mn-ea"/>
                          <a:cs typeface="+mn-cs"/>
                        </a:rPr>
                        <a:t>-</a:t>
                      </a:r>
                      <a:endParaRPr lang="es-CO" sz="900" b="0" i="0" u="none" strike="noStrike" kern="1200" dirty="0">
                        <a:solidFill>
                          <a:srgbClr val="000000"/>
                        </a:solidFill>
                        <a:effectLst/>
                        <a:latin typeface="+mn-lt"/>
                        <a:ea typeface="+mn-ea"/>
                        <a:cs typeface="+mn-cs"/>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grpSp>
        <p:nvGrpSpPr>
          <p:cNvPr id="118" name="117 Grupo"/>
          <p:cNvGrpSpPr/>
          <p:nvPr/>
        </p:nvGrpSpPr>
        <p:grpSpPr>
          <a:xfrm>
            <a:off x="2257200" y="3191296"/>
            <a:ext cx="2318021" cy="507067"/>
            <a:chOff x="2494643" y="927417"/>
            <a:chExt cx="2318021" cy="507067"/>
          </a:xfrm>
          <a:scene3d>
            <a:camera prst="orthographicFront"/>
            <a:lightRig rig="threePt" dir="t">
              <a:rot lat="0" lon="0" rev="7500000"/>
            </a:lightRig>
          </a:scene3d>
        </p:grpSpPr>
        <p:sp>
          <p:nvSpPr>
            <p:cNvPr id="119" name="118 Rectángulo redondeado"/>
            <p:cNvSpPr/>
            <p:nvPr/>
          </p:nvSpPr>
          <p:spPr>
            <a:xfrm>
              <a:off x="2494643" y="927417"/>
              <a:ext cx="2318021" cy="507067"/>
            </a:xfrm>
            <a:prstGeom prst="roundRect">
              <a:avLst/>
            </a:prstGeom>
            <a:sp3d z="152400" extrusionH="63500" prstMaterial="dkEdge">
              <a:bevelT w="135400" h="16350" prst="relaxedInset"/>
              <a:contourClr>
                <a:schemeClr val="bg1"/>
              </a:contourClr>
            </a:sp3d>
          </p:spPr>
          <p:style>
            <a:lnRef idx="1">
              <a:schemeClr val="accent5">
                <a:hueOff val="-2483469"/>
                <a:satOff val="9953"/>
                <a:lumOff val="2157"/>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20" name="119 Rectángulo"/>
            <p:cNvSpPr/>
            <p:nvPr/>
          </p:nvSpPr>
          <p:spPr>
            <a:xfrm>
              <a:off x="2519396" y="952170"/>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Registro en Cámara de Comercio –</a:t>
              </a:r>
              <a:r>
                <a:rPr lang="es-CO" sz="1100" b="1" dirty="0" smtClean="0">
                  <a:solidFill>
                    <a:schemeClr val="tx2"/>
                  </a:solidFill>
                  <a:effectLst>
                    <a:outerShdw blurRad="38100" dist="38100" dir="2700000" algn="tl">
                      <a:srgbClr val="000000">
                        <a:alpha val="43137"/>
                      </a:srgbClr>
                    </a:outerShdw>
                  </a:effectLst>
                </a:rPr>
                <a:t>67.981</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121" name="120 Grupo"/>
          <p:cNvGrpSpPr/>
          <p:nvPr/>
        </p:nvGrpSpPr>
        <p:grpSpPr>
          <a:xfrm>
            <a:off x="2257200" y="2030599"/>
            <a:ext cx="2318021" cy="507067"/>
            <a:chOff x="2494643" y="1497868"/>
            <a:chExt cx="2318021" cy="507067"/>
          </a:xfrm>
          <a:scene3d>
            <a:camera prst="orthographicFront"/>
            <a:lightRig rig="threePt" dir="t">
              <a:rot lat="0" lon="0" rev="7500000"/>
            </a:lightRig>
          </a:scene3d>
        </p:grpSpPr>
        <p:sp>
          <p:nvSpPr>
            <p:cNvPr id="122" name="121 Rectángulo redondeado"/>
            <p:cNvSpPr/>
            <p:nvPr/>
          </p:nvSpPr>
          <p:spPr>
            <a:xfrm>
              <a:off x="2494643" y="1497868"/>
              <a:ext cx="2318021" cy="507067"/>
            </a:xfrm>
            <a:prstGeom prst="roundRect">
              <a:avLst/>
            </a:prstGeom>
            <a:sp3d z="152400" extrusionH="63500" prstMaterial="dkEdge">
              <a:bevelT w="135400" h="16350" prst="relaxedInset"/>
              <a:contourClr>
                <a:schemeClr val="bg1"/>
              </a:contourClr>
            </a:sp3d>
          </p:spPr>
          <p:style>
            <a:lnRef idx="1">
              <a:schemeClr val="accent5">
                <a:hueOff val="-4966938"/>
                <a:satOff val="19906"/>
                <a:lumOff val="4314"/>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23" name="122 Rectángulo"/>
            <p:cNvSpPr/>
            <p:nvPr/>
          </p:nvSpPr>
          <p:spPr>
            <a:xfrm>
              <a:off x="2519396" y="1522621"/>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 Registro Único Tributario (RUT) –</a:t>
              </a:r>
              <a:r>
                <a:rPr lang="es-CO" sz="1100" b="1" dirty="0" smtClean="0">
                  <a:solidFill>
                    <a:schemeClr val="tx2"/>
                  </a:solidFill>
                  <a:effectLst>
                    <a:outerShdw blurRad="38100" dist="38100" dir="2700000" algn="tl">
                      <a:srgbClr val="000000">
                        <a:alpha val="43137"/>
                      </a:srgbClr>
                    </a:outerShdw>
                  </a:effectLst>
                </a:rPr>
                <a:t>88.380</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124" name="123 Grupo"/>
          <p:cNvGrpSpPr/>
          <p:nvPr/>
        </p:nvGrpSpPr>
        <p:grpSpPr>
          <a:xfrm>
            <a:off x="2257200" y="4351994"/>
            <a:ext cx="2318021" cy="507067"/>
            <a:chOff x="2494643" y="2638769"/>
            <a:chExt cx="2318021" cy="507067"/>
          </a:xfrm>
          <a:scene3d>
            <a:camera prst="orthographicFront"/>
            <a:lightRig rig="threePt" dir="t">
              <a:rot lat="0" lon="0" rev="7500000"/>
            </a:lightRig>
          </a:scene3d>
        </p:grpSpPr>
        <p:sp>
          <p:nvSpPr>
            <p:cNvPr id="125" name="124 Rectángulo redondeado"/>
            <p:cNvSpPr/>
            <p:nvPr/>
          </p:nvSpPr>
          <p:spPr>
            <a:xfrm>
              <a:off x="2494643" y="2638769"/>
              <a:ext cx="2318021" cy="507067"/>
            </a:xfrm>
            <a:prstGeom prst="roundRect">
              <a:avLst/>
            </a:prstGeom>
            <a:sp3d z="152400" extrusionH="63500" prstMaterial="dkEdge">
              <a:bevelT w="135400" h="16350" prst="relaxedInset"/>
              <a:contourClr>
                <a:schemeClr val="bg1"/>
              </a:contourClr>
            </a:sp3d>
          </p:spPr>
          <p:style>
            <a:lnRef idx="1">
              <a:schemeClr val="accent5">
                <a:hueOff val="-9933876"/>
                <a:satOff val="39811"/>
                <a:lumOff val="862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26" name="125 Rectángulo"/>
            <p:cNvSpPr/>
            <p:nvPr/>
          </p:nvSpPr>
          <p:spPr>
            <a:xfrm>
              <a:off x="2519396" y="2663522"/>
              <a:ext cx="2268515" cy="457561"/>
            </a:xfrm>
            <a:prstGeom prst="rect">
              <a:avLst/>
            </a:prstGeom>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CO" sz="1100" kern="1200" dirty="0" smtClean="0">
                  <a:solidFill>
                    <a:schemeClr val="tx2"/>
                  </a:solidFill>
                </a:rPr>
                <a:t>Seguro Obligatorio de Accidentes de Tránsito (SOAT) – </a:t>
              </a:r>
              <a:r>
                <a:rPr lang="es-CO" sz="1100" b="1" dirty="0" smtClean="0">
                  <a:solidFill>
                    <a:schemeClr val="tx2"/>
                  </a:solidFill>
                  <a:effectLst>
                    <a:outerShdw blurRad="38100" dist="38100" dir="2700000" algn="tl">
                      <a:srgbClr val="000000">
                        <a:alpha val="43137"/>
                      </a:srgbClr>
                    </a:outerShdw>
                  </a:effectLst>
                </a:rPr>
                <a:t>21.394</a:t>
              </a:r>
              <a:endParaRPr lang="es-CO" sz="1100" b="1" kern="1200" dirty="0">
                <a:solidFill>
                  <a:schemeClr val="tx2"/>
                </a:solidFill>
                <a:effectLst>
                  <a:outerShdw blurRad="38100" dist="38100" dir="2700000" algn="tl">
                    <a:srgbClr val="000000">
                      <a:alpha val="43137"/>
                    </a:srgbClr>
                  </a:outerShdw>
                </a:effectLst>
              </a:endParaRPr>
            </a:p>
          </p:txBody>
        </p:sp>
      </p:grpSp>
      <p:grpSp>
        <p:nvGrpSpPr>
          <p:cNvPr id="46" name="45 Grupo"/>
          <p:cNvGrpSpPr/>
          <p:nvPr/>
        </p:nvGrpSpPr>
        <p:grpSpPr>
          <a:xfrm>
            <a:off x="2242582" y="5329764"/>
            <a:ext cx="5179000" cy="323405"/>
            <a:chOff x="24863" y="5291664"/>
            <a:chExt cx="5179000" cy="323405"/>
          </a:xfrm>
        </p:grpSpPr>
        <p:sp>
          <p:nvSpPr>
            <p:cNvPr id="47" name="46 Cheurón">
              <a:hlinkClick r:id="rId4"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8" name="47 Cheurón">
              <a:hlinkClick r:id="rId5"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9" name="48 Cheurón">
              <a:hlinkClick r:id="rId6"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0" name="Picture 2" descr="http://58533534ea9b6562bf3c-029f06cbf668e558ffb5306597309f00.r0.cf1.rackcdn.com/2012/10/Like.jpg"/>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50 Cheurón">
              <a:hlinkClick r:id="rId8"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57" name="56 Rectángulo redondeado">
            <a:hlinkClick r:id="rId9"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58" name="57 Rectángulo redondeado">
            <a:hlinkClick r:id="rId10"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0" name="59 Rectángulo redondeado">
            <a:hlinkClick r:id="rId11"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61" name="60 Rectángulo redondeado">
            <a:hlinkClick r:id="rId12" action="ppaction://hlinksldjump"/>
          </p:cNvPr>
          <p:cNvSpPr/>
          <p:nvPr/>
        </p:nvSpPr>
        <p:spPr>
          <a:xfrm>
            <a:off x="179512" y="3023661"/>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Cadena de sucesos</a:t>
            </a:r>
          </a:p>
        </p:txBody>
      </p:sp>
      <p:sp>
        <p:nvSpPr>
          <p:cNvPr id="62" name="61 Rectángulo redondeado">
            <a:hlinkClick r:id="rId13"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63" name="62 Rectángulo redondeado">
            <a:hlinkClick r:id="rId14" action="ppaction://hlinksldjump"/>
          </p:cNvPr>
          <p:cNvSpPr/>
          <p:nvPr/>
        </p:nvSpPr>
        <p:spPr>
          <a:xfrm>
            <a:off x="179512" y="373721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sp>
        <p:nvSpPr>
          <p:cNvPr id="64" name="63 Conector">
            <a:hlinkClick r:id="rId12" action="ppaction://hlinksldjump"/>
          </p:cNvPr>
          <p:cNvSpPr/>
          <p:nvPr/>
        </p:nvSpPr>
        <p:spPr>
          <a:xfrm>
            <a:off x="928167"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5" name="64 Conector">
            <a:hlinkClick r:id="rId15" action="ppaction://hlinksldjump"/>
          </p:cNvPr>
          <p:cNvSpPr/>
          <p:nvPr/>
        </p:nvSpPr>
        <p:spPr>
          <a:xfrm>
            <a:off x="1081753"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6" name="65 Conector">
            <a:hlinkClick r:id="rId16" action="ppaction://hlinksldjump"/>
          </p:cNvPr>
          <p:cNvSpPr/>
          <p:nvPr/>
        </p:nvSpPr>
        <p:spPr>
          <a:xfrm>
            <a:off x="1235339"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7" name="66 Conector">
            <a:hlinkClick r:id="rId17" action="ppaction://hlinksldjump"/>
          </p:cNvPr>
          <p:cNvSpPr/>
          <p:nvPr/>
        </p:nvSpPr>
        <p:spPr>
          <a:xfrm>
            <a:off x="1388925"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8" name="67 Conector">
            <a:hlinkClick r:id="rId18" action="ppaction://hlinksldjump"/>
          </p:cNvPr>
          <p:cNvSpPr/>
          <p:nvPr/>
        </p:nvSpPr>
        <p:spPr>
          <a:xfrm>
            <a:off x="1542511"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9" name="68 Conector">
            <a:hlinkClick r:id="rId19" action="ppaction://hlinksldjump"/>
          </p:cNvPr>
          <p:cNvSpPr/>
          <p:nvPr/>
        </p:nvSpPr>
        <p:spPr>
          <a:xfrm>
            <a:off x="1696097"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3" name="72 Conector">
            <a:hlinkClick r:id="rId19" action="ppaction://hlinksldjump"/>
          </p:cNvPr>
          <p:cNvSpPr/>
          <p:nvPr/>
        </p:nvSpPr>
        <p:spPr>
          <a:xfrm>
            <a:off x="1849683" y="3258306"/>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74" name="73 Grupo"/>
          <p:cNvGrpSpPr/>
          <p:nvPr/>
        </p:nvGrpSpPr>
        <p:grpSpPr>
          <a:xfrm>
            <a:off x="3819981" y="183107"/>
            <a:ext cx="1182459" cy="450689"/>
            <a:chOff x="3819981" y="183107"/>
            <a:chExt cx="1182459" cy="450689"/>
          </a:xfrm>
        </p:grpSpPr>
        <p:grpSp>
          <p:nvGrpSpPr>
            <p:cNvPr id="76" name="75 Grupo"/>
            <p:cNvGrpSpPr/>
            <p:nvPr/>
          </p:nvGrpSpPr>
          <p:grpSpPr>
            <a:xfrm>
              <a:off x="3819981" y="183107"/>
              <a:ext cx="1182459" cy="450689"/>
              <a:chOff x="3164210" y="183107"/>
              <a:chExt cx="1182459" cy="450689"/>
            </a:xfrm>
          </p:grpSpPr>
          <p:sp>
            <p:nvSpPr>
              <p:cNvPr id="85" name="84 Elipse">
                <a:hlinkClick r:id="rId9"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6" name="85 CuadroTexto">
                <a:hlinkClick r:id="rId9"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77" name="Picture 6" descr="http://us.cdn3.123rf.com/168nwm/difught/difught1205/difught120500432/13456757-fabrica-de-negro-con-naranja-redonda.jpg">
              <a:hlinkClick r:id="rId9" action="ppaction://hlinksldjump"/>
            </p:cNvPr>
            <p:cNvPicPr preferRelativeResize="0">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2" name="72 Conector">
            <a:hlinkClick r:id="rId19" action="ppaction://hlinksldjump"/>
          </p:cNvPr>
          <p:cNvSpPr/>
          <p:nvPr/>
        </p:nvSpPr>
        <p:spPr>
          <a:xfrm>
            <a:off x="8126727" y="1991388"/>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53" name="72 Conector">
            <a:hlinkClick r:id="rId19" action="ppaction://hlinksldjump"/>
          </p:cNvPr>
          <p:cNvSpPr/>
          <p:nvPr/>
        </p:nvSpPr>
        <p:spPr>
          <a:xfrm>
            <a:off x="8147815" y="3131704"/>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54" name="72 Conector">
            <a:hlinkClick r:id="rId19" action="ppaction://hlinksldjump"/>
          </p:cNvPr>
          <p:cNvSpPr/>
          <p:nvPr/>
        </p:nvSpPr>
        <p:spPr>
          <a:xfrm>
            <a:off x="7583951" y="374558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55" name="72 Conector">
            <a:hlinkClick r:id="rId19" action="ppaction://hlinksldjump"/>
          </p:cNvPr>
          <p:cNvSpPr/>
          <p:nvPr/>
        </p:nvSpPr>
        <p:spPr>
          <a:xfrm>
            <a:off x="6876256" y="1992248"/>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56" name="72 Conector">
            <a:hlinkClick r:id="rId19" action="ppaction://hlinksldjump"/>
          </p:cNvPr>
          <p:cNvSpPr/>
          <p:nvPr/>
        </p:nvSpPr>
        <p:spPr>
          <a:xfrm>
            <a:off x="8147815" y="4237042"/>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323912235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61</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57" name="56 CuadroTexto"/>
          <p:cNvSpPr txBox="1"/>
          <p:nvPr/>
        </p:nvSpPr>
        <p:spPr>
          <a:xfrm>
            <a:off x="8212337" y="4672247"/>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58" name="57 CuadroTexto"/>
          <p:cNvSpPr txBox="1"/>
          <p:nvPr/>
        </p:nvSpPr>
        <p:spPr>
          <a:xfrm>
            <a:off x="8534181" y="4674020"/>
            <a:ext cx="734496" cy="253916"/>
          </a:xfrm>
          <a:prstGeom prst="rect">
            <a:avLst/>
          </a:prstGeom>
          <a:noFill/>
        </p:spPr>
        <p:txBody>
          <a:bodyPr wrap="none" rtlCol="0">
            <a:spAutoFit/>
          </a:bodyPr>
          <a:lstStyle/>
          <a:p>
            <a:r>
              <a:rPr lang="es-CO" sz="1050" dirty="0" smtClean="0">
                <a:solidFill>
                  <a:prstClr val="white">
                    <a:lumMod val="50000"/>
                  </a:prstClr>
                </a:solidFill>
              </a:rPr>
              <a:t>1.268.177</a:t>
            </a:r>
            <a:endParaRPr lang="es-CO" sz="1050" dirty="0">
              <a:solidFill>
                <a:prstClr val="white">
                  <a:lumMod val="50000"/>
                </a:prstClr>
              </a:solidFill>
            </a:endParaRPr>
          </a:p>
        </p:txBody>
      </p:sp>
      <p:sp>
        <p:nvSpPr>
          <p:cNvPr id="18" name="17 Rectángulo"/>
          <p:cNvSpPr/>
          <p:nvPr/>
        </p:nvSpPr>
        <p:spPr>
          <a:xfrm>
            <a:off x="-18378" y="4793005"/>
            <a:ext cx="8118770" cy="584775"/>
          </a:xfrm>
          <a:prstGeom prst="rect">
            <a:avLst/>
          </a:prstGeom>
        </p:spPr>
        <p:txBody>
          <a:bodyPr wrap="square">
            <a:spAutoFit/>
          </a:bodyPr>
          <a:lstStyle/>
          <a:p>
            <a:r>
              <a:rPr lang="es-CO" sz="800" b="1" dirty="0" err="1" smtClean="0">
                <a:solidFill>
                  <a:prstClr val="white">
                    <a:lumMod val="50000"/>
                  </a:prstClr>
                </a:solidFill>
              </a:rPr>
              <a:t>P18</a:t>
            </a:r>
            <a:r>
              <a:rPr lang="es-CO" sz="800" b="1" dirty="0" smtClean="0">
                <a:solidFill>
                  <a:prstClr val="white">
                    <a:lumMod val="50000"/>
                  </a:prstClr>
                </a:solidFill>
              </a:rPr>
              <a:t>.</a:t>
            </a:r>
            <a:r>
              <a:rPr lang="es-CO" sz="800" dirty="0" smtClean="0">
                <a:solidFill>
                  <a:prstClr val="white">
                    <a:lumMod val="50000"/>
                  </a:prstClr>
                </a:solidFill>
              </a:rPr>
              <a:t> ¿Conoce</a:t>
            </a:r>
            <a:r>
              <a:rPr lang="es-CO" sz="800" dirty="0">
                <a:solidFill>
                  <a:prstClr val="white">
                    <a:lumMod val="50000"/>
                  </a:prstClr>
                </a:solidFill>
              </a:rPr>
              <a:t>, ha visto, leído u oído publicidad o divulgación, relacionada con los trámites y servicios que se ofrecen a través de medios </a:t>
            </a:r>
            <a:r>
              <a:rPr lang="es-CO" sz="800" dirty="0" smtClean="0">
                <a:solidFill>
                  <a:prstClr val="white">
                    <a:lumMod val="50000"/>
                  </a:prstClr>
                </a:solidFill>
              </a:rPr>
              <a:t>electrónicos?</a:t>
            </a:r>
          </a:p>
          <a:p>
            <a:r>
              <a:rPr lang="es-CO" sz="800" b="1" dirty="0" err="1" smtClean="0">
                <a:solidFill>
                  <a:prstClr val="white">
                    <a:lumMod val="50000"/>
                  </a:prstClr>
                </a:solidFill>
              </a:rPr>
              <a:t>P19</a:t>
            </a:r>
            <a:r>
              <a:rPr lang="es-CO" sz="800" b="1" dirty="0">
                <a:solidFill>
                  <a:prstClr val="white">
                    <a:lumMod val="50000"/>
                  </a:prstClr>
                </a:solidFill>
              </a:rPr>
              <a:t>.</a:t>
            </a:r>
            <a:r>
              <a:rPr lang="es-CO" sz="800" dirty="0">
                <a:solidFill>
                  <a:prstClr val="white">
                    <a:lumMod val="50000"/>
                  </a:prstClr>
                </a:solidFill>
              </a:rPr>
              <a:t> ¿Qué tan ADECUADOS le parecen los medios a través de los cuales usted recuerda haber oído, leído o visto publicidad o divulgación de trámites </a:t>
            </a:r>
            <a:r>
              <a:rPr lang="es-CO" sz="800" dirty="0" smtClean="0">
                <a:solidFill>
                  <a:prstClr val="white">
                    <a:lumMod val="50000"/>
                  </a:prstClr>
                </a:solidFill>
              </a:rPr>
              <a:t>y servicios </a:t>
            </a:r>
            <a:r>
              <a:rPr lang="es-CO" sz="800" dirty="0">
                <a:solidFill>
                  <a:prstClr val="white">
                    <a:lumMod val="50000"/>
                  </a:prstClr>
                </a:solidFill>
              </a:rPr>
              <a:t>que se ofrecen a través de teléfono fijo o móvil, internet en computador, internet en dispositivos móviles (celular , tabletas) y </a:t>
            </a:r>
            <a:r>
              <a:rPr lang="es-CO" sz="800" dirty="0" smtClean="0">
                <a:solidFill>
                  <a:prstClr val="white">
                    <a:lumMod val="50000"/>
                  </a:prstClr>
                </a:solidFill>
              </a:rPr>
              <a:t>cajeros automáticos?</a:t>
            </a:r>
          </a:p>
          <a:p>
            <a:r>
              <a:rPr lang="es-CO" sz="800" b="1" dirty="0" err="1" smtClean="0">
                <a:solidFill>
                  <a:prstClr val="white">
                    <a:lumMod val="50000"/>
                  </a:prstClr>
                </a:solidFill>
              </a:rPr>
              <a:t>P20</a:t>
            </a:r>
            <a:r>
              <a:rPr lang="es-CO" sz="800" b="1" dirty="0">
                <a:solidFill>
                  <a:prstClr val="white">
                    <a:lumMod val="50000"/>
                  </a:prstClr>
                </a:solidFill>
              </a:rPr>
              <a:t>.</a:t>
            </a:r>
            <a:r>
              <a:rPr lang="es-CO" sz="800" dirty="0">
                <a:solidFill>
                  <a:prstClr val="white">
                    <a:lumMod val="50000"/>
                  </a:prstClr>
                </a:solidFill>
              </a:rPr>
              <a:t> ¿Qué medios o canales considera usted que se deben utilizar, para motivar </a:t>
            </a:r>
            <a:r>
              <a:rPr lang="es-CO" sz="800" dirty="0" smtClean="0">
                <a:solidFill>
                  <a:prstClr val="white">
                    <a:lumMod val="50000"/>
                  </a:prstClr>
                </a:solidFill>
              </a:rPr>
              <a:t>a las empresas a </a:t>
            </a:r>
            <a:r>
              <a:rPr lang="es-CO" sz="800" dirty="0">
                <a:solidFill>
                  <a:prstClr val="white">
                    <a:lumMod val="50000"/>
                  </a:prstClr>
                </a:solidFill>
              </a:rPr>
              <a:t>realizar trámites y servicios? </a:t>
            </a:r>
          </a:p>
        </p:txBody>
      </p:sp>
      <p:graphicFrame>
        <p:nvGraphicFramePr>
          <p:cNvPr id="71" name="70 Gráfico"/>
          <p:cNvGraphicFramePr/>
          <p:nvPr>
            <p:extLst>
              <p:ext uri="{D42A27DB-BD31-4B8C-83A1-F6EECF244321}">
                <p14:modId xmlns:p14="http://schemas.microsoft.com/office/powerpoint/2010/main" val="191577619"/>
              </p:ext>
            </p:extLst>
          </p:nvPr>
        </p:nvGraphicFramePr>
        <p:xfrm>
          <a:off x="2195737" y="1515655"/>
          <a:ext cx="1520651" cy="184590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2" name="71 Gráfico"/>
          <p:cNvGraphicFramePr/>
          <p:nvPr>
            <p:extLst>
              <p:ext uri="{D42A27DB-BD31-4B8C-83A1-F6EECF244321}">
                <p14:modId xmlns:p14="http://schemas.microsoft.com/office/powerpoint/2010/main" val="2978427218"/>
              </p:ext>
            </p:extLst>
          </p:nvPr>
        </p:nvGraphicFramePr>
        <p:xfrm>
          <a:off x="3907597" y="3217540"/>
          <a:ext cx="5236403" cy="1575465"/>
        </p:xfrm>
        <a:graphic>
          <a:graphicData uri="http://schemas.openxmlformats.org/drawingml/2006/chart">
            <c:chart xmlns:c="http://schemas.openxmlformats.org/drawingml/2006/chart" xmlns:r="http://schemas.openxmlformats.org/officeDocument/2006/relationships" r:id="rId4"/>
          </a:graphicData>
        </a:graphic>
      </p:graphicFrame>
      <p:sp>
        <p:nvSpPr>
          <p:cNvPr id="73" name="72 CuadroTexto"/>
          <p:cNvSpPr txBox="1"/>
          <p:nvPr/>
        </p:nvSpPr>
        <p:spPr>
          <a:xfrm>
            <a:off x="2555776" y="3577580"/>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74" name="73 CuadroTexto"/>
          <p:cNvSpPr txBox="1"/>
          <p:nvPr/>
        </p:nvSpPr>
        <p:spPr>
          <a:xfrm>
            <a:off x="2877620" y="3579353"/>
            <a:ext cx="734496" cy="253916"/>
          </a:xfrm>
          <a:prstGeom prst="rect">
            <a:avLst/>
          </a:prstGeom>
          <a:noFill/>
        </p:spPr>
        <p:txBody>
          <a:bodyPr wrap="none" rtlCol="0">
            <a:spAutoFit/>
          </a:bodyPr>
          <a:lstStyle/>
          <a:p>
            <a:r>
              <a:rPr lang="es-CO" sz="1050" dirty="0" smtClean="0">
                <a:solidFill>
                  <a:prstClr val="white">
                    <a:lumMod val="50000"/>
                  </a:prstClr>
                </a:solidFill>
              </a:rPr>
              <a:t>1.268.177</a:t>
            </a:r>
            <a:endParaRPr lang="es-CO" sz="1050" dirty="0">
              <a:solidFill>
                <a:prstClr val="white">
                  <a:lumMod val="50000"/>
                </a:prstClr>
              </a:solidFill>
            </a:endParaRPr>
          </a:p>
        </p:txBody>
      </p:sp>
      <p:cxnSp>
        <p:nvCxnSpPr>
          <p:cNvPr id="77" name="76 Conector recto"/>
          <p:cNvCxnSpPr/>
          <p:nvPr/>
        </p:nvCxnSpPr>
        <p:spPr>
          <a:xfrm>
            <a:off x="3828858" y="3217540"/>
            <a:ext cx="5256000" cy="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5" name="94 Conector recto"/>
          <p:cNvCxnSpPr/>
          <p:nvPr/>
        </p:nvCxnSpPr>
        <p:spPr>
          <a:xfrm>
            <a:off x="3819981" y="1597739"/>
            <a:ext cx="0" cy="313200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96" name="95 CuadroTexto"/>
          <p:cNvSpPr txBox="1"/>
          <p:nvPr/>
        </p:nvSpPr>
        <p:spPr>
          <a:xfrm>
            <a:off x="8172400" y="2955930"/>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97" name="96 CuadroTexto"/>
          <p:cNvSpPr txBox="1"/>
          <p:nvPr/>
        </p:nvSpPr>
        <p:spPr>
          <a:xfrm>
            <a:off x="8494244" y="2957703"/>
            <a:ext cx="631904" cy="253916"/>
          </a:xfrm>
          <a:prstGeom prst="rect">
            <a:avLst/>
          </a:prstGeom>
          <a:noFill/>
        </p:spPr>
        <p:txBody>
          <a:bodyPr wrap="none" rtlCol="0">
            <a:spAutoFit/>
          </a:bodyPr>
          <a:lstStyle/>
          <a:p>
            <a:r>
              <a:rPr lang="es-CO" sz="1050" dirty="0" smtClean="0">
                <a:solidFill>
                  <a:prstClr val="white">
                    <a:lumMod val="50000"/>
                  </a:prstClr>
                </a:solidFill>
              </a:rPr>
              <a:t>631.931</a:t>
            </a:r>
            <a:endParaRPr lang="es-CO" sz="1050" dirty="0">
              <a:solidFill>
                <a:prstClr val="white">
                  <a:lumMod val="50000"/>
                </a:prstClr>
              </a:solidFill>
            </a:endParaRPr>
          </a:p>
        </p:txBody>
      </p:sp>
      <p:sp>
        <p:nvSpPr>
          <p:cNvPr id="98" name="97 Rectángulo redondeado">
            <a:hlinkClick r:id="rId5"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Conocimiento de publicidad relacionada con trámites y servicios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aphicFrame>
        <p:nvGraphicFramePr>
          <p:cNvPr id="36" name="35 Gráfico"/>
          <p:cNvGraphicFramePr/>
          <p:nvPr>
            <p:extLst>
              <p:ext uri="{D42A27DB-BD31-4B8C-83A1-F6EECF244321}">
                <p14:modId xmlns:p14="http://schemas.microsoft.com/office/powerpoint/2010/main" val="3402131123"/>
              </p:ext>
            </p:extLst>
          </p:nvPr>
        </p:nvGraphicFramePr>
        <p:xfrm>
          <a:off x="3835013" y="1524483"/>
          <a:ext cx="5140841" cy="1536807"/>
        </p:xfrm>
        <a:graphic>
          <a:graphicData uri="http://schemas.openxmlformats.org/drawingml/2006/chart">
            <c:chart xmlns:c="http://schemas.openxmlformats.org/drawingml/2006/chart" xmlns:r="http://schemas.openxmlformats.org/officeDocument/2006/relationships" r:id="rId6"/>
          </a:graphicData>
        </a:graphic>
      </p:graphicFrame>
      <p:grpSp>
        <p:nvGrpSpPr>
          <p:cNvPr id="47" name="46 Grupo"/>
          <p:cNvGrpSpPr/>
          <p:nvPr/>
        </p:nvGrpSpPr>
        <p:grpSpPr>
          <a:xfrm>
            <a:off x="2242582" y="5329764"/>
            <a:ext cx="5179000" cy="323405"/>
            <a:chOff x="24863" y="5291664"/>
            <a:chExt cx="5179000" cy="323405"/>
          </a:xfrm>
        </p:grpSpPr>
        <p:sp>
          <p:nvSpPr>
            <p:cNvPr id="55" name="54 Cheurón">
              <a:hlinkClick r:id="rId7"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6" name="55 Cheurón">
              <a:hlinkClick r:id="rId8"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9" name="58 Cheurón">
              <a:hlinkClick r:id="rId9"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60" name="Picture 2" descr="http://58533534ea9b6562bf3c-029f06cbf668e558ffb5306597309f00.r0.cf1.rackcdn.com/2012/10/Like.jpg"/>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60 Cheurón">
              <a:hlinkClick r:id="rId11"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62" name="61 Rectángulo redondeado">
            <a:hlinkClick r:id="rId12"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3" name="62 Rectángulo redondeado">
            <a:hlinkClick r:id="rId13"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4" name="63 Rectángulo redondeado">
            <a:hlinkClick r:id="rId14"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65" name="64 Rectángulo redondeado">
            <a:hlinkClick r:id="rId15"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67" name="66 Rectángulo redondeado">
            <a:hlinkClick r:id="rId16" action="ppaction://hlinksldjump"/>
          </p:cNvPr>
          <p:cNvSpPr/>
          <p:nvPr/>
        </p:nvSpPr>
        <p:spPr>
          <a:xfrm>
            <a:off x="179512" y="3385306"/>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Publicidad</a:t>
            </a:r>
          </a:p>
        </p:txBody>
      </p:sp>
      <p:sp>
        <p:nvSpPr>
          <p:cNvPr id="68" name="67 Rectángulo redondeado">
            <a:hlinkClick r:id="rId17" action="ppaction://hlinksldjump"/>
          </p:cNvPr>
          <p:cNvSpPr/>
          <p:nvPr/>
        </p:nvSpPr>
        <p:spPr>
          <a:xfrm>
            <a:off x="179512" y="373721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Percepción medios electrónicos</a:t>
            </a:r>
            <a:endParaRPr lang="es-CO" sz="1000" b="1" dirty="0">
              <a:solidFill>
                <a:srgbClr val="8064A2">
                  <a:lumMod val="50000"/>
                </a:srgbClr>
              </a:solidFill>
              <a:ea typeface="Verdana" pitchFamily="34" charset="0"/>
              <a:cs typeface="Verdana" pitchFamily="34" charset="0"/>
            </a:endParaRPr>
          </a:p>
        </p:txBody>
      </p:sp>
      <p:grpSp>
        <p:nvGrpSpPr>
          <p:cNvPr id="81" name="80 Grupo"/>
          <p:cNvGrpSpPr/>
          <p:nvPr/>
        </p:nvGrpSpPr>
        <p:grpSpPr>
          <a:xfrm>
            <a:off x="3819981" y="183107"/>
            <a:ext cx="1182459" cy="450689"/>
            <a:chOff x="3819981" y="183107"/>
            <a:chExt cx="1182459" cy="450689"/>
          </a:xfrm>
        </p:grpSpPr>
        <p:grpSp>
          <p:nvGrpSpPr>
            <p:cNvPr id="82" name="81 Grupo"/>
            <p:cNvGrpSpPr/>
            <p:nvPr/>
          </p:nvGrpSpPr>
          <p:grpSpPr>
            <a:xfrm>
              <a:off x="3819981" y="183107"/>
              <a:ext cx="1182459" cy="450689"/>
              <a:chOff x="3164210" y="183107"/>
              <a:chExt cx="1182459" cy="450689"/>
            </a:xfrm>
          </p:grpSpPr>
          <p:sp>
            <p:nvSpPr>
              <p:cNvPr id="84" name="83 Elipse">
                <a:hlinkClick r:id="rId12"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5" name="84 CuadroTexto">
                <a:hlinkClick r:id="rId12"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83" name="Picture 6" descr="http://us.cdn3.123rf.com/168nwm/difught/difught1205/difught120500432/13456757-fabrica-de-negro-con-naranja-redonda.jpg">
              <a:hlinkClick r:id="rId12" action="ppaction://hlinksldjump"/>
            </p:cNvPr>
            <p:cNvPicPr preferRelativeResize="0">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34993959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62</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8378" y="4967218"/>
            <a:ext cx="8118770" cy="338554"/>
          </a:xfrm>
          <a:prstGeom prst="rect">
            <a:avLst/>
          </a:prstGeom>
        </p:spPr>
        <p:txBody>
          <a:bodyPr wrap="square">
            <a:spAutoFit/>
          </a:bodyPr>
          <a:lstStyle/>
          <a:p>
            <a:r>
              <a:rPr lang="es-CO" sz="800" b="1" dirty="0" err="1">
                <a:solidFill>
                  <a:prstClr val="white">
                    <a:lumMod val="50000"/>
                  </a:prstClr>
                </a:solidFill>
              </a:rPr>
              <a:t>P</a:t>
            </a:r>
            <a:r>
              <a:rPr lang="es-CO" sz="800" b="1" dirty="0" err="1" smtClean="0">
                <a:solidFill>
                  <a:prstClr val="white">
                    <a:lumMod val="50000"/>
                  </a:prstClr>
                </a:solidFill>
              </a:rPr>
              <a:t>21</a:t>
            </a:r>
            <a:r>
              <a:rPr lang="es-CO" sz="800" dirty="0">
                <a:solidFill>
                  <a:prstClr val="white">
                    <a:lumMod val="50000"/>
                  </a:prstClr>
                </a:solidFill>
              </a:rPr>
              <a:t>. Independientemente que </a:t>
            </a:r>
            <a:r>
              <a:rPr lang="es-CO" sz="800" dirty="0" smtClean="0">
                <a:solidFill>
                  <a:prstClr val="white">
                    <a:lumMod val="50000"/>
                  </a:prstClr>
                </a:solidFill>
              </a:rPr>
              <a:t>las empresas los haya </a:t>
            </a:r>
            <a:r>
              <a:rPr lang="es-CO" sz="800" dirty="0">
                <a:solidFill>
                  <a:prstClr val="white">
                    <a:lumMod val="50000"/>
                  </a:prstClr>
                </a:solidFill>
              </a:rPr>
              <a:t>o no utilizado, que cosas positivas tiene para usted realizar trámites y servicios a través de &lt;mencione el medio&gt;? </a:t>
            </a:r>
            <a:endParaRPr lang="es-CO" sz="800" dirty="0" smtClean="0">
              <a:solidFill>
                <a:prstClr val="white">
                  <a:lumMod val="50000"/>
                </a:prstClr>
              </a:solidFill>
            </a:endParaRPr>
          </a:p>
          <a:p>
            <a:r>
              <a:rPr lang="es-CO" sz="800" b="1" dirty="0" err="1">
                <a:solidFill>
                  <a:prstClr val="white">
                    <a:lumMod val="50000"/>
                  </a:prstClr>
                </a:solidFill>
              </a:rPr>
              <a:t>P</a:t>
            </a:r>
            <a:r>
              <a:rPr lang="es-CO" sz="800" b="1" dirty="0" err="1" smtClean="0">
                <a:solidFill>
                  <a:prstClr val="white">
                    <a:lumMod val="50000"/>
                  </a:prstClr>
                </a:solidFill>
              </a:rPr>
              <a:t>22</a:t>
            </a:r>
            <a:r>
              <a:rPr lang="es-CO" sz="800" b="1" dirty="0">
                <a:solidFill>
                  <a:prstClr val="white">
                    <a:lumMod val="50000"/>
                  </a:prstClr>
                </a:solidFill>
              </a:rPr>
              <a:t>.</a:t>
            </a:r>
            <a:r>
              <a:rPr lang="es-CO" sz="800" dirty="0">
                <a:solidFill>
                  <a:prstClr val="white">
                    <a:lumMod val="50000"/>
                  </a:prstClr>
                </a:solidFill>
              </a:rPr>
              <a:t> ¿Qué cosas no tan positivas o negativas tiene </a:t>
            </a:r>
            <a:r>
              <a:rPr lang="es-CO" sz="800" dirty="0" smtClean="0">
                <a:solidFill>
                  <a:prstClr val="white">
                    <a:lumMod val="50000"/>
                  </a:prstClr>
                </a:solidFill>
              </a:rPr>
              <a:t>la empresa para realizar </a:t>
            </a:r>
            <a:r>
              <a:rPr lang="es-CO" sz="800" dirty="0">
                <a:solidFill>
                  <a:prstClr val="white">
                    <a:lumMod val="50000"/>
                  </a:prstClr>
                </a:solidFill>
              </a:rPr>
              <a:t>trámites y servicios a través de &lt; mencione el medio&gt;? </a:t>
            </a:r>
          </a:p>
        </p:txBody>
      </p:sp>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Percepción del </a:t>
            </a:r>
            <a:r>
              <a:rPr lang="es-CO" sz="1200" b="1" u="sng"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teléfono fijo</a:t>
            </a: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 para realizar trámites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aphicFrame>
        <p:nvGraphicFramePr>
          <p:cNvPr id="99" name="98 Tabla"/>
          <p:cNvGraphicFramePr>
            <a:graphicFrameLocks noGrp="1"/>
          </p:cNvGraphicFramePr>
          <p:nvPr>
            <p:extLst>
              <p:ext uri="{D42A27DB-BD31-4B8C-83A1-F6EECF244321}">
                <p14:modId xmlns:p14="http://schemas.microsoft.com/office/powerpoint/2010/main" val="91699397"/>
              </p:ext>
            </p:extLst>
          </p:nvPr>
        </p:nvGraphicFramePr>
        <p:xfrm>
          <a:off x="2339752" y="1770050"/>
          <a:ext cx="3312368" cy="2110476"/>
        </p:xfrm>
        <a:graphic>
          <a:graphicData uri="http://schemas.openxmlformats.org/drawingml/2006/table">
            <a:tbl>
              <a:tblPr/>
              <a:tblGrid>
                <a:gridCol w="1656184"/>
                <a:gridCol w="1656184"/>
              </a:tblGrid>
              <a:tr h="157239">
                <a:tc>
                  <a:txBody>
                    <a:bodyPr/>
                    <a:lstStyle/>
                    <a:p>
                      <a:pPr algn="ctr" fontAlgn="ctr"/>
                      <a:r>
                        <a:rPr lang="es-CO" sz="900" b="0" i="0" u="none" strike="noStrike" dirty="0" smtClean="0">
                          <a:solidFill>
                            <a:srgbClr val="000000"/>
                          </a:solidFill>
                          <a:effectLst/>
                          <a:latin typeface="Calibri"/>
                        </a:rPr>
                        <a:t>ASPECTOS POSITIVOS</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dirty="0">
                          <a:solidFill>
                            <a:srgbClr val="000000"/>
                          </a:solidFill>
                          <a:effectLst/>
                          <a:latin typeface="Calibri"/>
                        </a:rPr>
                        <a:t>Ahorro de tiempo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76,1%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dirty="0">
                          <a:solidFill>
                            <a:srgbClr val="000000"/>
                          </a:solidFill>
                          <a:effectLst/>
                          <a:latin typeface="Calibri"/>
                        </a:rPr>
                        <a:t>Ahorro de dinero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41,4%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Es más cómodo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24,3%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Desde cualquier lugar</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19,6%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A cualquier hora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9,9%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Seguridad</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9,9%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Cualquier día de la semana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9,4%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Transparencia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8,1%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Otro cuál</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2,2%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pic>
        <p:nvPicPr>
          <p:cNvPr id="1026" name="Picture 2" descr="http://thumbs.dreamstime.com/z/positivo-y-negativa-6076640.jpg"/>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r="20580" b="53436"/>
          <a:stretch/>
        </p:blipFill>
        <p:spPr bwMode="auto">
          <a:xfrm>
            <a:off x="4441072" y="1789255"/>
            <a:ext cx="684000" cy="60855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1" name="100 Tabla"/>
          <p:cNvGraphicFramePr>
            <a:graphicFrameLocks noGrp="1"/>
          </p:cNvGraphicFramePr>
          <p:nvPr>
            <p:extLst>
              <p:ext uri="{D42A27DB-BD31-4B8C-83A1-F6EECF244321}">
                <p14:modId xmlns:p14="http://schemas.microsoft.com/office/powerpoint/2010/main" val="3530411524"/>
              </p:ext>
            </p:extLst>
          </p:nvPr>
        </p:nvGraphicFramePr>
        <p:xfrm>
          <a:off x="5868144" y="1764747"/>
          <a:ext cx="3312368" cy="2962011"/>
        </p:xfrm>
        <a:graphic>
          <a:graphicData uri="http://schemas.openxmlformats.org/drawingml/2006/table">
            <a:tbl>
              <a:tblPr/>
              <a:tblGrid>
                <a:gridCol w="1656184"/>
                <a:gridCol w="1656184"/>
              </a:tblGrid>
              <a:tr h="157239">
                <a:tc>
                  <a:txBody>
                    <a:bodyPr/>
                    <a:lstStyle/>
                    <a:p>
                      <a:pPr algn="ctr" fontAlgn="ctr"/>
                      <a:r>
                        <a:rPr lang="es-CO" sz="900" b="0" i="0" u="none" strike="noStrike" dirty="0" smtClean="0">
                          <a:solidFill>
                            <a:srgbClr val="000000"/>
                          </a:solidFill>
                          <a:effectLst/>
                          <a:latin typeface="Calibri"/>
                        </a:rPr>
                        <a:t>ASPECTOS NEGATIVOS</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algn="l" defTabSz="914400" rtl="0" eaLnBrk="1" fontAlgn="ctr" latinLnBrk="0" hangingPunct="1"/>
                      <a:r>
                        <a:rPr lang="es-CO" sz="900" b="0" i="0" u="none" strike="noStrike" kern="1200" dirty="0">
                          <a:solidFill>
                            <a:srgbClr val="000000"/>
                          </a:solidFill>
                          <a:effectLst/>
                          <a:latin typeface="Calibri"/>
                          <a:ea typeface="+mn-ea"/>
                          <a:cs typeface="+mn-cs"/>
                        </a:rPr>
                        <a:t>Se puede caer la llamada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Calibri"/>
                          <a:ea typeface="+mn-ea"/>
                          <a:cs typeface="+mn-cs"/>
                        </a:rPr>
                        <a:t>31,8%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algn="l" defTabSz="914400" rtl="0" eaLnBrk="1" fontAlgn="ctr" latinLnBrk="0" hangingPunct="1"/>
                      <a:r>
                        <a:rPr lang="es-CO" sz="900" b="0" i="0" u="none" strike="noStrike" kern="1200" dirty="0">
                          <a:solidFill>
                            <a:srgbClr val="000000"/>
                          </a:solidFill>
                          <a:effectLst/>
                          <a:latin typeface="Calibri"/>
                          <a:ea typeface="+mn-ea"/>
                          <a:cs typeface="+mn-cs"/>
                        </a:rPr>
                        <a:t>Falta de asesoría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Calibri"/>
                          <a:ea typeface="+mn-ea"/>
                          <a:cs typeface="+mn-cs"/>
                        </a:rPr>
                        <a:t>27,4%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algn="l" defTabSz="914400" rtl="0" eaLnBrk="1" fontAlgn="ctr" latinLnBrk="0" hangingPunct="1"/>
                      <a:r>
                        <a:rPr lang="es-CO" sz="900" b="0" i="0" u="none" strike="noStrike" kern="1200" dirty="0">
                          <a:solidFill>
                            <a:srgbClr val="000000"/>
                          </a:solidFill>
                          <a:effectLst/>
                          <a:latin typeface="Calibri"/>
                          <a:ea typeface="+mn-ea"/>
                          <a:cs typeface="+mn-cs"/>
                        </a:rPr>
                        <a:t>Dificultad para seguir el menú</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Calibri"/>
                          <a:ea typeface="+mn-ea"/>
                          <a:cs typeface="+mn-cs"/>
                        </a:rPr>
                        <a:t>23,5%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algn="l" defTabSz="914400" rtl="0" eaLnBrk="1" fontAlgn="ctr" latinLnBrk="0" hangingPunct="1"/>
                      <a:r>
                        <a:rPr lang="es-CO" sz="900" b="0" i="0" u="none" strike="noStrike" kern="1200" dirty="0">
                          <a:solidFill>
                            <a:srgbClr val="000000"/>
                          </a:solidFill>
                          <a:effectLst/>
                          <a:latin typeface="Calibri"/>
                          <a:ea typeface="+mn-ea"/>
                          <a:cs typeface="+mn-cs"/>
                        </a:rPr>
                        <a:t>Los trámites y servicios pueden quedar incompletos</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Calibri"/>
                          <a:ea typeface="+mn-ea"/>
                          <a:cs typeface="+mn-cs"/>
                        </a:rPr>
                        <a:t>23,1%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algn="l" defTabSz="914400" rtl="0" eaLnBrk="1" fontAlgn="ctr" latinLnBrk="0" hangingPunct="1"/>
                      <a:r>
                        <a:rPr lang="es-CO" sz="900" b="0" i="0" u="none" strike="noStrike" kern="1200" dirty="0">
                          <a:solidFill>
                            <a:srgbClr val="000000"/>
                          </a:solidFill>
                          <a:effectLst/>
                          <a:latin typeface="Calibri"/>
                          <a:ea typeface="+mn-ea"/>
                          <a:cs typeface="+mn-cs"/>
                        </a:rPr>
                        <a:t>No está diseñado para todas las edades</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Calibri"/>
                          <a:ea typeface="+mn-ea"/>
                          <a:cs typeface="+mn-cs"/>
                        </a:rPr>
                        <a:t>17,3%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algn="l" defTabSz="914400" rtl="0" eaLnBrk="1" fontAlgn="ctr" latinLnBrk="0" hangingPunct="1"/>
                      <a:r>
                        <a:rPr lang="es-CO" sz="900" b="0" i="0" u="none" strike="noStrike" kern="1200" dirty="0">
                          <a:solidFill>
                            <a:srgbClr val="000000"/>
                          </a:solidFill>
                          <a:effectLst/>
                          <a:latin typeface="Calibri"/>
                          <a:ea typeface="+mn-ea"/>
                          <a:cs typeface="+mn-cs"/>
                        </a:rPr>
                        <a:t>Mucha información</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Calibri"/>
                          <a:ea typeface="+mn-ea"/>
                          <a:cs typeface="+mn-cs"/>
                        </a:rPr>
                        <a:t>16,7%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algn="l" defTabSz="914400" rtl="0" eaLnBrk="1" fontAlgn="ctr" latinLnBrk="0" hangingPunct="1"/>
                      <a:r>
                        <a:rPr lang="es-CO" sz="900" b="0" i="0" u="none" strike="noStrike" kern="1200" dirty="0">
                          <a:solidFill>
                            <a:srgbClr val="000000"/>
                          </a:solidFill>
                          <a:effectLst/>
                          <a:latin typeface="Calibri"/>
                          <a:ea typeface="+mn-ea"/>
                          <a:cs typeface="+mn-cs"/>
                        </a:rPr>
                        <a:t>Dificultad para el acceso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Calibri"/>
                          <a:ea typeface="+mn-ea"/>
                          <a:cs typeface="+mn-cs"/>
                        </a:rPr>
                        <a:t>16,3%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algn="l" defTabSz="914400" rtl="0" eaLnBrk="1" fontAlgn="ctr" latinLnBrk="0" hangingPunct="1"/>
                      <a:r>
                        <a:rPr lang="es-CO" sz="900" b="0" i="0" u="none" strike="noStrike" kern="1200" dirty="0">
                          <a:solidFill>
                            <a:srgbClr val="000000"/>
                          </a:solidFill>
                          <a:effectLst/>
                          <a:latin typeface="Calibri"/>
                          <a:ea typeface="+mn-ea"/>
                          <a:cs typeface="+mn-cs"/>
                        </a:rPr>
                        <a:t>Información desordenada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Calibri"/>
                          <a:ea typeface="+mn-ea"/>
                          <a:cs typeface="+mn-cs"/>
                        </a:rPr>
                        <a:t>16,2%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algn="l" defTabSz="914400" rtl="0" eaLnBrk="1" fontAlgn="ctr" latinLnBrk="0" hangingPunct="1"/>
                      <a:r>
                        <a:rPr lang="es-CO" sz="900" b="0" i="0" u="none" strike="noStrike" kern="1200" dirty="0">
                          <a:solidFill>
                            <a:srgbClr val="000000"/>
                          </a:solidFill>
                          <a:effectLst/>
                          <a:latin typeface="Calibri"/>
                          <a:ea typeface="+mn-ea"/>
                          <a:cs typeface="+mn-cs"/>
                        </a:rPr>
                        <a:t>Cobro excesivo de la llamada por demora en el proceso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Calibri"/>
                          <a:ea typeface="+mn-ea"/>
                          <a:cs typeface="+mn-cs"/>
                        </a:rPr>
                        <a:t>13,3%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algn="l" defTabSz="914400" rtl="0" eaLnBrk="1" fontAlgn="ctr" latinLnBrk="0" hangingPunct="1"/>
                      <a:r>
                        <a:rPr lang="es-CO" sz="900" b="0" i="0" u="none" strike="noStrike" kern="1200" dirty="0">
                          <a:solidFill>
                            <a:srgbClr val="000000"/>
                          </a:solidFill>
                          <a:effectLst/>
                          <a:latin typeface="Calibri"/>
                          <a:ea typeface="+mn-ea"/>
                          <a:cs typeface="+mn-cs"/>
                        </a:rPr>
                        <a:t>Inseguridad</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Calibri"/>
                          <a:ea typeface="+mn-ea"/>
                          <a:cs typeface="+mn-cs"/>
                        </a:rPr>
                        <a:t>12,4%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algn="l" defTabSz="914400" rtl="0" eaLnBrk="1" fontAlgn="ctr" latinLnBrk="0" hangingPunct="1"/>
                      <a:r>
                        <a:rPr lang="es-CO" sz="900" b="0" i="0" u="none" strike="noStrike" kern="1200" dirty="0">
                          <a:solidFill>
                            <a:srgbClr val="000000"/>
                          </a:solidFill>
                          <a:effectLst/>
                          <a:latin typeface="Calibri"/>
                          <a:ea typeface="+mn-ea"/>
                          <a:cs typeface="+mn-cs"/>
                        </a:rPr>
                        <a:t>Disponibilidad del canal</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Calibri"/>
                          <a:ea typeface="+mn-ea"/>
                          <a:cs typeface="+mn-cs"/>
                        </a:rPr>
                        <a:t>3,6%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marL="0" algn="l" defTabSz="914400" rtl="0" eaLnBrk="1" fontAlgn="ctr" latinLnBrk="0" hangingPunct="1"/>
                      <a:r>
                        <a:rPr lang="es-CO" sz="900" b="0" i="0" u="none" strike="noStrike" kern="1200">
                          <a:solidFill>
                            <a:srgbClr val="000000"/>
                          </a:solidFill>
                          <a:effectLst/>
                          <a:latin typeface="Calibri"/>
                          <a:ea typeface="+mn-ea"/>
                          <a:cs typeface="+mn-cs"/>
                        </a:rPr>
                        <a:t>Otro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algn="ctr" defTabSz="914400" rtl="0" eaLnBrk="1" fontAlgn="ctr" latinLnBrk="0" hangingPunct="1"/>
                      <a:r>
                        <a:rPr lang="es-CO" sz="900" b="0" i="0" u="none" strike="noStrike" kern="1200" dirty="0">
                          <a:solidFill>
                            <a:srgbClr val="000000"/>
                          </a:solidFill>
                          <a:effectLst/>
                          <a:latin typeface="Calibri"/>
                          <a:ea typeface="+mn-ea"/>
                          <a:cs typeface="+mn-cs"/>
                        </a:rPr>
                        <a:t>0,9%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pic>
        <p:nvPicPr>
          <p:cNvPr id="102" name="Picture 2" descr="http://thumbs.dreamstime.com/z/positivo-y-negativa-6076640.jpg"/>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t="46970" r="20580" b="6059"/>
          <a:stretch/>
        </p:blipFill>
        <p:spPr bwMode="auto">
          <a:xfrm>
            <a:off x="7969464" y="1801130"/>
            <a:ext cx="684000" cy="613858"/>
          </a:xfrm>
          <a:prstGeom prst="rect">
            <a:avLst/>
          </a:prstGeom>
          <a:noFill/>
          <a:extLst>
            <a:ext uri="{909E8E84-426E-40DD-AFC4-6F175D3DCCD1}">
              <a14:hiddenFill xmlns:a14="http://schemas.microsoft.com/office/drawing/2010/main">
                <a:solidFill>
                  <a:srgbClr val="FFFFFF"/>
                </a:solidFill>
              </a14:hiddenFill>
            </a:ext>
          </a:extLst>
        </p:spPr>
      </p:pic>
      <p:sp>
        <p:nvSpPr>
          <p:cNvPr id="51" name="50 CuadroTexto"/>
          <p:cNvSpPr txBox="1"/>
          <p:nvPr/>
        </p:nvSpPr>
        <p:spPr>
          <a:xfrm>
            <a:off x="2391953" y="4295887"/>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52" name="51 CuadroTexto"/>
          <p:cNvSpPr txBox="1"/>
          <p:nvPr/>
        </p:nvSpPr>
        <p:spPr>
          <a:xfrm>
            <a:off x="2713797" y="4297660"/>
            <a:ext cx="734496" cy="253916"/>
          </a:xfrm>
          <a:prstGeom prst="rect">
            <a:avLst/>
          </a:prstGeom>
          <a:noFill/>
        </p:spPr>
        <p:txBody>
          <a:bodyPr wrap="none" rtlCol="0">
            <a:spAutoFit/>
          </a:bodyPr>
          <a:lstStyle/>
          <a:p>
            <a:r>
              <a:rPr lang="es-CO" sz="1050" dirty="0" smtClean="0">
                <a:solidFill>
                  <a:prstClr val="white">
                    <a:lumMod val="50000"/>
                  </a:prstClr>
                </a:solidFill>
              </a:rPr>
              <a:t>1.268.177</a:t>
            </a:r>
            <a:endParaRPr lang="es-CO" sz="1050" dirty="0">
              <a:solidFill>
                <a:prstClr val="white">
                  <a:lumMod val="50000"/>
                </a:prstClr>
              </a:solidFill>
            </a:endParaRPr>
          </a:p>
        </p:txBody>
      </p:sp>
      <p:grpSp>
        <p:nvGrpSpPr>
          <p:cNvPr id="53" name="52 Grupo"/>
          <p:cNvGrpSpPr/>
          <p:nvPr/>
        </p:nvGrpSpPr>
        <p:grpSpPr>
          <a:xfrm>
            <a:off x="2242582" y="5329764"/>
            <a:ext cx="5179000" cy="323405"/>
            <a:chOff x="24863" y="5291664"/>
            <a:chExt cx="5179000" cy="323405"/>
          </a:xfrm>
        </p:grpSpPr>
        <p:sp>
          <p:nvSpPr>
            <p:cNvPr id="54" name="53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5" name="54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6" name="55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7"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57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59" name="58 Rectángulo redondeado">
            <a:hlinkClick r:id="rId11"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0" name="59 Rectángulo redondeado">
            <a:hlinkClick r:id="rId12"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1" name="60 Rectángulo redondeado">
            <a:hlinkClick r:id="rId13"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62" name="61 Rectángulo redondeado">
            <a:hlinkClick r:id="rId14"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63" name="62 Rectángulo redondeado">
            <a:hlinkClick r:id="rId15"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64" name="63 Rectángulo redondeado">
            <a:hlinkClick r:id="rId16" action="ppaction://hlinksldjump"/>
          </p:cNvPr>
          <p:cNvSpPr/>
          <p:nvPr/>
        </p:nvSpPr>
        <p:spPr>
          <a:xfrm>
            <a:off x="179512" y="373721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Percepción medios electrónicos</a:t>
            </a:r>
          </a:p>
        </p:txBody>
      </p:sp>
      <p:sp>
        <p:nvSpPr>
          <p:cNvPr id="65" name="64 Conector">
            <a:hlinkClick r:id="rId17" action="ppaction://hlinksldjump"/>
          </p:cNvPr>
          <p:cNvSpPr/>
          <p:nvPr/>
        </p:nvSpPr>
        <p:spPr>
          <a:xfrm>
            <a:off x="136724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6" name="65 Conector">
            <a:hlinkClick r:id="rId18" action="ppaction://hlinksldjump"/>
          </p:cNvPr>
          <p:cNvSpPr/>
          <p:nvPr/>
        </p:nvSpPr>
        <p:spPr>
          <a:xfrm>
            <a:off x="152054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7" name="66 Conector">
            <a:hlinkClick r:id="rId19" action="ppaction://hlinksldjump"/>
          </p:cNvPr>
          <p:cNvSpPr/>
          <p:nvPr/>
        </p:nvSpPr>
        <p:spPr>
          <a:xfrm>
            <a:off x="167383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8" name="67 Conector">
            <a:hlinkClick r:id="rId20" action="ppaction://hlinksldjump"/>
          </p:cNvPr>
          <p:cNvSpPr/>
          <p:nvPr/>
        </p:nvSpPr>
        <p:spPr>
          <a:xfrm>
            <a:off x="18271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9" name="68 Conector">
            <a:hlinkClick r:id="rId21" action="ppaction://hlinksldjump"/>
          </p:cNvPr>
          <p:cNvSpPr/>
          <p:nvPr/>
        </p:nvSpPr>
        <p:spPr>
          <a:xfrm>
            <a:off x="19804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2" name="71 Conector">
            <a:hlinkClick r:id="rId16" action="ppaction://hlinksldjump"/>
          </p:cNvPr>
          <p:cNvSpPr/>
          <p:nvPr/>
        </p:nvSpPr>
        <p:spPr>
          <a:xfrm>
            <a:off x="29418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3" name="72 Conector">
            <a:hlinkClick r:id="rId22" action="ppaction://hlinksldjump"/>
          </p:cNvPr>
          <p:cNvSpPr/>
          <p:nvPr/>
        </p:nvSpPr>
        <p:spPr>
          <a:xfrm>
            <a:off x="44747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23" action="ppaction://hlinksldjump"/>
          </p:cNvPr>
          <p:cNvSpPr/>
          <p:nvPr/>
        </p:nvSpPr>
        <p:spPr>
          <a:xfrm>
            <a:off x="60077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24" action="ppaction://hlinksldjump"/>
          </p:cNvPr>
          <p:cNvSpPr/>
          <p:nvPr/>
        </p:nvSpPr>
        <p:spPr>
          <a:xfrm>
            <a:off x="75406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25" action="ppaction://hlinksldjump"/>
          </p:cNvPr>
          <p:cNvSpPr/>
          <p:nvPr/>
        </p:nvSpPr>
        <p:spPr>
          <a:xfrm>
            <a:off x="90736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6" action="ppaction://hlinksldjump"/>
          </p:cNvPr>
          <p:cNvSpPr/>
          <p:nvPr/>
        </p:nvSpPr>
        <p:spPr>
          <a:xfrm>
            <a:off x="106065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27" action="ppaction://hlinksldjump"/>
          </p:cNvPr>
          <p:cNvSpPr/>
          <p:nvPr/>
        </p:nvSpPr>
        <p:spPr>
          <a:xfrm>
            <a:off x="121395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79" name="78 Grupo"/>
          <p:cNvGrpSpPr/>
          <p:nvPr/>
        </p:nvGrpSpPr>
        <p:grpSpPr>
          <a:xfrm>
            <a:off x="3819981" y="183107"/>
            <a:ext cx="1182459" cy="450689"/>
            <a:chOff x="3819981" y="183107"/>
            <a:chExt cx="1182459" cy="450689"/>
          </a:xfrm>
        </p:grpSpPr>
        <p:grpSp>
          <p:nvGrpSpPr>
            <p:cNvPr id="80" name="79 Grupo"/>
            <p:cNvGrpSpPr/>
            <p:nvPr/>
          </p:nvGrpSpPr>
          <p:grpSpPr>
            <a:xfrm>
              <a:off x="3819981" y="183107"/>
              <a:ext cx="1182459" cy="450689"/>
              <a:chOff x="3164210" y="183107"/>
              <a:chExt cx="1182459" cy="450689"/>
            </a:xfrm>
          </p:grpSpPr>
          <p:sp>
            <p:nvSpPr>
              <p:cNvPr id="82" name="81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3" name="82 CuadroTexto">
                <a:hlinkClick r:id="rId11"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81" name="Picture 6" descr="http://us.cdn3.123rf.com/168nwm/difught/difught1205/difught120500432/13456757-fabrica-de-negro-con-naranja-redonda.jpg">
              <a:hlinkClick r:id="rId11" action="ppaction://hlinksldjump"/>
            </p:cNvPr>
            <p:cNvPicPr preferRelativeResize="0">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13134900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63</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129" y="4967218"/>
            <a:ext cx="8118770" cy="338554"/>
          </a:xfrm>
          <a:prstGeom prst="rect">
            <a:avLst/>
          </a:prstGeom>
        </p:spPr>
        <p:txBody>
          <a:bodyPr wrap="square">
            <a:spAutoFit/>
          </a:bodyPr>
          <a:lstStyle/>
          <a:p>
            <a:r>
              <a:rPr lang="es-CO" sz="800" b="1" dirty="0" err="1">
                <a:solidFill>
                  <a:prstClr val="white">
                    <a:lumMod val="50000"/>
                  </a:prstClr>
                </a:solidFill>
              </a:rPr>
              <a:t>P</a:t>
            </a:r>
            <a:r>
              <a:rPr lang="es-CO" sz="800" b="1" dirty="0" err="1" smtClean="0">
                <a:solidFill>
                  <a:prstClr val="white">
                    <a:lumMod val="50000"/>
                  </a:prstClr>
                </a:solidFill>
              </a:rPr>
              <a:t>23</a:t>
            </a:r>
            <a:r>
              <a:rPr lang="es-CO" sz="800" b="1" dirty="0">
                <a:solidFill>
                  <a:prstClr val="white">
                    <a:lumMod val="50000"/>
                  </a:prstClr>
                </a:solidFill>
              </a:rPr>
              <a:t>.</a:t>
            </a:r>
            <a:r>
              <a:rPr lang="es-CO" sz="800" dirty="0">
                <a:solidFill>
                  <a:prstClr val="white">
                    <a:lumMod val="50000"/>
                  </a:prstClr>
                </a:solidFill>
              </a:rPr>
              <a:t> Qué cosas motivan a </a:t>
            </a:r>
            <a:r>
              <a:rPr lang="es-CO" sz="800" dirty="0" smtClean="0">
                <a:solidFill>
                  <a:prstClr val="white">
                    <a:lumMod val="50000"/>
                  </a:prstClr>
                </a:solidFill>
              </a:rPr>
              <a:t>la empresa a utilizar </a:t>
            </a:r>
            <a:r>
              <a:rPr lang="es-CO" sz="800" dirty="0">
                <a:solidFill>
                  <a:prstClr val="white">
                    <a:lumMod val="50000"/>
                  </a:prstClr>
                </a:solidFill>
              </a:rPr>
              <a:t>&lt; mencione el medio&gt; para realizar trámites y servicios? </a:t>
            </a:r>
            <a:r>
              <a:rPr lang="es-CO" sz="800" dirty="0" smtClean="0">
                <a:solidFill>
                  <a:prstClr val="white">
                    <a:lumMod val="50000"/>
                  </a:prstClr>
                </a:solidFill>
              </a:rPr>
              <a:t>(</a:t>
            </a:r>
            <a:endParaRPr lang="es-CO" sz="800" dirty="0">
              <a:solidFill>
                <a:prstClr val="white">
                  <a:lumMod val="50000"/>
                </a:prstClr>
              </a:solidFill>
            </a:endParaRPr>
          </a:p>
          <a:p>
            <a:r>
              <a:rPr lang="es-CO" sz="800" b="1" dirty="0" err="1" smtClean="0">
                <a:solidFill>
                  <a:prstClr val="white">
                    <a:lumMod val="50000"/>
                  </a:prstClr>
                </a:solidFill>
              </a:rPr>
              <a:t>P24</a:t>
            </a:r>
            <a:r>
              <a:rPr lang="es-CO" sz="800" b="1" dirty="0">
                <a:solidFill>
                  <a:prstClr val="white">
                    <a:lumMod val="50000"/>
                  </a:prstClr>
                </a:solidFill>
              </a:rPr>
              <a:t>. </a:t>
            </a:r>
            <a:r>
              <a:rPr lang="es-CO" sz="800" dirty="0">
                <a:solidFill>
                  <a:prstClr val="white">
                    <a:lumMod val="50000"/>
                  </a:prstClr>
                </a:solidFill>
              </a:rPr>
              <a:t>¿Qué cosas hacen que </a:t>
            </a:r>
            <a:r>
              <a:rPr lang="es-CO" sz="800" dirty="0" smtClean="0">
                <a:solidFill>
                  <a:prstClr val="white">
                    <a:lumMod val="50000"/>
                  </a:prstClr>
                </a:solidFill>
              </a:rPr>
              <a:t>las empresas </a:t>
            </a:r>
            <a:r>
              <a:rPr lang="es-CO" sz="800" dirty="0">
                <a:solidFill>
                  <a:prstClr val="white">
                    <a:lumMod val="50000"/>
                  </a:prstClr>
                </a:solidFill>
              </a:rPr>
              <a:t>no utilicen &lt; mencione el medio&gt; para realizar trámites y </a:t>
            </a:r>
            <a:r>
              <a:rPr lang="es-CO" sz="800" dirty="0" smtClean="0">
                <a:solidFill>
                  <a:prstClr val="white">
                    <a:lumMod val="50000"/>
                  </a:prstClr>
                </a:solidFill>
              </a:rPr>
              <a:t>servicios?</a:t>
            </a:r>
          </a:p>
        </p:txBody>
      </p:sp>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Percepción del </a:t>
            </a:r>
            <a:r>
              <a:rPr lang="es-CO" sz="1200" b="1" u="sng"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teléfono fijo</a:t>
            </a: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 para realizar trámites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aphicFrame>
        <p:nvGraphicFramePr>
          <p:cNvPr id="32" name="31 Gráfico"/>
          <p:cNvGraphicFramePr/>
          <p:nvPr>
            <p:extLst>
              <p:ext uri="{D42A27DB-BD31-4B8C-83A1-F6EECF244321}">
                <p14:modId xmlns:p14="http://schemas.microsoft.com/office/powerpoint/2010/main" val="3457720080"/>
              </p:ext>
            </p:extLst>
          </p:nvPr>
        </p:nvGraphicFramePr>
        <p:xfrm>
          <a:off x="2240806" y="2013339"/>
          <a:ext cx="2902697" cy="264436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3" name="32 Gráfico"/>
          <p:cNvGraphicFramePr/>
          <p:nvPr>
            <p:extLst>
              <p:ext uri="{D42A27DB-BD31-4B8C-83A1-F6EECF244321}">
                <p14:modId xmlns:p14="http://schemas.microsoft.com/office/powerpoint/2010/main" val="1670715673"/>
              </p:ext>
            </p:extLst>
          </p:nvPr>
        </p:nvGraphicFramePr>
        <p:xfrm>
          <a:off x="5220072" y="2022738"/>
          <a:ext cx="3995761" cy="2586862"/>
        </p:xfrm>
        <a:graphic>
          <a:graphicData uri="http://schemas.openxmlformats.org/drawingml/2006/chart">
            <c:chart xmlns:c="http://schemas.openxmlformats.org/drawingml/2006/chart" xmlns:r="http://schemas.openxmlformats.org/officeDocument/2006/relationships" r:id="rId5"/>
          </a:graphicData>
        </a:graphic>
      </p:graphicFrame>
      <p:cxnSp>
        <p:nvCxnSpPr>
          <p:cNvPr id="34" name="33 Conector recto"/>
          <p:cNvCxnSpPr/>
          <p:nvPr/>
        </p:nvCxnSpPr>
        <p:spPr>
          <a:xfrm>
            <a:off x="5220072" y="1597739"/>
            <a:ext cx="0" cy="313200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 name="1 Rectángulo"/>
          <p:cNvSpPr/>
          <p:nvPr/>
        </p:nvSpPr>
        <p:spPr>
          <a:xfrm>
            <a:off x="2195736" y="1768088"/>
            <a:ext cx="2170018" cy="276999"/>
          </a:xfrm>
          <a:prstGeom prst="rect">
            <a:avLst/>
          </a:prstGeom>
        </p:spPr>
        <p:txBody>
          <a:bodyPr wrap="none">
            <a:spAutoFit/>
          </a:bodyPr>
          <a:lstStyle/>
          <a:p>
            <a:r>
              <a:rPr lang="es-CO" sz="1200" b="1" dirty="0" smtClean="0">
                <a:solidFill>
                  <a:srgbClr val="1F497D"/>
                </a:solidFill>
              </a:rPr>
              <a:t>Motivadores del uso del medio</a:t>
            </a:r>
            <a:endParaRPr lang="es-CO" sz="1200" dirty="0">
              <a:solidFill>
                <a:srgbClr val="1F497D"/>
              </a:solidFill>
            </a:endParaRPr>
          </a:p>
        </p:txBody>
      </p:sp>
      <p:sp>
        <p:nvSpPr>
          <p:cNvPr id="36" name="35 Rectángulo"/>
          <p:cNvSpPr/>
          <p:nvPr/>
        </p:nvSpPr>
        <p:spPr>
          <a:xfrm>
            <a:off x="5246677" y="1765505"/>
            <a:ext cx="1891543" cy="276999"/>
          </a:xfrm>
          <a:prstGeom prst="rect">
            <a:avLst/>
          </a:prstGeom>
        </p:spPr>
        <p:txBody>
          <a:bodyPr wrap="none">
            <a:spAutoFit/>
          </a:bodyPr>
          <a:lstStyle/>
          <a:p>
            <a:r>
              <a:rPr lang="es-CO" sz="1200" b="1" dirty="0" smtClean="0">
                <a:solidFill>
                  <a:srgbClr val="1F497D"/>
                </a:solidFill>
              </a:rPr>
              <a:t>Barreras de uso del medio</a:t>
            </a:r>
            <a:endParaRPr lang="es-CO" sz="1200" dirty="0">
              <a:solidFill>
                <a:srgbClr val="1F497D"/>
              </a:solidFill>
            </a:endParaRPr>
          </a:p>
        </p:txBody>
      </p:sp>
      <p:sp>
        <p:nvSpPr>
          <p:cNvPr id="47" name="46 CuadroTexto"/>
          <p:cNvSpPr txBox="1"/>
          <p:nvPr/>
        </p:nvSpPr>
        <p:spPr>
          <a:xfrm>
            <a:off x="971600" y="4252074"/>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48" name="47 CuadroTexto"/>
          <p:cNvSpPr txBox="1"/>
          <p:nvPr/>
        </p:nvSpPr>
        <p:spPr>
          <a:xfrm>
            <a:off x="1293444" y="4253847"/>
            <a:ext cx="734496" cy="253916"/>
          </a:xfrm>
          <a:prstGeom prst="rect">
            <a:avLst/>
          </a:prstGeom>
          <a:noFill/>
        </p:spPr>
        <p:txBody>
          <a:bodyPr wrap="none" rtlCol="0">
            <a:spAutoFit/>
          </a:bodyPr>
          <a:lstStyle/>
          <a:p>
            <a:r>
              <a:rPr lang="es-CO" sz="1050" dirty="0" smtClean="0">
                <a:solidFill>
                  <a:prstClr val="white">
                    <a:lumMod val="50000"/>
                  </a:prstClr>
                </a:solidFill>
              </a:rPr>
              <a:t>1.268.177</a:t>
            </a:r>
            <a:endParaRPr lang="es-CO" sz="1050" dirty="0">
              <a:solidFill>
                <a:prstClr val="white">
                  <a:lumMod val="50000"/>
                </a:prstClr>
              </a:solidFill>
            </a:endParaRPr>
          </a:p>
        </p:txBody>
      </p:sp>
      <p:grpSp>
        <p:nvGrpSpPr>
          <p:cNvPr id="56" name="55 Grupo"/>
          <p:cNvGrpSpPr/>
          <p:nvPr/>
        </p:nvGrpSpPr>
        <p:grpSpPr>
          <a:xfrm>
            <a:off x="2242582" y="5329764"/>
            <a:ext cx="5179000" cy="323405"/>
            <a:chOff x="24863" y="5291664"/>
            <a:chExt cx="5179000" cy="323405"/>
          </a:xfrm>
        </p:grpSpPr>
        <p:sp>
          <p:nvSpPr>
            <p:cNvPr id="59" name="58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60" name="59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61" name="60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62"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62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64" name="63 Rectángulo redondeado">
            <a:hlinkClick r:id="rId11"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5" name="64 Rectángulo redondeado">
            <a:hlinkClick r:id="rId12"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6" name="65 Rectángulo redondeado">
            <a:hlinkClick r:id="rId13"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67" name="66 Rectángulo redondeado">
            <a:hlinkClick r:id="rId14"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68" name="67 Rectángulo redondeado">
            <a:hlinkClick r:id="rId15"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69" name="68 Rectángulo redondeado">
            <a:hlinkClick r:id="rId16" action="ppaction://hlinksldjump"/>
          </p:cNvPr>
          <p:cNvSpPr/>
          <p:nvPr/>
        </p:nvSpPr>
        <p:spPr>
          <a:xfrm>
            <a:off x="179512" y="373721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Percepción medios electrónicos</a:t>
            </a:r>
          </a:p>
        </p:txBody>
      </p:sp>
      <p:sp>
        <p:nvSpPr>
          <p:cNvPr id="70" name="69 Conector">
            <a:hlinkClick r:id="rId17" action="ppaction://hlinksldjump"/>
          </p:cNvPr>
          <p:cNvSpPr/>
          <p:nvPr/>
        </p:nvSpPr>
        <p:spPr>
          <a:xfrm>
            <a:off x="136724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1" name="70 Conector">
            <a:hlinkClick r:id="rId18" action="ppaction://hlinksldjump"/>
          </p:cNvPr>
          <p:cNvSpPr/>
          <p:nvPr/>
        </p:nvSpPr>
        <p:spPr>
          <a:xfrm>
            <a:off x="152054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2" name="71 Conector">
            <a:hlinkClick r:id="rId19" action="ppaction://hlinksldjump"/>
          </p:cNvPr>
          <p:cNvSpPr/>
          <p:nvPr/>
        </p:nvSpPr>
        <p:spPr>
          <a:xfrm>
            <a:off x="167383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3" name="72 Conector">
            <a:hlinkClick r:id="rId20" action="ppaction://hlinksldjump"/>
          </p:cNvPr>
          <p:cNvSpPr/>
          <p:nvPr/>
        </p:nvSpPr>
        <p:spPr>
          <a:xfrm>
            <a:off x="18271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21" action="ppaction://hlinksldjump"/>
          </p:cNvPr>
          <p:cNvSpPr/>
          <p:nvPr/>
        </p:nvSpPr>
        <p:spPr>
          <a:xfrm>
            <a:off x="19804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16" action="ppaction://hlinksldjump"/>
          </p:cNvPr>
          <p:cNvSpPr/>
          <p:nvPr/>
        </p:nvSpPr>
        <p:spPr>
          <a:xfrm>
            <a:off x="29418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22" action="ppaction://hlinksldjump"/>
          </p:cNvPr>
          <p:cNvSpPr/>
          <p:nvPr/>
        </p:nvSpPr>
        <p:spPr>
          <a:xfrm>
            <a:off x="44747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3" action="ppaction://hlinksldjump"/>
          </p:cNvPr>
          <p:cNvSpPr/>
          <p:nvPr/>
        </p:nvSpPr>
        <p:spPr>
          <a:xfrm>
            <a:off x="60077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24" action="ppaction://hlinksldjump"/>
          </p:cNvPr>
          <p:cNvSpPr/>
          <p:nvPr/>
        </p:nvSpPr>
        <p:spPr>
          <a:xfrm>
            <a:off x="75406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25" action="ppaction://hlinksldjump"/>
          </p:cNvPr>
          <p:cNvSpPr/>
          <p:nvPr/>
        </p:nvSpPr>
        <p:spPr>
          <a:xfrm>
            <a:off x="90736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26" action="ppaction://hlinksldjump"/>
          </p:cNvPr>
          <p:cNvSpPr/>
          <p:nvPr/>
        </p:nvSpPr>
        <p:spPr>
          <a:xfrm>
            <a:off x="106065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27" action="ppaction://hlinksldjump"/>
          </p:cNvPr>
          <p:cNvSpPr/>
          <p:nvPr/>
        </p:nvSpPr>
        <p:spPr>
          <a:xfrm>
            <a:off x="121395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82" name="81 Grupo"/>
          <p:cNvGrpSpPr/>
          <p:nvPr/>
        </p:nvGrpSpPr>
        <p:grpSpPr>
          <a:xfrm>
            <a:off x="3819981" y="183107"/>
            <a:ext cx="1182459" cy="450689"/>
            <a:chOff x="3819981" y="183107"/>
            <a:chExt cx="1182459" cy="450689"/>
          </a:xfrm>
        </p:grpSpPr>
        <p:grpSp>
          <p:nvGrpSpPr>
            <p:cNvPr id="83" name="82 Grupo"/>
            <p:cNvGrpSpPr/>
            <p:nvPr/>
          </p:nvGrpSpPr>
          <p:grpSpPr>
            <a:xfrm>
              <a:off x="3819981" y="183107"/>
              <a:ext cx="1182459" cy="450689"/>
              <a:chOff x="3164210" y="183107"/>
              <a:chExt cx="1182459" cy="450689"/>
            </a:xfrm>
          </p:grpSpPr>
          <p:sp>
            <p:nvSpPr>
              <p:cNvPr id="85" name="84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6" name="85 CuadroTexto">
                <a:hlinkClick r:id="rId11"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84" name="Picture 6" descr="http://us.cdn3.123rf.com/168nwm/difught/difught1205/difught120500432/13456757-fabrica-de-negro-con-naranja-redonda.jpg">
              <a:hlinkClick r:id="rId11" action="ppaction://hlinksldjump"/>
            </p:cNvPr>
            <p:cNvPicPr preferRelativeResize="0">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848675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64</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18" name="17 Rectángulo"/>
          <p:cNvSpPr/>
          <p:nvPr/>
        </p:nvSpPr>
        <p:spPr>
          <a:xfrm>
            <a:off x="-6503" y="5090328"/>
            <a:ext cx="8118770" cy="215444"/>
          </a:xfrm>
          <a:prstGeom prst="rect">
            <a:avLst/>
          </a:prstGeom>
        </p:spPr>
        <p:txBody>
          <a:bodyPr wrap="square">
            <a:spAutoFit/>
          </a:bodyPr>
          <a:lstStyle/>
          <a:p>
            <a:r>
              <a:rPr lang="es-CO" sz="800" b="1" dirty="0" err="1" smtClean="0">
                <a:solidFill>
                  <a:prstClr val="white">
                    <a:lumMod val="50000"/>
                  </a:prstClr>
                </a:solidFill>
              </a:rPr>
              <a:t>P25</a:t>
            </a:r>
            <a:r>
              <a:rPr lang="es-CO" sz="800" b="1" dirty="0" smtClean="0">
                <a:solidFill>
                  <a:prstClr val="white">
                    <a:lumMod val="50000"/>
                  </a:prstClr>
                </a:solidFill>
              </a:rPr>
              <a:t>. </a:t>
            </a:r>
            <a:r>
              <a:rPr lang="es-CO" sz="800" dirty="0" smtClean="0">
                <a:solidFill>
                  <a:prstClr val="white">
                    <a:lumMod val="50000"/>
                  </a:prstClr>
                </a:solidFill>
              </a:rPr>
              <a:t>¿Que deberían hacer las entidades para incentivar, motivar a las empresas a realizar trámites y a través de…&lt; mencione el medio&gt;? </a:t>
            </a:r>
            <a:endParaRPr lang="es-CO" sz="800" dirty="0">
              <a:solidFill>
                <a:prstClr val="white">
                  <a:lumMod val="50000"/>
                </a:prstClr>
              </a:solidFill>
            </a:endParaRPr>
          </a:p>
        </p:txBody>
      </p:sp>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Percepción del </a:t>
            </a:r>
            <a:r>
              <a:rPr lang="es-CO" sz="1200" b="1" u="sng"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teléfono fijo</a:t>
            </a: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 para realizar trámites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aphicFrame>
        <p:nvGraphicFramePr>
          <p:cNvPr id="33" name="32 Gráfico"/>
          <p:cNvGraphicFramePr/>
          <p:nvPr>
            <p:extLst>
              <p:ext uri="{D42A27DB-BD31-4B8C-83A1-F6EECF244321}">
                <p14:modId xmlns:p14="http://schemas.microsoft.com/office/powerpoint/2010/main" val="1548287825"/>
              </p:ext>
            </p:extLst>
          </p:nvPr>
        </p:nvGraphicFramePr>
        <p:xfrm>
          <a:off x="3528567" y="1842687"/>
          <a:ext cx="3995761" cy="2586862"/>
        </p:xfrm>
        <a:graphic>
          <a:graphicData uri="http://schemas.openxmlformats.org/drawingml/2006/chart">
            <c:chart xmlns:c="http://schemas.openxmlformats.org/drawingml/2006/chart" xmlns:r="http://schemas.openxmlformats.org/officeDocument/2006/relationships" r:id="rId4"/>
          </a:graphicData>
        </a:graphic>
      </p:graphicFrame>
      <p:sp>
        <p:nvSpPr>
          <p:cNvPr id="28" name="27 CuadroTexto"/>
          <p:cNvSpPr txBox="1"/>
          <p:nvPr/>
        </p:nvSpPr>
        <p:spPr>
          <a:xfrm>
            <a:off x="995380" y="4252074"/>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45" name="44 CuadroTexto"/>
          <p:cNvSpPr txBox="1"/>
          <p:nvPr/>
        </p:nvSpPr>
        <p:spPr>
          <a:xfrm>
            <a:off x="1317224" y="4253847"/>
            <a:ext cx="734496" cy="253916"/>
          </a:xfrm>
          <a:prstGeom prst="rect">
            <a:avLst/>
          </a:prstGeom>
          <a:noFill/>
        </p:spPr>
        <p:txBody>
          <a:bodyPr wrap="none" rtlCol="0">
            <a:spAutoFit/>
          </a:bodyPr>
          <a:lstStyle/>
          <a:p>
            <a:r>
              <a:rPr lang="es-CO" sz="1050" dirty="0" smtClean="0">
                <a:solidFill>
                  <a:prstClr val="white">
                    <a:lumMod val="50000"/>
                  </a:prstClr>
                </a:solidFill>
              </a:rPr>
              <a:t>1.268.177</a:t>
            </a:r>
            <a:endParaRPr lang="es-CO" sz="1050" dirty="0">
              <a:solidFill>
                <a:prstClr val="white">
                  <a:lumMod val="50000"/>
                </a:prstClr>
              </a:solidFill>
            </a:endParaRPr>
          </a:p>
        </p:txBody>
      </p:sp>
      <p:grpSp>
        <p:nvGrpSpPr>
          <p:cNvPr id="52" name="51 Grupo"/>
          <p:cNvGrpSpPr/>
          <p:nvPr/>
        </p:nvGrpSpPr>
        <p:grpSpPr>
          <a:xfrm>
            <a:off x="2242582" y="5329764"/>
            <a:ext cx="5179000" cy="323405"/>
            <a:chOff x="24863" y="5291664"/>
            <a:chExt cx="5179000" cy="323405"/>
          </a:xfrm>
        </p:grpSpPr>
        <p:sp>
          <p:nvSpPr>
            <p:cNvPr id="53" name="52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4" name="53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5" name="54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6"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56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58" name="57 Rectángulo redondeado">
            <a:hlinkClick r:id="rId10"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59" name="58 Rectángulo redondeado">
            <a:hlinkClick r:id="rId11"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0" name="59 Rectángulo redondeado">
            <a:hlinkClick r:id="rId12"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61" name="60 Rectángulo redondeado">
            <a:hlinkClick r:id="rId13"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62" name="61 Rectángulo redondeado">
            <a:hlinkClick r:id="rId14"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63" name="62 Rectángulo redondeado">
            <a:hlinkClick r:id="rId15" action="ppaction://hlinksldjump"/>
          </p:cNvPr>
          <p:cNvSpPr/>
          <p:nvPr/>
        </p:nvSpPr>
        <p:spPr>
          <a:xfrm>
            <a:off x="179512" y="373721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Percepción medios electrónicos</a:t>
            </a:r>
          </a:p>
        </p:txBody>
      </p:sp>
      <p:sp>
        <p:nvSpPr>
          <p:cNvPr id="64" name="63 Conector">
            <a:hlinkClick r:id="rId16" action="ppaction://hlinksldjump"/>
          </p:cNvPr>
          <p:cNvSpPr/>
          <p:nvPr/>
        </p:nvSpPr>
        <p:spPr>
          <a:xfrm>
            <a:off x="136724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5" name="64 Conector">
            <a:hlinkClick r:id="rId17" action="ppaction://hlinksldjump"/>
          </p:cNvPr>
          <p:cNvSpPr/>
          <p:nvPr/>
        </p:nvSpPr>
        <p:spPr>
          <a:xfrm>
            <a:off x="152054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6" name="65 Conector">
            <a:hlinkClick r:id="rId18" action="ppaction://hlinksldjump"/>
          </p:cNvPr>
          <p:cNvSpPr/>
          <p:nvPr/>
        </p:nvSpPr>
        <p:spPr>
          <a:xfrm>
            <a:off x="167383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7" name="66 Conector">
            <a:hlinkClick r:id="rId19" action="ppaction://hlinksldjump"/>
          </p:cNvPr>
          <p:cNvSpPr/>
          <p:nvPr/>
        </p:nvSpPr>
        <p:spPr>
          <a:xfrm>
            <a:off x="18271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8" name="67 Conector">
            <a:hlinkClick r:id="rId20" action="ppaction://hlinksldjump"/>
          </p:cNvPr>
          <p:cNvSpPr/>
          <p:nvPr/>
        </p:nvSpPr>
        <p:spPr>
          <a:xfrm>
            <a:off x="19804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9" name="68 Conector">
            <a:hlinkClick r:id="rId15" action="ppaction://hlinksldjump"/>
          </p:cNvPr>
          <p:cNvSpPr/>
          <p:nvPr/>
        </p:nvSpPr>
        <p:spPr>
          <a:xfrm>
            <a:off x="29418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0" name="69 Conector">
            <a:hlinkClick r:id="rId21" action="ppaction://hlinksldjump"/>
          </p:cNvPr>
          <p:cNvSpPr/>
          <p:nvPr/>
        </p:nvSpPr>
        <p:spPr>
          <a:xfrm>
            <a:off x="44747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1" name="70 Conector">
            <a:hlinkClick r:id="rId22" action="ppaction://hlinksldjump"/>
          </p:cNvPr>
          <p:cNvSpPr/>
          <p:nvPr/>
        </p:nvSpPr>
        <p:spPr>
          <a:xfrm>
            <a:off x="60077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2" name="71 Conector">
            <a:hlinkClick r:id="rId23" action="ppaction://hlinksldjump"/>
          </p:cNvPr>
          <p:cNvSpPr/>
          <p:nvPr/>
        </p:nvSpPr>
        <p:spPr>
          <a:xfrm>
            <a:off x="75406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3" name="72 Conector">
            <a:hlinkClick r:id="rId24" action="ppaction://hlinksldjump"/>
          </p:cNvPr>
          <p:cNvSpPr/>
          <p:nvPr/>
        </p:nvSpPr>
        <p:spPr>
          <a:xfrm>
            <a:off x="90736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25" action="ppaction://hlinksldjump"/>
          </p:cNvPr>
          <p:cNvSpPr/>
          <p:nvPr/>
        </p:nvSpPr>
        <p:spPr>
          <a:xfrm>
            <a:off x="106065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26" action="ppaction://hlinksldjump"/>
          </p:cNvPr>
          <p:cNvSpPr/>
          <p:nvPr/>
        </p:nvSpPr>
        <p:spPr>
          <a:xfrm>
            <a:off x="121395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76" name="75 Grupo"/>
          <p:cNvGrpSpPr/>
          <p:nvPr/>
        </p:nvGrpSpPr>
        <p:grpSpPr>
          <a:xfrm>
            <a:off x="3819981" y="183107"/>
            <a:ext cx="1182459" cy="450689"/>
            <a:chOff x="3819981" y="183107"/>
            <a:chExt cx="1182459" cy="450689"/>
          </a:xfrm>
        </p:grpSpPr>
        <p:grpSp>
          <p:nvGrpSpPr>
            <p:cNvPr id="77" name="76 Grupo"/>
            <p:cNvGrpSpPr/>
            <p:nvPr/>
          </p:nvGrpSpPr>
          <p:grpSpPr>
            <a:xfrm>
              <a:off x="3819981" y="183107"/>
              <a:ext cx="1182459" cy="450689"/>
              <a:chOff x="3164210" y="183107"/>
              <a:chExt cx="1182459" cy="450689"/>
            </a:xfrm>
          </p:grpSpPr>
          <p:sp>
            <p:nvSpPr>
              <p:cNvPr id="79" name="78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0" name="79 CuadroTexto">
                <a:hlinkClick r:id="rId10"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78" name="Picture 6" descr="http://us.cdn3.123rf.com/168nwm/difught/difught1205/difught120500432/13456757-fabrica-de-negro-con-naranja-redonda.jpg">
              <a:hlinkClick r:id="rId10" action="ppaction://hlinksldjump"/>
            </p:cNvPr>
            <p:cNvPicPr preferRelativeResize="0">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16015149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65</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Percepción del </a:t>
            </a:r>
            <a:r>
              <a:rPr lang="es-CO" sz="1200" b="1" u="sng"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teléfono celular</a:t>
            </a: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 para realizar trámites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aphicFrame>
        <p:nvGraphicFramePr>
          <p:cNvPr id="99" name="98 Tabla"/>
          <p:cNvGraphicFramePr>
            <a:graphicFrameLocks noGrp="1"/>
          </p:cNvGraphicFramePr>
          <p:nvPr>
            <p:extLst>
              <p:ext uri="{D42A27DB-BD31-4B8C-83A1-F6EECF244321}">
                <p14:modId xmlns:p14="http://schemas.microsoft.com/office/powerpoint/2010/main" val="2138805448"/>
              </p:ext>
            </p:extLst>
          </p:nvPr>
        </p:nvGraphicFramePr>
        <p:xfrm>
          <a:off x="2339752" y="1770050"/>
          <a:ext cx="3312368" cy="2110476"/>
        </p:xfrm>
        <a:graphic>
          <a:graphicData uri="http://schemas.openxmlformats.org/drawingml/2006/table">
            <a:tbl>
              <a:tblPr/>
              <a:tblGrid>
                <a:gridCol w="1656184"/>
                <a:gridCol w="1656184"/>
              </a:tblGrid>
              <a:tr h="157239">
                <a:tc>
                  <a:txBody>
                    <a:bodyPr/>
                    <a:lstStyle/>
                    <a:p>
                      <a:pPr algn="ctr" fontAlgn="ctr"/>
                      <a:r>
                        <a:rPr lang="es-CO" sz="900" b="0" i="0" u="none" strike="noStrike" dirty="0" smtClean="0">
                          <a:solidFill>
                            <a:srgbClr val="000000"/>
                          </a:solidFill>
                          <a:effectLst/>
                          <a:latin typeface="Calibri"/>
                        </a:rPr>
                        <a:t>ASPECTOS POSITIVOS</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Ahorro de tiempo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66,3%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Ahorro de dinero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41,2%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Desde cualquier lugar</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25,7%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Es más cómodo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22,1%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A cualquier hora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15,3%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Cualquier día de la semana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13,4%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Transparencia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13,0%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Seguridad</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10,6%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Otro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0,9%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pic>
        <p:nvPicPr>
          <p:cNvPr id="1026" name="Picture 2" descr="http://thumbs.dreamstime.com/z/positivo-y-negativa-6076640.jpg"/>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r="20580" b="53436"/>
          <a:stretch/>
        </p:blipFill>
        <p:spPr bwMode="auto">
          <a:xfrm>
            <a:off x="4441072" y="1789255"/>
            <a:ext cx="684000" cy="60855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1" name="100 Tabla"/>
          <p:cNvGraphicFramePr>
            <a:graphicFrameLocks noGrp="1"/>
          </p:cNvGraphicFramePr>
          <p:nvPr>
            <p:extLst>
              <p:ext uri="{D42A27DB-BD31-4B8C-83A1-F6EECF244321}">
                <p14:modId xmlns:p14="http://schemas.microsoft.com/office/powerpoint/2010/main" val="775927992"/>
              </p:ext>
            </p:extLst>
          </p:nvPr>
        </p:nvGraphicFramePr>
        <p:xfrm>
          <a:off x="5868144" y="1764747"/>
          <a:ext cx="3312368" cy="2647533"/>
        </p:xfrm>
        <a:graphic>
          <a:graphicData uri="http://schemas.openxmlformats.org/drawingml/2006/table">
            <a:tbl>
              <a:tblPr/>
              <a:tblGrid>
                <a:gridCol w="1656184"/>
                <a:gridCol w="1656184"/>
              </a:tblGrid>
              <a:tr h="157239">
                <a:tc>
                  <a:txBody>
                    <a:bodyPr/>
                    <a:lstStyle/>
                    <a:p>
                      <a:pPr algn="ctr" fontAlgn="ctr"/>
                      <a:r>
                        <a:rPr lang="es-CO" sz="900" b="0" i="0" u="none" strike="noStrike" dirty="0" smtClean="0">
                          <a:solidFill>
                            <a:srgbClr val="000000"/>
                          </a:solidFill>
                          <a:effectLst/>
                          <a:latin typeface="Calibri"/>
                        </a:rPr>
                        <a:t>ASPECTOS NEGATIVOS</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Se puede caer la llamada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38,09%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Falta de asesoría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25,52%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Los trámites y servicios pueden quedar incompletos</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25,15%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Dificultad para seguir el menú</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22,49%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Mucha información</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19,47%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Información desordenada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19,14%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Inseguridad</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16,12%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No está diseñado para todas las edades</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15,56%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Cobro excesivo de la llamada por demora en el proceso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13,94%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Otro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1,93%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pic>
        <p:nvPicPr>
          <p:cNvPr id="102" name="Picture 2" descr="http://thumbs.dreamstime.com/z/positivo-y-negativa-6076640.jpg"/>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t="46970" r="20580" b="6059"/>
          <a:stretch/>
        </p:blipFill>
        <p:spPr bwMode="auto">
          <a:xfrm>
            <a:off x="7969464" y="1801130"/>
            <a:ext cx="684000" cy="613858"/>
          </a:xfrm>
          <a:prstGeom prst="rect">
            <a:avLst/>
          </a:prstGeom>
          <a:noFill/>
          <a:extLst>
            <a:ext uri="{909E8E84-426E-40DD-AFC4-6F175D3DCCD1}">
              <a14:hiddenFill xmlns:a14="http://schemas.microsoft.com/office/drawing/2010/main">
                <a:solidFill>
                  <a:srgbClr val="FFFFFF"/>
                </a:solidFill>
              </a14:hiddenFill>
            </a:ext>
          </a:extLst>
        </p:spPr>
      </p:pic>
      <p:sp>
        <p:nvSpPr>
          <p:cNvPr id="44" name="43 Rectángulo"/>
          <p:cNvSpPr/>
          <p:nvPr/>
        </p:nvSpPr>
        <p:spPr>
          <a:xfrm>
            <a:off x="-18378" y="4967218"/>
            <a:ext cx="8118770" cy="338554"/>
          </a:xfrm>
          <a:prstGeom prst="rect">
            <a:avLst/>
          </a:prstGeom>
        </p:spPr>
        <p:txBody>
          <a:bodyPr wrap="square">
            <a:spAutoFit/>
          </a:bodyPr>
          <a:lstStyle/>
          <a:p>
            <a:r>
              <a:rPr lang="es-CO" sz="800" b="1" dirty="0" err="1">
                <a:solidFill>
                  <a:prstClr val="white">
                    <a:lumMod val="50000"/>
                  </a:prstClr>
                </a:solidFill>
              </a:rPr>
              <a:t>P</a:t>
            </a:r>
            <a:r>
              <a:rPr lang="es-CO" sz="800" b="1" dirty="0" err="1" smtClean="0">
                <a:solidFill>
                  <a:prstClr val="white">
                    <a:lumMod val="50000"/>
                  </a:prstClr>
                </a:solidFill>
              </a:rPr>
              <a:t>21</a:t>
            </a:r>
            <a:r>
              <a:rPr lang="es-CO" sz="800" dirty="0">
                <a:solidFill>
                  <a:prstClr val="white">
                    <a:lumMod val="50000"/>
                  </a:prstClr>
                </a:solidFill>
              </a:rPr>
              <a:t>. Independientemente que </a:t>
            </a:r>
            <a:r>
              <a:rPr lang="es-CO" sz="800" dirty="0" smtClean="0">
                <a:solidFill>
                  <a:prstClr val="white">
                    <a:lumMod val="50000"/>
                  </a:prstClr>
                </a:solidFill>
              </a:rPr>
              <a:t>las empresas los haya </a:t>
            </a:r>
            <a:r>
              <a:rPr lang="es-CO" sz="800" dirty="0">
                <a:solidFill>
                  <a:prstClr val="white">
                    <a:lumMod val="50000"/>
                  </a:prstClr>
                </a:solidFill>
              </a:rPr>
              <a:t>o no utilizado, que cosas positivas tiene para usted realizar trámites y servicios a través de &lt;mencione el medio&gt;? </a:t>
            </a:r>
            <a:endParaRPr lang="es-CO" sz="800" dirty="0" smtClean="0">
              <a:solidFill>
                <a:prstClr val="white">
                  <a:lumMod val="50000"/>
                </a:prstClr>
              </a:solidFill>
            </a:endParaRPr>
          </a:p>
          <a:p>
            <a:r>
              <a:rPr lang="es-CO" sz="800" b="1" dirty="0" err="1">
                <a:solidFill>
                  <a:prstClr val="white">
                    <a:lumMod val="50000"/>
                  </a:prstClr>
                </a:solidFill>
              </a:rPr>
              <a:t>P</a:t>
            </a:r>
            <a:r>
              <a:rPr lang="es-CO" sz="800" b="1" dirty="0" err="1" smtClean="0">
                <a:solidFill>
                  <a:prstClr val="white">
                    <a:lumMod val="50000"/>
                  </a:prstClr>
                </a:solidFill>
              </a:rPr>
              <a:t>22</a:t>
            </a:r>
            <a:r>
              <a:rPr lang="es-CO" sz="800" b="1" dirty="0">
                <a:solidFill>
                  <a:prstClr val="white">
                    <a:lumMod val="50000"/>
                  </a:prstClr>
                </a:solidFill>
              </a:rPr>
              <a:t>.</a:t>
            </a:r>
            <a:r>
              <a:rPr lang="es-CO" sz="800" dirty="0">
                <a:solidFill>
                  <a:prstClr val="white">
                    <a:lumMod val="50000"/>
                  </a:prstClr>
                </a:solidFill>
              </a:rPr>
              <a:t> ¿Qué cosas no tan positivas o negativas tiene </a:t>
            </a:r>
            <a:r>
              <a:rPr lang="es-CO" sz="800" dirty="0" smtClean="0">
                <a:solidFill>
                  <a:prstClr val="white">
                    <a:lumMod val="50000"/>
                  </a:prstClr>
                </a:solidFill>
              </a:rPr>
              <a:t>la empresa para realizar </a:t>
            </a:r>
            <a:r>
              <a:rPr lang="es-CO" sz="800" dirty="0">
                <a:solidFill>
                  <a:prstClr val="white">
                    <a:lumMod val="50000"/>
                  </a:prstClr>
                </a:solidFill>
              </a:rPr>
              <a:t>trámites y servicios a través de &lt; mencione el medio&gt;? </a:t>
            </a:r>
          </a:p>
        </p:txBody>
      </p:sp>
      <p:sp>
        <p:nvSpPr>
          <p:cNvPr id="52" name="51 CuadroTexto"/>
          <p:cNvSpPr txBox="1"/>
          <p:nvPr/>
        </p:nvSpPr>
        <p:spPr>
          <a:xfrm>
            <a:off x="971600" y="4108058"/>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53" name="52 CuadroTexto"/>
          <p:cNvSpPr txBox="1"/>
          <p:nvPr/>
        </p:nvSpPr>
        <p:spPr>
          <a:xfrm>
            <a:off x="1293444" y="4109831"/>
            <a:ext cx="734496" cy="253916"/>
          </a:xfrm>
          <a:prstGeom prst="rect">
            <a:avLst/>
          </a:prstGeom>
          <a:noFill/>
        </p:spPr>
        <p:txBody>
          <a:bodyPr wrap="none" rtlCol="0">
            <a:spAutoFit/>
          </a:bodyPr>
          <a:lstStyle/>
          <a:p>
            <a:r>
              <a:rPr lang="es-CO" sz="1050" dirty="0" smtClean="0">
                <a:solidFill>
                  <a:prstClr val="white">
                    <a:lumMod val="50000"/>
                  </a:prstClr>
                </a:solidFill>
              </a:rPr>
              <a:t>1.268.177</a:t>
            </a:r>
            <a:endParaRPr lang="es-CO" sz="1050" dirty="0">
              <a:solidFill>
                <a:prstClr val="white">
                  <a:lumMod val="50000"/>
                </a:prstClr>
              </a:solidFill>
            </a:endParaRPr>
          </a:p>
        </p:txBody>
      </p:sp>
      <p:grpSp>
        <p:nvGrpSpPr>
          <p:cNvPr id="54" name="53 Grupo"/>
          <p:cNvGrpSpPr/>
          <p:nvPr/>
        </p:nvGrpSpPr>
        <p:grpSpPr>
          <a:xfrm>
            <a:off x="2242582" y="5329764"/>
            <a:ext cx="5179000" cy="323405"/>
            <a:chOff x="24863" y="5291664"/>
            <a:chExt cx="5179000" cy="323405"/>
          </a:xfrm>
        </p:grpSpPr>
        <p:sp>
          <p:nvSpPr>
            <p:cNvPr id="55" name="54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6" name="55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7" name="56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8"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58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60" name="59 Rectángulo redondeado">
            <a:hlinkClick r:id="rId11"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1" name="60 Rectángulo redondeado">
            <a:hlinkClick r:id="rId12"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2" name="61 Rectángulo redondeado">
            <a:hlinkClick r:id="rId13"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63" name="62 Rectángulo redondeado">
            <a:hlinkClick r:id="rId14"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64" name="63 Rectángulo redondeado">
            <a:hlinkClick r:id="rId15"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65" name="64 Rectángulo redondeado">
            <a:hlinkClick r:id="rId16" action="ppaction://hlinksldjump"/>
          </p:cNvPr>
          <p:cNvSpPr/>
          <p:nvPr/>
        </p:nvSpPr>
        <p:spPr>
          <a:xfrm>
            <a:off x="179512" y="373721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Percepción medios electrónicos</a:t>
            </a:r>
          </a:p>
        </p:txBody>
      </p:sp>
      <p:sp>
        <p:nvSpPr>
          <p:cNvPr id="66" name="65 Conector">
            <a:hlinkClick r:id="rId17" action="ppaction://hlinksldjump"/>
          </p:cNvPr>
          <p:cNvSpPr/>
          <p:nvPr/>
        </p:nvSpPr>
        <p:spPr>
          <a:xfrm>
            <a:off x="136724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7" name="66 Conector">
            <a:hlinkClick r:id="rId18" action="ppaction://hlinksldjump"/>
          </p:cNvPr>
          <p:cNvSpPr/>
          <p:nvPr/>
        </p:nvSpPr>
        <p:spPr>
          <a:xfrm>
            <a:off x="152054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8" name="67 Conector">
            <a:hlinkClick r:id="rId19" action="ppaction://hlinksldjump"/>
          </p:cNvPr>
          <p:cNvSpPr/>
          <p:nvPr/>
        </p:nvSpPr>
        <p:spPr>
          <a:xfrm>
            <a:off x="167383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9" name="68 Conector">
            <a:hlinkClick r:id="rId20" action="ppaction://hlinksldjump"/>
          </p:cNvPr>
          <p:cNvSpPr/>
          <p:nvPr/>
        </p:nvSpPr>
        <p:spPr>
          <a:xfrm>
            <a:off x="18271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0" name="69 Conector">
            <a:hlinkClick r:id="rId21" action="ppaction://hlinksldjump"/>
          </p:cNvPr>
          <p:cNvSpPr/>
          <p:nvPr/>
        </p:nvSpPr>
        <p:spPr>
          <a:xfrm>
            <a:off x="19804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1" name="70 Conector">
            <a:hlinkClick r:id="rId16" action="ppaction://hlinksldjump"/>
          </p:cNvPr>
          <p:cNvSpPr/>
          <p:nvPr/>
        </p:nvSpPr>
        <p:spPr>
          <a:xfrm>
            <a:off x="29418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2" name="71 Conector">
            <a:hlinkClick r:id="rId22" action="ppaction://hlinksldjump"/>
          </p:cNvPr>
          <p:cNvSpPr/>
          <p:nvPr/>
        </p:nvSpPr>
        <p:spPr>
          <a:xfrm>
            <a:off x="44747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3" name="72 Conector">
            <a:hlinkClick r:id="rId23" action="ppaction://hlinksldjump"/>
          </p:cNvPr>
          <p:cNvSpPr/>
          <p:nvPr/>
        </p:nvSpPr>
        <p:spPr>
          <a:xfrm>
            <a:off x="60077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24" action="ppaction://hlinksldjump"/>
          </p:cNvPr>
          <p:cNvSpPr/>
          <p:nvPr/>
        </p:nvSpPr>
        <p:spPr>
          <a:xfrm>
            <a:off x="75406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25" action="ppaction://hlinksldjump"/>
          </p:cNvPr>
          <p:cNvSpPr/>
          <p:nvPr/>
        </p:nvSpPr>
        <p:spPr>
          <a:xfrm>
            <a:off x="90736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26" action="ppaction://hlinksldjump"/>
          </p:cNvPr>
          <p:cNvSpPr/>
          <p:nvPr/>
        </p:nvSpPr>
        <p:spPr>
          <a:xfrm>
            <a:off x="106065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7" action="ppaction://hlinksldjump"/>
          </p:cNvPr>
          <p:cNvSpPr/>
          <p:nvPr/>
        </p:nvSpPr>
        <p:spPr>
          <a:xfrm>
            <a:off x="121395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78" name="77 Grupo"/>
          <p:cNvGrpSpPr/>
          <p:nvPr/>
        </p:nvGrpSpPr>
        <p:grpSpPr>
          <a:xfrm>
            <a:off x="3819981" y="183107"/>
            <a:ext cx="1182459" cy="450689"/>
            <a:chOff x="3819981" y="183107"/>
            <a:chExt cx="1182459" cy="450689"/>
          </a:xfrm>
        </p:grpSpPr>
        <p:grpSp>
          <p:nvGrpSpPr>
            <p:cNvPr id="79" name="78 Grupo"/>
            <p:cNvGrpSpPr/>
            <p:nvPr/>
          </p:nvGrpSpPr>
          <p:grpSpPr>
            <a:xfrm>
              <a:off x="3819981" y="183107"/>
              <a:ext cx="1182459" cy="450689"/>
              <a:chOff x="3164210" y="183107"/>
              <a:chExt cx="1182459" cy="450689"/>
            </a:xfrm>
          </p:grpSpPr>
          <p:sp>
            <p:nvSpPr>
              <p:cNvPr id="81" name="80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2" name="81 CuadroTexto">
                <a:hlinkClick r:id="rId11"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80" name="Picture 6" descr="http://us.cdn3.123rf.com/168nwm/difught/difught1205/difught120500432/13456757-fabrica-de-negro-con-naranja-redonda.jpg">
              <a:hlinkClick r:id="rId11" action="ppaction://hlinksldjump"/>
            </p:cNvPr>
            <p:cNvPicPr preferRelativeResize="0">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09683962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66</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Percepción del </a:t>
            </a:r>
            <a:r>
              <a:rPr lang="es-CO" sz="1200" b="1" u="sng"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teléfono celular</a:t>
            </a: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 para realizar trámites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aphicFrame>
        <p:nvGraphicFramePr>
          <p:cNvPr id="32" name="31 Gráfico"/>
          <p:cNvGraphicFramePr/>
          <p:nvPr>
            <p:extLst>
              <p:ext uri="{D42A27DB-BD31-4B8C-83A1-F6EECF244321}">
                <p14:modId xmlns:p14="http://schemas.microsoft.com/office/powerpoint/2010/main" val="3324502384"/>
              </p:ext>
            </p:extLst>
          </p:nvPr>
        </p:nvGraphicFramePr>
        <p:xfrm>
          <a:off x="2240806" y="2013339"/>
          <a:ext cx="2902697" cy="264436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3" name="32 Gráfico"/>
          <p:cNvGraphicFramePr/>
          <p:nvPr>
            <p:extLst>
              <p:ext uri="{D42A27DB-BD31-4B8C-83A1-F6EECF244321}">
                <p14:modId xmlns:p14="http://schemas.microsoft.com/office/powerpoint/2010/main" val="2258628888"/>
              </p:ext>
            </p:extLst>
          </p:nvPr>
        </p:nvGraphicFramePr>
        <p:xfrm>
          <a:off x="5220072" y="2022738"/>
          <a:ext cx="3995761" cy="2586862"/>
        </p:xfrm>
        <a:graphic>
          <a:graphicData uri="http://schemas.openxmlformats.org/drawingml/2006/chart">
            <c:chart xmlns:c="http://schemas.openxmlformats.org/drawingml/2006/chart" xmlns:r="http://schemas.openxmlformats.org/officeDocument/2006/relationships" r:id="rId5"/>
          </a:graphicData>
        </a:graphic>
      </p:graphicFrame>
      <p:cxnSp>
        <p:nvCxnSpPr>
          <p:cNvPr id="34" name="33 Conector recto"/>
          <p:cNvCxnSpPr/>
          <p:nvPr/>
        </p:nvCxnSpPr>
        <p:spPr>
          <a:xfrm>
            <a:off x="5220072" y="1597739"/>
            <a:ext cx="0" cy="313200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 name="1 Rectángulo"/>
          <p:cNvSpPr/>
          <p:nvPr/>
        </p:nvSpPr>
        <p:spPr>
          <a:xfrm>
            <a:off x="2195736" y="1768088"/>
            <a:ext cx="2170018" cy="276999"/>
          </a:xfrm>
          <a:prstGeom prst="rect">
            <a:avLst/>
          </a:prstGeom>
        </p:spPr>
        <p:txBody>
          <a:bodyPr wrap="none">
            <a:spAutoFit/>
          </a:bodyPr>
          <a:lstStyle/>
          <a:p>
            <a:r>
              <a:rPr lang="es-CO" sz="1200" b="1" dirty="0" smtClean="0">
                <a:solidFill>
                  <a:srgbClr val="1F497D"/>
                </a:solidFill>
              </a:rPr>
              <a:t>Motivadores del uso del medio</a:t>
            </a:r>
            <a:endParaRPr lang="es-CO" sz="1200" dirty="0">
              <a:solidFill>
                <a:srgbClr val="1F497D"/>
              </a:solidFill>
            </a:endParaRPr>
          </a:p>
        </p:txBody>
      </p:sp>
      <p:sp>
        <p:nvSpPr>
          <p:cNvPr id="36" name="35 Rectángulo"/>
          <p:cNvSpPr/>
          <p:nvPr/>
        </p:nvSpPr>
        <p:spPr>
          <a:xfrm>
            <a:off x="5246677" y="1765505"/>
            <a:ext cx="1891543" cy="276999"/>
          </a:xfrm>
          <a:prstGeom prst="rect">
            <a:avLst/>
          </a:prstGeom>
        </p:spPr>
        <p:txBody>
          <a:bodyPr wrap="none">
            <a:spAutoFit/>
          </a:bodyPr>
          <a:lstStyle/>
          <a:p>
            <a:r>
              <a:rPr lang="es-CO" sz="1200" b="1" dirty="0" smtClean="0">
                <a:solidFill>
                  <a:srgbClr val="1F497D"/>
                </a:solidFill>
              </a:rPr>
              <a:t>Barreras de uso del medio</a:t>
            </a:r>
            <a:endParaRPr lang="es-CO" sz="1200" dirty="0">
              <a:solidFill>
                <a:srgbClr val="1F497D"/>
              </a:solidFill>
            </a:endParaRPr>
          </a:p>
        </p:txBody>
      </p:sp>
      <p:sp>
        <p:nvSpPr>
          <p:cNvPr id="66" name="65 Rectángulo"/>
          <p:cNvSpPr/>
          <p:nvPr/>
        </p:nvSpPr>
        <p:spPr>
          <a:xfrm>
            <a:off x="-129" y="4967218"/>
            <a:ext cx="8118770" cy="338554"/>
          </a:xfrm>
          <a:prstGeom prst="rect">
            <a:avLst/>
          </a:prstGeom>
        </p:spPr>
        <p:txBody>
          <a:bodyPr wrap="square">
            <a:spAutoFit/>
          </a:bodyPr>
          <a:lstStyle/>
          <a:p>
            <a:r>
              <a:rPr lang="es-CO" sz="800" b="1" dirty="0" err="1">
                <a:solidFill>
                  <a:prstClr val="white">
                    <a:lumMod val="50000"/>
                  </a:prstClr>
                </a:solidFill>
              </a:rPr>
              <a:t>P</a:t>
            </a:r>
            <a:r>
              <a:rPr lang="es-CO" sz="800" b="1" dirty="0" err="1" smtClean="0">
                <a:solidFill>
                  <a:prstClr val="white">
                    <a:lumMod val="50000"/>
                  </a:prstClr>
                </a:solidFill>
              </a:rPr>
              <a:t>23</a:t>
            </a:r>
            <a:r>
              <a:rPr lang="es-CO" sz="800" b="1" dirty="0">
                <a:solidFill>
                  <a:prstClr val="white">
                    <a:lumMod val="50000"/>
                  </a:prstClr>
                </a:solidFill>
              </a:rPr>
              <a:t>.</a:t>
            </a:r>
            <a:r>
              <a:rPr lang="es-CO" sz="800" dirty="0">
                <a:solidFill>
                  <a:prstClr val="white">
                    <a:lumMod val="50000"/>
                  </a:prstClr>
                </a:solidFill>
              </a:rPr>
              <a:t> Qué cosas motivan a </a:t>
            </a:r>
            <a:r>
              <a:rPr lang="es-CO" sz="800" dirty="0" smtClean="0">
                <a:solidFill>
                  <a:prstClr val="white">
                    <a:lumMod val="50000"/>
                  </a:prstClr>
                </a:solidFill>
              </a:rPr>
              <a:t>la empresa a utilizar </a:t>
            </a:r>
            <a:r>
              <a:rPr lang="es-CO" sz="800" dirty="0">
                <a:solidFill>
                  <a:prstClr val="white">
                    <a:lumMod val="50000"/>
                  </a:prstClr>
                </a:solidFill>
              </a:rPr>
              <a:t>&lt; mencione el medio&gt; para realizar trámites y servicios? </a:t>
            </a:r>
            <a:r>
              <a:rPr lang="es-CO" sz="800" dirty="0" smtClean="0">
                <a:solidFill>
                  <a:prstClr val="white">
                    <a:lumMod val="50000"/>
                  </a:prstClr>
                </a:solidFill>
              </a:rPr>
              <a:t>(</a:t>
            </a:r>
            <a:endParaRPr lang="es-CO" sz="800" dirty="0">
              <a:solidFill>
                <a:prstClr val="white">
                  <a:lumMod val="50000"/>
                </a:prstClr>
              </a:solidFill>
            </a:endParaRPr>
          </a:p>
          <a:p>
            <a:r>
              <a:rPr lang="es-CO" sz="800" b="1" dirty="0" err="1" smtClean="0">
                <a:solidFill>
                  <a:prstClr val="white">
                    <a:lumMod val="50000"/>
                  </a:prstClr>
                </a:solidFill>
              </a:rPr>
              <a:t>P24</a:t>
            </a:r>
            <a:r>
              <a:rPr lang="es-CO" sz="800" b="1" dirty="0">
                <a:solidFill>
                  <a:prstClr val="white">
                    <a:lumMod val="50000"/>
                  </a:prstClr>
                </a:solidFill>
              </a:rPr>
              <a:t>. </a:t>
            </a:r>
            <a:r>
              <a:rPr lang="es-CO" sz="800" dirty="0">
                <a:solidFill>
                  <a:prstClr val="white">
                    <a:lumMod val="50000"/>
                  </a:prstClr>
                </a:solidFill>
              </a:rPr>
              <a:t>¿Qué cosas hacen que </a:t>
            </a:r>
            <a:r>
              <a:rPr lang="es-CO" sz="800" dirty="0" smtClean="0">
                <a:solidFill>
                  <a:prstClr val="white">
                    <a:lumMod val="50000"/>
                  </a:prstClr>
                </a:solidFill>
              </a:rPr>
              <a:t>las empresas </a:t>
            </a:r>
            <a:r>
              <a:rPr lang="es-CO" sz="800" dirty="0">
                <a:solidFill>
                  <a:prstClr val="white">
                    <a:lumMod val="50000"/>
                  </a:prstClr>
                </a:solidFill>
              </a:rPr>
              <a:t>no utilicen &lt; mencione el medio&gt; para realizar trámites y </a:t>
            </a:r>
            <a:r>
              <a:rPr lang="es-CO" sz="800" dirty="0" smtClean="0">
                <a:solidFill>
                  <a:prstClr val="white">
                    <a:lumMod val="50000"/>
                  </a:prstClr>
                </a:solidFill>
              </a:rPr>
              <a:t>servicios?</a:t>
            </a:r>
          </a:p>
        </p:txBody>
      </p:sp>
      <p:sp>
        <p:nvSpPr>
          <p:cNvPr id="47" name="46 CuadroTexto"/>
          <p:cNvSpPr txBox="1"/>
          <p:nvPr/>
        </p:nvSpPr>
        <p:spPr>
          <a:xfrm>
            <a:off x="971600" y="4252074"/>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48" name="47 CuadroTexto"/>
          <p:cNvSpPr txBox="1"/>
          <p:nvPr/>
        </p:nvSpPr>
        <p:spPr>
          <a:xfrm>
            <a:off x="1293444" y="4253847"/>
            <a:ext cx="734496" cy="253916"/>
          </a:xfrm>
          <a:prstGeom prst="rect">
            <a:avLst/>
          </a:prstGeom>
          <a:noFill/>
        </p:spPr>
        <p:txBody>
          <a:bodyPr wrap="none" rtlCol="0">
            <a:spAutoFit/>
          </a:bodyPr>
          <a:lstStyle/>
          <a:p>
            <a:r>
              <a:rPr lang="es-CO" sz="1050" dirty="0" smtClean="0">
                <a:solidFill>
                  <a:prstClr val="white">
                    <a:lumMod val="50000"/>
                  </a:prstClr>
                </a:solidFill>
              </a:rPr>
              <a:t>1.268.177</a:t>
            </a:r>
            <a:endParaRPr lang="es-CO" sz="1050" dirty="0">
              <a:solidFill>
                <a:prstClr val="white">
                  <a:lumMod val="50000"/>
                </a:prstClr>
              </a:solidFill>
            </a:endParaRPr>
          </a:p>
        </p:txBody>
      </p:sp>
      <p:grpSp>
        <p:nvGrpSpPr>
          <p:cNvPr id="56" name="55 Grupo"/>
          <p:cNvGrpSpPr/>
          <p:nvPr/>
        </p:nvGrpSpPr>
        <p:grpSpPr>
          <a:xfrm>
            <a:off x="2242582" y="5329764"/>
            <a:ext cx="5179000" cy="323405"/>
            <a:chOff x="24863" y="5291664"/>
            <a:chExt cx="5179000" cy="323405"/>
          </a:xfrm>
        </p:grpSpPr>
        <p:sp>
          <p:nvSpPr>
            <p:cNvPr id="59" name="58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60" name="59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61" name="60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62"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62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64" name="63 Rectángulo redondeado">
            <a:hlinkClick r:id="rId11"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5" name="64 Rectángulo redondeado">
            <a:hlinkClick r:id="rId12"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7" name="66 Rectángulo redondeado">
            <a:hlinkClick r:id="rId13"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68" name="67 Rectángulo redondeado">
            <a:hlinkClick r:id="rId14"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69" name="68 Rectángulo redondeado">
            <a:hlinkClick r:id="rId15"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70" name="69 Rectángulo redondeado">
            <a:hlinkClick r:id="rId16" action="ppaction://hlinksldjump"/>
          </p:cNvPr>
          <p:cNvSpPr/>
          <p:nvPr/>
        </p:nvSpPr>
        <p:spPr>
          <a:xfrm>
            <a:off x="179512" y="373721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Percepción medios electrónicos</a:t>
            </a:r>
          </a:p>
        </p:txBody>
      </p:sp>
      <p:sp>
        <p:nvSpPr>
          <p:cNvPr id="71" name="70 Conector">
            <a:hlinkClick r:id="rId17" action="ppaction://hlinksldjump"/>
          </p:cNvPr>
          <p:cNvSpPr/>
          <p:nvPr/>
        </p:nvSpPr>
        <p:spPr>
          <a:xfrm>
            <a:off x="136724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2" name="71 Conector">
            <a:hlinkClick r:id="rId18" action="ppaction://hlinksldjump"/>
          </p:cNvPr>
          <p:cNvSpPr/>
          <p:nvPr/>
        </p:nvSpPr>
        <p:spPr>
          <a:xfrm>
            <a:off x="152054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3" name="72 Conector">
            <a:hlinkClick r:id="rId19" action="ppaction://hlinksldjump"/>
          </p:cNvPr>
          <p:cNvSpPr/>
          <p:nvPr/>
        </p:nvSpPr>
        <p:spPr>
          <a:xfrm>
            <a:off x="167383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20" action="ppaction://hlinksldjump"/>
          </p:cNvPr>
          <p:cNvSpPr/>
          <p:nvPr/>
        </p:nvSpPr>
        <p:spPr>
          <a:xfrm>
            <a:off x="18271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21" action="ppaction://hlinksldjump"/>
          </p:cNvPr>
          <p:cNvSpPr/>
          <p:nvPr/>
        </p:nvSpPr>
        <p:spPr>
          <a:xfrm>
            <a:off x="19804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16" action="ppaction://hlinksldjump"/>
          </p:cNvPr>
          <p:cNvSpPr/>
          <p:nvPr/>
        </p:nvSpPr>
        <p:spPr>
          <a:xfrm>
            <a:off x="29418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2" action="ppaction://hlinksldjump"/>
          </p:cNvPr>
          <p:cNvSpPr/>
          <p:nvPr/>
        </p:nvSpPr>
        <p:spPr>
          <a:xfrm>
            <a:off x="44747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23" action="ppaction://hlinksldjump"/>
          </p:cNvPr>
          <p:cNvSpPr/>
          <p:nvPr/>
        </p:nvSpPr>
        <p:spPr>
          <a:xfrm>
            <a:off x="60077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24" action="ppaction://hlinksldjump"/>
          </p:cNvPr>
          <p:cNvSpPr/>
          <p:nvPr/>
        </p:nvSpPr>
        <p:spPr>
          <a:xfrm>
            <a:off x="75406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25" action="ppaction://hlinksldjump"/>
          </p:cNvPr>
          <p:cNvSpPr/>
          <p:nvPr/>
        </p:nvSpPr>
        <p:spPr>
          <a:xfrm>
            <a:off x="90736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26" action="ppaction://hlinksldjump"/>
          </p:cNvPr>
          <p:cNvSpPr/>
          <p:nvPr/>
        </p:nvSpPr>
        <p:spPr>
          <a:xfrm>
            <a:off x="106065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27" action="ppaction://hlinksldjump"/>
          </p:cNvPr>
          <p:cNvSpPr/>
          <p:nvPr/>
        </p:nvSpPr>
        <p:spPr>
          <a:xfrm>
            <a:off x="121395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102" name="101 Grupo"/>
          <p:cNvGrpSpPr/>
          <p:nvPr/>
        </p:nvGrpSpPr>
        <p:grpSpPr>
          <a:xfrm>
            <a:off x="3819981" y="183107"/>
            <a:ext cx="1182459" cy="450689"/>
            <a:chOff x="3819981" y="183107"/>
            <a:chExt cx="1182459" cy="450689"/>
          </a:xfrm>
        </p:grpSpPr>
        <p:grpSp>
          <p:nvGrpSpPr>
            <p:cNvPr id="103" name="102 Grupo"/>
            <p:cNvGrpSpPr/>
            <p:nvPr/>
          </p:nvGrpSpPr>
          <p:grpSpPr>
            <a:xfrm>
              <a:off x="3819981" y="183107"/>
              <a:ext cx="1182459" cy="450689"/>
              <a:chOff x="3164210" y="183107"/>
              <a:chExt cx="1182459" cy="450689"/>
            </a:xfrm>
          </p:grpSpPr>
          <p:sp>
            <p:nvSpPr>
              <p:cNvPr id="105" name="104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106" name="105 CuadroTexto">
                <a:hlinkClick r:id="rId11"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104" name="Picture 6" descr="http://us.cdn3.123rf.com/168nwm/difught/difught1205/difught120500432/13456757-fabrica-de-negro-con-naranja-redonda.jpg">
              <a:hlinkClick r:id="rId11" action="ppaction://hlinksldjump"/>
            </p:cNvPr>
            <p:cNvPicPr preferRelativeResize="0">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15410909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67</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Percepción del </a:t>
            </a:r>
            <a:r>
              <a:rPr lang="es-CO" sz="1200" b="1" u="sng"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teléfono celular</a:t>
            </a: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 para realizar trámites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aphicFrame>
        <p:nvGraphicFramePr>
          <p:cNvPr id="33" name="32 Gráfico"/>
          <p:cNvGraphicFramePr/>
          <p:nvPr>
            <p:extLst>
              <p:ext uri="{D42A27DB-BD31-4B8C-83A1-F6EECF244321}">
                <p14:modId xmlns:p14="http://schemas.microsoft.com/office/powerpoint/2010/main" val="1532885846"/>
              </p:ext>
            </p:extLst>
          </p:nvPr>
        </p:nvGraphicFramePr>
        <p:xfrm>
          <a:off x="3528567" y="1842687"/>
          <a:ext cx="3995761" cy="2586862"/>
        </p:xfrm>
        <a:graphic>
          <a:graphicData uri="http://schemas.openxmlformats.org/drawingml/2006/chart">
            <c:chart xmlns:c="http://schemas.openxmlformats.org/drawingml/2006/chart" xmlns:r="http://schemas.openxmlformats.org/officeDocument/2006/relationships" r:id="rId4"/>
          </a:graphicData>
        </a:graphic>
      </p:graphicFrame>
      <p:sp>
        <p:nvSpPr>
          <p:cNvPr id="45" name="44 Rectángulo"/>
          <p:cNvSpPr/>
          <p:nvPr/>
        </p:nvSpPr>
        <p:spPr>
          <a:xfrm>
            <a:off x="-6503" y="5090328"/>
            <a:ext cx="8118770" cy="215444"/>
          </a:xfrm>
          <a:prstGeom prst="rect">
            <a:avLst/>
          </a:prstGeom>
        </p:spPr>
        <p:txBody>
          <a:bodyPr wrap="square">
            <a:spAutoFit/>
          </a:bodyPr>
          <a:lstStyle/>
          <a:p>
            <a:r>
              <a:rPr lang="es-CO" sz="800" b="1" dirty="0" err="1" smtClean="0">
                <a:solidFill>
                  <a:prstClr val="white">
                    <a:lumMod val="50000"/>
                  </a:prstClr>
                </a:solidFill>
              </a:rPr>
              <a:t>P25</a:t>
            </a:r>
            <a:r>
              <a:rPr lang="es-CO" sz="800" b="1" dirty="0" smtClean="0">
                <a:solidFill>
                  <a:prstClr val="white">
                    <a:lumMod val="50000"/>
                  </a:prstClr>
                </a:solidFill>
              </a:rPr>
              <a:t>. </a:t>
            </a:r>
            <a:r>
              <a:rPr lang="es-CO" sz="800" dirty="0" smtClean="0">
                <a:solidFill>
                  <a:prstClr val="white">
                    <a:lumMod val="50000"/>
                  </a:prstClr>
                </a:solidFill>
              </a:rPr>
              <a:t>¿Que deberían hacer las entidades para incentivar, motivar a las empresas a realizar trámites y a través de…&lt; mencione el medio&gt;? </a:t>
            </a:r>
            <a:endParaRPr lang="es-CO" sz="800" dirty="0">
              <a:solidFill>
                <a:prstClr val="white">
                  <a:lumMod val="50000"/>
                </a:prstClr>
              </a:solidFill>
            </a:endParaRPr>
          </a:p>
        </p:txBody>
      </p:sp>
      <p:sp>
        <p:nvSpPr>
          <p:cNvPr id="28" name="27 CuadroTexto"/>
          <p:cNvSpPr txBox="1"/>
          <p:nvPr/>
        </p:nvSpPr>
        <p:spPr>
          <a:xfrm>
            <a:off x="995380" y="4252074"/>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46" name="45 CuadroTexto"/>
          <p:cNvSpPr txBox="1"/>
          <p:nvPr/>
        </p:nvSpPr>
        <p:spPr>
          <a:xfrm>
            <a:off x="1317224" y="4253847"/>
            <a:ext cx="734496" cy="253916"/>
          </a:xfrm>
          <a:prstGeom prst="rect">
            <a:avLst/>
          </a:prstGeom>
          <a:noFill/>
        </p:spPr>
        <p:txBody>
          <a:bodyPr wrap="none" rtlCol="0">
            <a:spAutoFit/>
          </a:bodyPr>
          <a:lstStyle/>
          <a:p>
            <a:r>
              <a:rPr lang="es-CO" sz="1050" dirty="0" smtClean="0">
                <a:solidFill>
                  <a:prstClr val="white">
                    <a:lumMod val="50000"/>
                  </a:prstClr>
                </a:solidFill>
              </a:rPr>
              <a:t>1.268.177</a:t>
            </a:r>
            <a:endParaRPr lang="es-CO" sz="1050" dirty="0">
              <a:solidFill>
                <a:prstClr val="white">
                  <a:lumMod val="50000"/>
                </a:prstClr>
              </a:solidFill>
            </a:endParaRPr>
          </a:p>
        </p:txBody>
      </p:sp>
      <p:grpSp>
        <p:nvGrpSpPr>
          <p:cNvPr id="53" name="52 Grupo"/>
          <p:cNvGrpSpPr/>
          <p:nvPr/>
        </p:nvGrpSpPr>
        <p:grpSpPr>
          <a:xfrm>
            <a:off x="2242582" y="5329764"/>
            <a:ext cx="5179000" cy="323405"/>
            <a:chOff x="24863" y="5291664"/>
            <a:chExt cx="5179000" cy="323405"/>
          </a:xfrm>
        </p:grpSpPr>
        <p:sp>
          <p:nvSpPr>
            <p:cNvPr id="54" name="53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5" name="54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6" name="55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7"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57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59" name="58 Rectángulo redondeado">
            <a:hlinkClick r:id="rId10"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0" name="59 Rectángulo redondeado">
            <a:hlinkClick r:id="rId11"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1" name="60 Rectángulo redondeado">
            <a:hlinkClick r:id="rId12"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62" name="61 Rectángulo redondeado">
            <a:hlinkClick r:id="rId13"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63" name="62 Rectángulo redondeado">
            <a:hlinkClick r:id="rId14"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64" name="63 Rectángulo redondeado">
            <a:hlinkClick r:id="rId15" action="ppaction://hlinksldjump"/>
          </p:cNvPr>
          <p:cNvSpPr/>
          <p:nvPr/>
        </p:nvSpPr>
        <p:spPr>
          <a:xfrm>
            <a:off x="179512" y="373721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Percepción medios electrónicos</a:t>
            </a:r>
          </a:p>
        </p:txBody>
      </p:sp>
      <p:sp>
        <p:nvSpPr>
          <p:cNvPr id="65" name="64 Conector">
            <a:hlinkClick r:id="rId16" action="ppaction://hlinksldjump"/>
          </p:cNvPr>
          <p:cNvSpPr/>
          <p:nvPr/>
        </p:nvSpPr>
        <p:spPr>
          <a:xfrm>
            <a:off x="136724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6" name="65 Conector">
            <a:hlinkClick r:id="rId17" action="ppaction://hlinksldjump"/>
          </p:cNvPr>
          <p:cNvSpPr/>
          <p:nvPr/>
        </p:nvSpPr>
        <p:spPr>
          <a:xfrm>
            <a:off x="152054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7" name="66 Conector">
            <a:hlinkClick r:id="rId18" action="ppaction://hlinksldjump"/>
          </p:cNvPr>
          <p:cNvSpPr/>
          <p:nvPr/>
        </p:nvSpPr>
        <p:spPr>
          <a:xfrm>
            <a:off x="167383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8" name="67 Conector">
            <a:hlinkClick r:id="rId19" action="ppaction://hlinksldjump"/>
          </p:cNvPr>
          <p:cNvSpPr/>
          <p:nvPr/>
        </p:nvSpPr>
        <p:spPr>
          <a:xfrm>
            <a:off x="18271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9" name="68 Conector">
            <a:hlinkClick r:id="rId20" action="ppaction://hlinksldjump"/>
          </p:cNvPr>
          <p:cNvSpPr/>
          <p:nvPr/>
        </p:nvSpPr>
        <p:spPr>
          <a:xfrm>
            <a:off x="19804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0" name="69 Conector">
            <a:hlinkClick r:id="rId15" action="ppaction://hlinksldjump"/>
          </p:cNvPr>
          <p:cNvSpPr/>
          <p:nvPr/>
        </p:nvSpPr>
        <p:spPr>
          <a:xfrm>
            <a:off x="29418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1" name="70 Conector">
            <a:hlinkClick r:id="rId21" action="ppaction://hlinksldjump"/>
          </p:cNvPr>
          <p:cNvSpPr/>
          <p:nvPr/>
        </p:nvSpPr>
        <p:spPr>
          <a:xfrm>
            <a:off x="44747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2" name="71 Conector">
            <a:hlinkClick r:id="rId22" action="ppaction://hlinksldjump"/>
          </p:cNvPr>
          <p:cNvSpPr/>
          <p:nvPr/>
        </p:nvSpPr>
        <p:spPr>
          <a:xfrm>
            <a:off x="60077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3" name="72 Conector">
            <a:hlinkClick r:id="rId23" action="ppaction://hlinksldjump"/>
          </p:cNvPr>
          <p:cNvSpPr/>
          <p:nvPr/>
        </p:nvSpPr>
        <p:spPr>
          <a:xfrm>
            <a:off x="75406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24" action="ppaction://hlinksldjump"/>
          </p:cNvPr>
          <p:cNvSpPr/>
          <p:nvPr/>
        </p:nvSpPr>
        <p:spPr>
          <a:xfrm>
            <a:off x="90736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25" action="ppaction://hlinksldjump"/>
          </p:cNvPr>
          <p:cNvSpPr/>
          <p:nvPr/>
        </p:nvSpPr>
        <p:spPr>
          <a:xfrm>
            <a:off x="106065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26" action="ppaction://hlinksldjump"/>
          </p:cNvPr>
          <p:cNvSpPr/>
          <p:nvPr/>
        </p:nvSpPr>
        <p:spPr>
          <a:xfrm>
            <a:off x="121395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77" name="76 Grupo"/>
          <p:cNvGrpSpPr/>
          <p:nvPr/>
        </p:nvGrpSpPr>
        <p:grpSpPr>
          <a:xfrm>
            <a:off x="3819981" y="183107"/>
            <a:ext cx="1182459" cy="450689"/>
            <a:chOff x="3819981" y="183107"/>
            <a:chExt cx="1182459" cy="450689"/>
          </a:xfrm>
        </p:grpSpPr>
        <p:grpSp>
          <p:nvGrpSpPr>
            <p:cNvPr id="78" name="77 Grupo"/>
            <p:cNvGrpSpPr/>
            <p:nvPr/>
          </p:nvGrpSpPr>
          <p:grpSpPr>
            <a:xfrm>
              <a:off x="3819981" y="183107"/>
              <a:ext cx="1182459" cy="450689"/>
              <a:chOff x="3164210" y="183107"/>
              <a:chExt cx="1182459" cy="450689"/>
            </a:xfrm>
          </p:grpSpPr>
          <p:sp>
            <p:nvSpPr>
              <p:cNvPr id="80" name="79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1" name="80 CuadroTexto">
                <a:hlinkClick r:id="rId10"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79" name="Picture 6" descr="http://us.cdn3.123rf.com/168nwm/difught/difught1205/difught120500432/13456757-fabrica-de-negro-con-naranja-redonda.jpg">
              <a:hlinkClick r:id="rId10" action="ppaction://hlinksldjump"/>
            </p:cNvPr>
            <p:cNvPicPr preferRelativeResize="0">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18851091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68</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Percepción del </a:t>
            </a:r>
            <a:r>
              <a:rPr lang="es-CO" sz="1200" b="1" u="sng"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internet por computadora</a:t>
            </a: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 para realizar trámites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sp>
        <p:nvSpPr>
          <p:cNvPr id="44" name="43 Rectángulo"/>
          <p:cNvSpPr/>
          <p:nvPr/>
        </p:nvSpPr>
        <p:spPr>
          <a:xfrm>
            <a:off x="-18378" y="4967218"/>
            <a:ext cx="8118770" cy="338554"/>
          </a:xfrm>
          <a:prstGeom prst="rect">
            <a:avLst/>
          </a:prstGeom>
        </p:spPr>
        <p:txBody>
          <a:bodyPr wrap="square">
            <a:spAutoFit/>
          </a:bodyPr>
          <a:lstStyle/>
          <a:p>
            <a:r>
              <a:rPr lang="es-CO" sz="800" b="1" dirty="0" err="1">
                <a:solidFill>
                  <a:prstClr val="white">
                    <a:lumMod val="50000"/>
                  </a:prstClr>
                </a:solidFill>
              </a:rPr>
              <a:t>P</a:t>
            </a:r>
            <a:r>
              <a:rPr lang="es-CO" sz="800" b="1" dirty="0" err="1" smtClean="0">
                <a:solidFill>
                  <a:prstClr val="white">
                    <a:lumMod val="50000"/>
                  </a:prstClr>
                </a:solidFill>
              </a:rPr>
              <a:t>21</a:t>
            </a:r>
            <a:r>
              <a:rPr lang="es-CO" sz="800" dirty="0">
                <a:solidFill>
                  <a:prstClr val="white">
                    <a:lumMod val="50000"/>
                  </a:prstClr>
                </a:solidFill>
              </a:rPr>
              <a:t>. Independientemente que </a:t>
            </a:r>
            <a:r>
              <a:rPr lang="es-CO" sz="800" dirty="0" smtClean="0">
                <a:solidFill>
                  <a:prstClr val="white">
                    <a:lumMod val="50000"/>
                  </a:prstClr>
                </a:solidFill>
              </a:rPr>
              <a:t>las empresas los haya </a:t>
            </a:r>
            <a:r>
              <a:rPr lang="es-CO" sz="800" dirty="0">
                <a:solidFill>
                  <a:prstClr val="white">
                    <a:lumMod val="50000"/>
                  </a:prstClr>
                </a:solidFill>
              </a:rPr>
              <a:t>o no utilizado, que cosas positivas tiene para usted realizar trámites y servicios a través de &lt;mencione el medio&gt;? </a:t>
            </a:r>
            <a:endParaRPr lang="es-CO" sz="800" dirty="0" smtClean="0">
              <a:solidFill>
                <a:prstClr val="white">
                  <a:lumMod val="50000"/>
                </a:prstClr>
              </a:solidFill>
            </a:endParaRPr>
          </a:p>
          <a:p>
            <a:r>
              <a:rPr lang="es-CO" sz="800" b="1" dirty="0" err="1">
                <a:solidFill>
                  <a:prstClr val="white">
                    <a:lumMod val="50000"/>
                  </a:prstClr>
                </a:solidFill>
              </a:rPr>
              <a:t>P</a:t>
            </a:r>
            <a:r>
              <a:rPr lang="es-CO" sz="800" b="1" dirty="0" err="1" smtClean="0">
                <a:solidFill>
                  <a:prstClr val="white">
                    <a:lumMod val="50000"/>
                  </a:prstClr>
                </a:solidFill>
              </a:rPr>
              <a:t>22</a:t>
            </a:r>
            <a:r>
              <a:rPr lang="es-CO" sz="800" b="1" dirty="0">
                <a:solidFill>
                  <a:prstClr val="white">
                    <a:lumMod val="50000"/>
                  </a:prstClr>
                </a:solidFill>
              </a:rPr>
              <a:t>.</a:t>
            </a:r>
            <a:r>
              <a:rPr lang="es-CO" sz="800" dirty="0">
                <a:solidFill>
                  <a:prstClr val="white">
                    <a:lumMod val="50000"/>
                  </a:prstClr>
                </a:solidFill>
              </a:rPr>
              <a:t> ¿Qué cosas no tan positivas o negativas tiene </a:t>
            </a:r>
            <a:r>
              <a:rPr lang="es-CO" sz="800" dirty="0" smtClean="0">
                <a:solidFill>
                  <a:prstClr val="white">
                    <a:lumMod val="50000"/>
                  </a:prstClr>
                </a:solidFill>
              </a:rPr>
              <a:t>la empresa para realizar </a:t>
            </a:r>
            <a:r>
              <a:rPr lang="es-CO" sz="800" dirty="0">
                <a:solidFill>
                  <a:prstClr val="white">
                    <a:lumMod val="50000"/>
                  </a:prstClr>
                </a:solidFill>
              </a:rPr>
              <a:t>trámites y servicios a través de &lt; mencione el medio&gt;? </a:t>
            </a:r>
          </a:p>
        </p:txBody>
      </p:sp>
      <p:graphicFrame>
        <p:nvGraphicFramePr>
          <p:cNvPr id="52" name="51 Tabla"/>
          <p:cNvGraphicFramePr>
            <a:graphicFrameLocks noGrp="1"/>
          </p:cNvGraphicFramePr>
          <p:nvPr>
            <p:extLst>
              <p:ext uri="{D42A27DB-BD31-4B8C-83A1-F6EECF244321}">
                <p14:modId xmlns:p14="http://schemas.microsoft.com/office/powerpoint/2010/main" val="3585591858"/>
              </p:ext>
            </p:extLst>
          </p:nvPr>
        </p:nvGraphicFramePr>
        <p:xfrm>
          <a:off x="2339752" y="1770050"/>
          <a:ext cx="3312368" cy="2110476"/>
        </p:xfrm>
        <a:graphic>
          <a:graphicData uri="http://schemas.openxmlformats.org/drawingml/2006/table">
            <a:tbl>
              <a:tblPr/>
              <a:tblGrid>
                <a:gridCol w="1656184"/>
                <a:gridCol w="1656184"/>
              </a:tblGrid>
              <a:tr h="157239">
                <a:tc>
                  <a:txBody>
                    <a:bodyPr/>
                    <a:lstStyle/>
                    <a:p>
                      <a:pPr algn="ctr" fontAlgn="ctr"/>
                      <a:r>
                        <a:rPr lang="es-CO" sz="900" b="0" i="0" u="none" strike="noStrike" dirty="0" smtClean="0">
                          <a:solidFill>
                            <a:srgbClr val="000000"/>
                          </a:solidFill>
                          <a:effectLst/>
                          <a:latin typeface="Calibri"/>
                        </a:rPr>
                        <a:t>ASPECTOS POSITIVOS</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Ahorro de tiempo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58,15%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Ahorro de dinero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37,88%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Es más cómodo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29,48%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Desde cualquier lugar</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28,67%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A cualquier hora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25,04%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Cualquier día de la semana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21,09%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Seguridad</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13,75%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Transparencia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11,97%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Otro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1,44%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pic>
        <p:nvPicPr>
          <p:cNvPr id="53" name="Picture 2" descr="http://thumbs.dreamstime.com/z/positivo-y-negativa-6076640.jpg"/>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r="20580" b="53436"/>
          <a:stretch/>
        </p:blipFill>
        <p:spPr bwMode="auto">
          <a:xfrm>
            <a:off x="4441072" y="1789255"/>
            <a:ext cx="684000" cy="60855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4" name="53 Tabla"/>
          <p:cNvGraphicFramePr>
            <a:graphicFrameLocks noGrp="1"/>
          </p:cNvGraphicFramePr>
          <p:nvPr>
            <p:extLst>
              <p:ext uri="{D42A27DB-BD31-4B8C-83A1-F6EECF244321}">
                <p14:modId xmlns:p14="http://schemas.microsoft.com/office/powerpoint/2010/main" val="3423454314"/>
              </p:ext>
            </p:extLst>
          </p:nvPr>
        </p:nvGraphicFramePr>
        <p:xfrm>
          <a:off x="5868144" y="1764747"/>
          <a:ext cx="3312368" cy="2678166"/>
        </p:xfrm>
        <a:graphic>
          <a:graphicData uri="http://schemas.openxmlformats.org/drawingml/2006/table">
            <a:tbl>
              <a:tblPr/>
              <a:tblGrid>
                <a:gridCol w="1656184"/>
                <a:gridCol w="1656184"/>
              </a:tblGrid>
              <a:tr h="157239">
                <a:tc>
                  <a:txBody>
                    <a:bodyPr/>
                    <a:lstStyle/>
                    <a:p>
                      <a:pPr algn="ctr" fontAlgn="ctr"/>
                      <a:r>
                        <a:rPr lang="es-CO" sz="900" b="0" i="0" u="none" strike="noStrike" dirty="0" smtClean="0">
                          <a:solidFill>
                            <a:srgbClr val="000000"/>
                          </a:solidFill>
                          <a:effectLst/>
                          <a:latin typeface="Calibri"/>
                        </a:rPr>
                        <a:t>ASPECTOS NEGATIVOS</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Se puede caer el sistema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35,3%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Falta de asesoría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23,8%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No está diseñado para todas las edades</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22,8%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Los trámites y servicios pueden quedar incompletos</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21,7%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Dificultad para seguir el menú</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21,0%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Inseguridad</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20,5%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Mucha información</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19,0%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Dificultad para el acceso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16,6%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Información desordenada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13,7%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Disponibilidad del canal</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Otro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1,4%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pic>
        <p:nvPicPr>
          <p:cNvPr id="55" name="Picture 2" descr="http://thumbs.dreamstime.com/z/positivo-y-negativa-6076640.jpg"/>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t="46970" r="20580" b="6059"/>
          <a:stretch/>
        </p:blipFill>
        <p:spPr bwMode="auto">
          <a:xfrm>
            <a:off x="7969464" y="1801130"/>
            <a:ext cx="684000" cy="613858"/>
          </a:xfrm>
          <a:prstGeom prst="rect">
            <a:avLst/>
          </a:prstGeom>
          <a:noFill/>
          <a:extLst>
            <a:ext uri="{909E8E84-426E-40DD-AFC4-6F175D3DCCD1}">
              <a14:hiddenFill xmlns:a14="http://schemas.microsoft.com/office/drawing/2010/main">
                <a:solidFill>
                  <a:srgbClr val="FFFFFF"/>
                </a:solidFill>
              </a14:hiddenFill>
            </a:ext>
          </a:extLst>
        </p:spPr>
      </p:pic>
      <p:sp>
        <p:nvSpPr>
          <p:cNvPr id="56" name="55 CuadroTexto"/>
          <p:cNvSpPr txBox="1"/>
          <p:nvPr/>
        </p:nvSpPr>
        <p:spPr>
          <a:xfrm>
            <a:off x="971600" y="4180066"/>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57" name="56 CuadroTexto"/>
          <p:cNvSpPr txBox="1"/>
          <p:nvPr/>
        </p:nvSpPr>
        <p:spPr>
          <a:xfrm>
            <a:off x="1293444" y="4181839"/>
            <a:ext cx="734496" cy="253916"/>
          </a:xfrm>
          <a:prstGeom prst="rect">
            <a:avLst/>
          </a:prstGeom>
          <a:noFill/>
        </p:spPr>
        <p:txBody>
          <a:bodyPr wrap="none" rtlCol="0">
            <a:spAutoFit/>
          </a:bodyPr>
          <a:lstStyle/>
          <a:p>
            <a:r>
              <a:rPr lang="es-CO" sz="1050" dirty="0" smtClean="0">
                <a:solidFill>
                  <a:prstClr val="white">
                    <a:lumMod val="50000"/>
                  </a:prstClr>
                </a:solidFill>
              </a:rPr>
              <a:t>1.268.177</a:t>
            </a:r>
            <a:endParaRPr lang="es-CO" sz="1050" dirty="0">
              <a:solidFill>
                <a:prstClr val="white">
                  <a:lumMod val="50000"/>
                </a:prstClr>
              </a:solidFill>
            </a:endParaRPr>
          </a:p>
        </p:txBody>
      </p:sp>
      <p:grpSp>
        <p:nvGrpSpPr>
          <p:cNvPr id="58" name="57 Grupo"/>
          <p:cNvGrpSpPr/>
          <p:nvPr/>
        </p:nvGrpSpPr>
        <p:grpSpPr>
          <a:xfrm>
            <a:off x="2242582" y="5329764"/>
            <a:ext cx="5179000" cy="323405"/>
            <a:chOff x="24863" y="5291664"/>
            <a:chExt cx="5179000" cy="323405"/>
          </a:xfrm>
        </p:grpSpPr>
        <p:sp>
          <p:nvSpPr>
            <p:cNvPr id="59" name="58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60" name="59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61" name="60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62"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62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64" name="63 Rectángulo redondeado">
            <a:hlinkClick r:id="rId11"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5" name="64 Rectángulo redondeado">
            <a:hlinkClick r:id="rId12"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6" name="65 Rectángulo redondeado">
            <a:hlinkClick r:id="rId13"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67" name="66 Rectángulo redondeado">
            <a:hlinkClick r:id="rId14"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68" name="67 Rectángulo redondeado">
            <a:hlinkClick r:id="rId15"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69" name="68 Rectángulo redondeado">
            <a:hlinkClick r:id="rId16" action="ppaction://hlinksldjump"/>
          </p:cNvPr>
          <p:cNvSpPr/>
          <p:nvPr/>
        </p:nvSpPr>
        <p:spPr>
          <a:xfrm>
            <a:off x="179512" y="373721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Percepción medios electrónicos</a:t>
            </a:r>
          </a:p>
        </p:txBody>
      </p:sp>
      <p:sp>
        <p:nvSpPr>
          <p:cNvPr id="70" name="69 Conector">
            <a:hlinkClick r:id="rId17" action="ppaction://hlinksldjump"/>
          </p:cNvPr>
          <p:cNvSpPr/>
          <p:nvPr/>
        </p:nvSpPr>
        <p:spPr>
          <a:xfrm>
            <a:off x="136724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1" name="70 Conector">
            <a:hlinkClick r:id="rId18" action="ppaction://hlinksldjump"/>
          </p:cNvPr>
          <p:cNvSpPr/>
          <p:nvPr/>
        </p:nvSpPr>
        <p:spPr>
          <a:xfrm>
            <a:off x="152054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2" name="71 Conector">
            <a:hlinkClick r:id="rId19" action="ppaction://hlinksldjump"/>
          </p:cNvPr>
          <p:cNvSpPr/>
          <p:nvPr/>
        </p:nvSpPr>
        <p:spPr>
          <a:xfrm>
            <a:off x="167383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3" name="72 Conector">
            <a:hlinkClick r:id="rId20" action="ppaction://hlinksldjump"/>
          </p:cNvPr>
          <p:cNvSpPr/>
          <p:nvPr/>
        </p:nvSpPr>
        <p:spPr>
          <a:xfrm>
            <a:off x="18271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21" action="ppaction://hlinksldjump"/>
          </p:cNvPr>
          <p:cNvSpPr/>
          <p:nvPr/>
        </p:nvSpPr>
        <p:spPr>
          <a:xfrm>
            <a:off x="19804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16" action="ppaction://hlinksldjump"/>
          </p:cNvPr>
          <p:cNvSpPr/>
          <p:nvPr/>
        </p:nvSpPr>
        <p:spPr>
          <a:xfrm>
            <a:off x="29418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22" action="ppaction://hlinksldjump"/>
          </p:cNvPr>
          <p:cNvSpPr/>
          <p:nvPr/>
        </p:nvSpPr>
        <p:spPr>
          <a:xfrm>
            <a:off x="44747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3" action="ppaction://hlinksldjump"/>
          </p:cNvPr>
          <p:cNvSpPr/>
          <p:nvPr/>
        </p:nvSpPr>
        <p:spPr>
          <a:xfrm>
            <a:off x="60077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24" action="ppaction://hlinksldjump"/>
          </p:cNvPr>
          <p:cNvSpPr/>
          <p:nvPr/>
        </p:nvSpPr>
        <p:spPr>
          <a:xfrm>
            <a:off x="75406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25" action="ppaction://hlinksldjump"/>
          </p:cNvPr>
          <p:cNvSpPr/>
          <p:nvPr/>
        </p:nvSpPr>
        <p:spPr>
          <a:xfrm>
            <a:off x="90736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26" action="ppaction://hlinksldjump"/>
          </p:cNvPr>
          <p:cNvSpPr/>
          <p:nvPr/>
        </p:nvSpPr>
        <p:spPr>
          <a:xfrm>
            <a:off x="106065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27" action="ppaction://hlinksldjump"/>
          </p:cNvPr>
          <p:cNvSpPr/>
          <p:nvPr/>
        </p:nvSpPr>
        <p:spPr>
          <a:xfrm>
            <a:off x="121395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82" name="81 Grupo"/>
          <p:cNvGrpSpPr/>
          <p:nvPr/>
        </p:nvGrpSpPr>
        <p:grpSpPr>
          <a:xfrm>
            <a:off x="3819981" y="183107"/>
            <a:ext cx="1182459" cy="450689"/>
            <a:chOff x="3819981" y="183107"/>
            <a:chExt cx="1182459" cy="450689"/>
          </a:xfrm>
        </p:grpSpPr>
        <p:grpSp>
          <p:nvGrpSpPr>
            <p:cNvPr id="83" name="82 Grupo"/>
            <p:cNvGrpSpPr/>
            <p:nvPr/>
          </p:nvGrpSpPr>
          <p:grpSpPr>
            <a:xfrm>
              <a:off x="3819981" y="183107"/>
              <a:ext cx="1182459" cy="450689"/>
              <a:chOff x="3164210" y="183107"/>
              <a:chExt cx="1182459" cy="450689"/>
            </a:xfrm>
          </p:grpSpPr>
          <p:sp>
            <p:nvSpPr>
              <p:cNvPr id="85" name="84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6" name="85 CuadroTexto">
                <a:hlinkClick r:id="rId11"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84" name="Picture 6" descr="http://us.cdn3.123rf.com/168nwm/difught/difught1205/difught120500432/13456757-fabrica-de-negro-con-naranja-redonda.jpg">
              <a:hlinkClick r:id="rId11" action="ppaction://hlinksldjump"/>
            </p:cNvPr>
            <p:cNvPicPr preferRelativeResize="0">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47341863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69</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Percepción del </a:t>
            </a:r>
            <a:r>
              <a:rPr lang="es-CO" sz="1200" b="1" u="sng"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internet por computadora</a:t>
            </a: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 para realizar trámites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aphicFrame>
        <p:nvGraphicFramePr>
          <p:cNvPr id="32" name="31 Gráfico"/>
          <p:cNvGraphicFramePr/>
          <p:nvPr>
            <p:extLst>
              <p:ext uri="{D42A27DB-BD31-4B8C-83A1-F6EECF244321}">
                <p14:modId xmlns:p14="http://schemas.microsoft.com/office/powerpoint/2010/main" val="2183813174"/>
              </p:ext>
            </p:extLst>
          </p:nvPr>
        </p:nvGraphicFramePr>
        <p:xfrm>
          <a:off x="2240806" y="2013339"/>
          <a:ext cx="2902697" cy="264436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3" name="32 Gráfico"/>
          <p:cNvGraphicFramePr/>
          <p:nvPr>
            <p:extLst>
              <p:ext uri="{D42A27DB-BD31-4B8C-83A1-F6EECF244321}">
                <p14:modId xmlns:p14="http://schemas.microsoft.com/office/powerpoint/2010/main" val="565196033"/>
              </p:ext>
            </p:extLst>
          </p:nvPr>
        </p:nvGraphicFramePr>
        <p:xfrm>
          <a:off x="5220072" y="2022738"/>
          <a:ext cx="3995761" cy="2586862"/>
        </p:xfrm>
        <a:graphic>
          <a:graphicData uri="http://schemas.openxmlformats.org/drawingml/2006/chart">
            <c:chart xmlns:c="http://schemas.openxmlformats.org/drawingml/2006/chart" xmlns:r="http://schemas.openxmlformats.org/officeDocument/2006/relationships" r:id="rId5"/>
          </a:graphicData>
        </a:graphic>
      </p:graphicFrame>
      <p:cxnSp>
        <p:nvCxnSpPr>
          <p:cNvPr id="34" name="33 Conector recto"/>
          <p:cNvCxnSpPr/>
          <p:nvPr/>
        </p:nvCxnSpPr>
        <p:spPr>
          <a:xfrm>
            <a:off x="5220072" y="1597739"/>
            <a:ext cx="0" cy="313200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 name="1 Rectángulo"/>
          <p:cNvSpPr/>
          <p:nvPr/>
        </p:nvSpPr>
        <p:spPr>
          <a:xfrm>
            <a:off x="2195736" y="1768088"/>
            <a:ext cx="2170018" cy="276999"/>
          </a:xfrm>
          <a:prstGeom prst="rect">
            <a:avLst/>
          </a:prstGeom>
        </p:spPr>
        <p:txBody>
          <a:bodyPr wrap="none">
            <a:spAutoFit/>
          </a:bodyPr>
          <a:lstStyle/>
          <a:p>
            <a:r>
              <a:rPr lang="es-CO" sz="1200" b="1" dirty="0" smtClean="0">
                <a:solidFill>
                  <a:srgbClr val="1F497D"/>
                </a:solidFill>
              </a:rPr>
              <a:t>Motivadores del uso del medio</a:t>
            </a:r>
            <a:endParaRPr lang="es-CO" sz="1200" dirty="0">
              <a:solidFill>
                <a:srgbClr val="1F497D"/>
              </a:solidFill>
            </a:endParaRPr>
          </a:p>
        </p:txBody>
      </p:sp>
      <p:sp>
        <p:nvSpPr>
          <p:cNvPr id="36" name="35 Rectángulo"/>
          <p:cNvSpPr/>
          <p:nvPr/>
        </p:nvSpPr>
        <p:spPr>
          <a:xfrm>
            <a:off x="5246677" y="1765505"/>
            <a:ext cx="1891543" cy="276999"/>
          </a:xfrm>
          <a:prstGeom prst="rect">
            <a:avLst/>
          </a:prstGeom>
        </p:spPr>
        <p:txBody>
          <a:bodyPr wrap="none">
            <a:spAutoFit/>
          </a:bodyPr>
          <a:lstStyle/>
          <a:p>
            <a:r>
              <a:rPr lang="es-CO" sz="1200" b="1" dirty="0" smtClean="0">
                <a:solidFill>
                  <a:srgbClr val="1F497D"/>
                </a:solidFill>
              </a:rPr>
              <a:t>Barreras de uso del medio</a:t>
            </a:r>
            <a:endParaRPr lang="es-CO" sz="1200" dirty="0">
              <a:solidFill>
                <a:srgbClr val="1F497D"/>
              </a:solidFill>
            </a:endParaRPr>
          </a:p>
        </p:txBody>
      </p:sp>
      <p:sp>
        <p:nvSpPr>
          <p:cNvPr id="66" name="65 Rectángulo"/>
          <p:cNvSpPr/>
          <p:nvPr/>
        </p:nvSpPr>
        <p:spPr>
          <a:xfrm>
            <a:off x="-129" y="4967218"/>
            <a:ext cx="8118770" cy="338554"/>
          </a:xfrm>
          <a:prstGeom prst="rect">
            <a:avLst/>
          </a:prstGeom>
        </p:spPr>
        <p:txBody>
          <a:bodyPr wrap="square">
            <a:spAutoFit/>
          </a:bodyPr>
          <a:lstStyle/>
          <a:p>
            <a:r>
              <a:rPr lang="es-CO" sz="800" b="1" dirty="0" err="1">
                <a:solidFill>
                  <a:prstClr val="white">
                    <a:lumMod val="50000"/>
                  </a:prstClr>
                </a:solidFill>
              </a:rPr>
              <a:t>P</a:t>
            </a:r>
            <a:r>
              <a:rPr lang="es-CO" sz="800" b="1" dirty="0" err="1" smtClean="0">
                <a:solidFill>
                  <a:prstClr val="white">
                    <a:lumMod val="50000"/>
                  </a:prstClr>
                </a:solidFill>
              </a:rPr>
              <a:t>23</a:t>
            </a:r>
            <a:r>
              <a:rPr lang="es-CO" sz="800" b="1" dirty="0">
                <a:solidFill>
                  <a:prstClr val="white">
                    <a:lumMod val="50000"/>
                  </a:prstClr>
                </a:solidFill>
              </a:rPr>
              <a:t>.</a:t>
            </a:r>
            <a:r>
              <a:rPr lang="es-CO" sz="800" dirty="0">
                <a:solidFill>
                  <a:prstClr val="white">
                    <a:lumMod val="50000"/>
                  </a:prstClr>
                </a:solidFill>
              </a:rPr>
              <a:t> Qué cosas motivan a </a:t>
            </a:r>
            <a:r>
              <a:rPr lang="es-CO" sz="800" dirty="0" smtClean="0">
                <a:solidFill>
                  <a:prstClr val="white">
                    <a:lumMod val="50000"/>
                  </a:prstClr>
                </a:solidFill>
              </a:rPr>
              <a:t>la empresa a utilizar </a:t>
            </a:r>
            <a:r>
              <a:rPr lang="es-CO" sz="800" dirty="0">
                <a:solidFill>
                  <a:prstClr val="white">
                    <a:lumMod val="50000"/>
                  </a:prstClr>
                </a:solidFill>
              </a:rPr>
              <a:t>&lt; mencione el medio&gt; para realizar trámites y servicios? </a:t>
            </a:r>
            <a:r>
              <a:rPr lang="es-CO" sz="800" dirty="0" smtClean="0">
                <a:solidFill>
                  <a:prstClr val="white">
                    <a:lumMod val="50000"/>
                  </a:prstClr>
                </a:solidFill>
              </a:rPr>
              <a:t>(</a:t>
            </a:r>
            <a:endParaRPr lang="es-CO" sz="800" dirty="0">
              <a:solidFill>
                <a:prstClr val="white">
                  <a:lumMod val="50000"/>
                </a:prstClr>
              </a:solidFill>
            </a:endParaRPr>
          </a:p>
          <a:p>
            <a:r>
              <a:rPr lang="es-CO" sz="800" b="1" dirty="0" err="1" smtClean="0">
                <a:solidFill>
                  <a:prstClr val="white">
                    <a:lumMod val="50000"/>
                  </a:prstClr>
                </a:solidFill>
              </a:rPr>
              <a:t>P24</a:t>
            </a:r>
            <a:r>
              <a:rPr lang="es-CO" sz="800" b="1" dirty="0">
                <a:solidFill>
                  <a:prstClr val="white">
                    <a:lumMod val="50000"/>
                  </a:prstClr>
                </a:solidFill>
              </a:rPr>
              <a:t>. </a:t>
            </a:r>
            <a:r>
              <a:rPr lang="es-CO" sz="800" dirty="0">
                <a:solidFill>
                  <a:prstClr val="white">
                    <a:lumMod val="50000"/>
                  </a:prstClr>
                </a:solidFill>
              </a:rPr>
              <a:t>¿Qué cosas hacen que </a:t>
            </a:r>
            <a:r>
              <a:rPr lang="es-CO" sz="800" dirty="0" smtClean="0">
                <a:solidFill>
                  <a:prstClr val="white">
                    <a:lumMod val="50000"/>
                  </a:prstClr>
                </a:solidFill>
              </a:rPr>
              <a:t>las empresas </a:t>
            </a:r>
            <a:r>
              <a:rPr lang="es-CO" sz="800" dirty="0">
                <a:solidFill>
                  <a:prstClr val="white">
                    <a:lumMod val="50000"/>
                  </a:prstClr>
                </a:solidFill>
              </a:rPr>
              <a:t>no utilicen &lt; mencione el medio&gt; para realizar trámites y </a:t>
            </a:r>
            <a:r>
              <a:rPr lang="es-CO" sz="800" dirty="0" smtClean="0">
                <a:solidFill>
                  <a:prstClr val="white">
                    <a:lumMod val="50000"/>
                  </a:prstClr>
                </a:solidFill>
              </a:rPr>
              <a:t>servicios?</a:t>
            </a:r>
          </a:p>
        </p:txBody>
      </p:sp>
      <p:sp>
        <p:nvSpPr>
          <p:cNvPr id="47" name="46 CuadroTexto"/>
          <p:cNvSpPr txBox="1"/>
          <p:nvPr/>
        </p:nvSpPr>
        <p:spPr>
          <a:xfrm>
            <a:off x="971600" y="4180066"/>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48" name="47 CuadroTexto"/>
          <p:cNvSpPr txBox="1"/>
          <p:nvPr/>
        </p:nvSpPr>
        <p:spPr>
          <a:xfrm>
            <a:off x="1293444" y="4181839"/>
            <a:ext cx="734496" cy="253916"/>
          </a:xfrm>
          <a:prstGeom prst="rect">
            <a:avLst/>
          </a:prstGeom>
          <a:noFill/>
        </p:spPr>
        <p:txBody>
          <a:bodyPr wrap="none" rtlCol="0">
            <a:spAutoFit/>
          </a:bodyPr>
          <a:lstStyle/>
          <a:p>
            <a:r>
              <a:rPr lang="es-CO" sz="1050" dirty="0" smtClean="0">
                <a:solidFill>
                  <a:prstClr val="white">
                    <a:lumMod val="50000"/>
                  </a:prstClr>
                </a:solidFill>
              </a:rPr>
              <a:t>1.268.177</a:t>
            </a:r>
            <a:endParaRPr lang="es-CO" sz="1050" dirty="0">
              <a:solidFill>
                <a:prstClr val="white">
                  <a:lumMod val="50000"/>
                </a:prstClr>
              </a:solidFill>
            </a:endParaRPr>
          </a:p>
        </p:txBody>
      </p:sp>
      <p:grpSp>
        <p:nvGrpSpPr>
          <p:cNvPr id="56" name="55 Grupo"/>
          <p:cNvGrpSpPr/>
          <p:nvPr/>
        </p:nvGrpSpPr>
        <p:grpSpPr>
          <a:xfrm>
            <a:off x="2242582" y="5329764"/>
            <a:ext cx="5179000" cy="323405"/>
            <a:chOff x="24863" y="5291664"/>
            <a:chExt cx="5179000" cy="323405"/>
          </a:xfrm>
        </p:grpSpPr>
        <p:sp>
          <p:nvSpPr>
            <p:cNvPr id="59" name="58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60" name="59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61" name="60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62"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62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64" name="63 Rectángulo redondeado">
            <a:hlinkClick r:id="rId11"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5" name="64 Rectángulo redondeado">
            <a:hlinkClick r:id="rId12"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7" name="66 Rectángulo redondeado">
            <a:hlinkClick r:id="rId13"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68" name="67 Rectángulo redondeado">
            <a:hlinkClick r:id="rId14"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69" name="68 Rectángulo redondeado">
            <a:hlinkClick r:id="rId15"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70" name="69 Rectángulo redondeado">
            <a:hlinkClick r:id="rId16" action="ppaction://hlinksldjump"/>
          </p:cNvPr>
          <p:cNvSpPr/>
          <p:nvPr/>
        </p:nvSpPr>
        <p:spPr>
          <a:xfrm>
            <a:off x="179512" y="373721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Percepción medios electrónicos</a:t>
            </a:r>
          </a:p>
        </p:txBody>
      </p:sp>
      <p:sp>
        <p:nvSpPr>
          <p:cNvPr id="71" name="70 Conector">
            <a:hlinkClick r:id="rId17" action="ppaction://hlinksldjump"/>
          </p:cNvPr>
          <p:cNvSpPr/>
          <p:nvPr/>
        </p:nvSpPr>
        <p:spPr>
          <a:xfrm>
            <a:off x="136724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2" name="71 Conector">
            <a:hlinkClick r:id="rId18" action="ppaction://hlinksldjump"/>
          </p:cNvPr>
          <p:cNvSpPr/>
          <p:nvPr/>
        </p:nvSpPr>
        <p:spPr>
          <a:xfrm>
            <a:off x="152054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3" name="72 Conector">
            <a:hlinkClick r:id="rId19" action="ppaction://hlinksldjump"/>
          </p:cNvPr>
          <p:cNvSpPr/>
          <p:nvPr/>
        </p:nvSpPr>
        <p:spPr>
          <a:xfrm>
            <a:off x="167383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20" action="ppaction://hlinksldjump"/>
          </p:cNvPr>
          <p:cNvSpPr/>
          <p:nvPr/>
        </p:nvSpPr>
        <p:spPr>
          <a:xfrm>
            <a:off x="18271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21" action="ppaction://hlinksldjump"/>
          </p:cNvPr>
          <p:cNvSpPr/>
          <p:nvPr/>
        </p:nvSpPr>
        <p:spPr>
          <a:xfrm>
            <a:off x="19804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16" action="ppaction://hlinksldjump"/>
          </p:cNvPr>
          <p:cNvSpPr/>
          <p:nvPr/>
        </p:nvSpPr>
        <p:spPr>
          <a:xfrm>
            <a:off x="29418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2" action="ppaction://hlinksldjump"/>
          </p:cNvPr>
          <p:cNvSpPr/>
          <p:nvPr/>
        </p:nvSpPr>
        <p:spPr>
          <a:xfrm>
            <a:off x="44747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23" action="ppaction://hlinksldjump"/>
          </p:cNvPr>
          <p:cNvSpPr/>
          <p:nvPr/>
        </p:nvSpPr>
        <p:spPr>
          <a:xfrm>
            <a:off x="60077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24" action="ppaction://hlinksldjump"/>
          </p:cNvPr>
          <p:cNvSpPr/>
          <p:nvPr/>
        </p:nvSpPr>
        <p:spPr>
          <a:xfrm>
            <a:off x="75406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25" action="ppaction://hlinksldjump"/>
          </p:cNvPr>
          <p:cNvSpPr/>
          <p:nvPr/>
        </p:nvSpPr>
        <p:spPr>
          <a:xfrm>
            <a:off x="90736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26" action="ppaction://hlinksldjump"/>
          </p:cNvPr>
          <p:cNvSpPr/>
          <p:nvPr/>
        </p:nvSpPr>
        <p:spPr>
          <a:xfrm>
            <a:off x="106065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27" action="ppaction://hlinksldjump"/>
          </p:cNvPr>
          <p:cNvSpPr/>
          <p:nvPr/>
        </p:nvSpPr>
        <p:spPr>
          <a:xfrm>
            <a:off x="121395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83" name="82 Grupo"/>
          <p:cNvGrpSpPr/>
          <p:nvPr/>
        </p:nvGrpSpPr>
        <p:grpSpPr>
          <a:xfrm>
            <a:off x="3819981" y="183107"/>
            <a:ext cx="1182459" cy="450689"/>
            <a:chOff x="3819981" y="183107"/>
            <a:chExt cx="1182459" cy="450689"/>
          </a:xfrm>
        </p:grpSpPr>
        <p:grpSp>
          <p:nvGrpSpPr>
            <p:cNvPr id="84" name="83 Grupo"/>
            <p:cNvGrpSpPr/>
            <p:nvPr/>
          </p:nvGrpSpPr>
          <p:grpSpPr>
            <a:xfrm>
              <a:off x="3819981" y="183107"/>
              <a:ext cx="1182459" cy="450689"/>
              <a:chOff x="3164210" y="183107"/>
              <a:chExt cx="1182459" cy="450689"/>
            </a:xfrm>
          </p:grpSpPr>
          <p:sp>
            <p:nvSpPr>
              <p:cNvPr id="86" name="85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7" name="86 CuadroTexto">
                <a:hlinkClick r:id="rId11"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85" name="Picture 6" descr="http://us.cdn3.123rf.com/168nwm/difught/difught1205/difught120500432/13456757-fabrica-de-negro-con-naranja-redonda.jpg">
              <a:hlinkClick r:id="rId11" action="ppaction://hlinksldjump"/>
            </p:cNvPr>
            <p:cNvPicPr preferRelativeResize="0">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1903483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41250" t="11956" b="41547"/>
          <a:stretch/>
        </p:blipFill>
        <p:spPr bwMode="auto">
          <a:xfrm>
            <a:off x="251520" y="1052623"/>
            <a:ext cx="8852390" cy="407227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9" descr="Address">
            <a:hlinkClick r:id="rId3" action="ppaction://hlinksldjump"/>
          </p:cNvPr>
          <p:cNvPicPr>
            <a:picLocks noChangeAspect="1" noChangeArrowheads="1"/>
          </p:cNvPicPr>
          <p:nvPr/>
        </p:nvPicPr>
        <p:blipFill>
          <a:blip r:embed="rId4" cstate="print">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5868144" y="121196"/>
            <a:ext cx="688181" cy="688181"/>
          </a:xfrm>
          <a:prstGeom prst="rect">
            <a:avLst/>
          </a:prstGeom>
          <a:noFill/>
          <a:extLst>
            <a:ext uri="{909E8E84-426E-40DD-AFC4-6F175D3DCCD1}">
              <a14:hiddenFill xmlns:a14="http://schemas.microsoft.com/office/drawing/2010/main">
                <a:solidFill>
                  <a:srgbClr val="FFFFFF"/>
                </a:solidFill>
              </a14:hiddenFill>
            </a:ext>
          </a:extLst>
        </p:spPr>
      </p:pic>
      <p:sp>
        <p:nvSpPr>
          <p:cNvPr id="28" name="3 Marcador de número de diapositiva"/>
          <p:cNvSpPr>
            <a:spLocks noGrp="1"/>
          </p:cNvSpPr>
          <p:nvPr>
            <p:ph type="sldNum" sz="quarter" idx="12"/>
          </p:nvPr>
        </p:nvSpPr>
        <p:spPr/>
        <p:txBody>
          <a:bodyPr/>
          <a:lstStyle/>
          <a:p>
            <a:fld id="{62F6D429-5B7F-4D92-8A61-2D03DF31274D}" type="slidenum">
              <a:rPr lang="es-CO" smtClean="0"/>
              <a:pPr/>
              <a:t>7</a:t>
            </a:fld>
            <a:endParaRPr lang="es-CO"/>
          </a:p>
        </p:txBody>
      </p:sp>
      <p:grpSp>
        <p:nvGrpSpPr>
          <p:cNvPr id="11" name="10 Grupo"/>
          <p:cNvGrpSpPr/>
          <p:nvPr/>
        </p:nvGrpSpPr>
        <p:grpSpPr>
          <a:xfrm>
            <a:off x="7913558" y="2785492"/>
            <a:ext cx="1087599" cy="1018212"/>
            <a:chOff x="5836245" y="3659688"/>
            <a:chExt cx="1499160" cy="1368152"/>
          </a:xfrm>
        </p:grpSpPr>
        <p:sp>
          <p:nvSpPr>
            <p:cNvPr id="29" name="28 Elipse">
              <a:hlinkClick r:id="rId5" action="ppaction://hlinksldjump"/>
            </p:cNvPr>
            <p:cNvSpPr/>
            <p:nvPr/>
          </p:nvSpPr>
          <p:spPr>
            <a:xfrm>
              <a:off x="5836245" y="3659688"/>
              <a:ext cx="1440160" cy="1368152"/>
            </a:xfrm>
            <a:prstGeom prst="ellipse">
              <a:avLst/>
            </a:prstGeom>
            <a:ln/>
          </p:spPr>
          <p:style>
            <a:lnRef idx="2">
              <a:schemeClr val="accent4"/>
            </a:lnRef>
            <a:fillRef idx="1">
              <a:schemeClr val="lt1"/>
            </a:fillRef>
            <a:effectRef idx="0">
              <a:schemeClr val="accent4"/>
            </a:effectRef>
            <a:fontRef idx="minor">
              <a:schemeClr val="dk1"/>
            </a:fontRef>
          </p:style>
          <p:txBody>
            <a:bodyPr rtlCol="0" anchor="ctr"/>
            <a:lstStyle/>
            <a:p>
              <a:pPr algn="ctr"/>
              <a:endParaRPr lang="es-CO"/>
            </a:p>
          </p:txBody>
        </p:sp>
        <p:sp>
          <p:nvSpPr>
            <p:cNvPr id="31" name="30 CuadroTexto">
              <a:hlinkClick r:id="rId5" action="ppaction://hlinksldjump"/>
            </p:cNvPr>
            <p:cNvSpPr txBox="1"/>
            <p:nvPr/>
          </p:nvSpPr>
          <p:spPr>
            <a:xfrm>
              <a:off x="5918886" y="4044413"/>
              <a:ext cx="1416519" cy="35152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s-CO" sz="1100" b="1" dirty="0" smtClean="0">
                  <a:solidFill>
                    <a:schemeClr val="accent4"/>
                  </a:solidFill>
                  <a:effectLst>
                    <a:outerShdw blurRad="38100" dist="38100" dir="2700000" algn="tl">
                      <a:srgbClr val="000000">
                        <a:alpha val="43137"/>
                      </a:srgbClr>
                    </a:outerShdw>
                  </a:effectLst>
                </a:rPr>
                <a:t>CIUDADANOS</a:t>
              </a:r>
              <a:endParaRPr lang="es-CO" sz="1100" b="1" dirty="0">
                <a:solidFill>
                  <a:schemeClr val="accent4"/>
                </a:solidFill>
                <a:effectLst>
                  <a:outerShdw blurRad="38100" dist="38100" dir="2700000" algn="tl">
                    <a:srgbClr val="000000">
                      <a:alpha val="43137"/>
                    </a:srgbClr>
                  </a:outerShdw>
                </a:effectLst>
              </a:endParaRPr>
            </a:p>
          </p:txBody>
        </p:sp>
        <p:pic>
          <p:nvPicPr>
            <p:cNvPr id="33" name="10 Imagen">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225317" y="4451777"/>
              <a:ext cx="691048" cy="391938"/>
            </a:xfrm>
            <a:prstGeom prst="rect">
              <a:avLst/>
            </a:prstGeom>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2">
              <a:schemeClr val="accent4"/>
            </a:lnRef>
            <a:fillRef idx="1">
              <a:schemeClr val="lt1"/>
            </a:fillRef>
            <a:effectRef idx="0">
              <a:schemeClr val="accent4"/>
            </a:effectRef>
            <a:fontRef idx="minor">
              <a:schemeClr val="dk1"/>
            </a:fontRef>
          </p:style>
        </p:pic>
      </p:grpSp>
      <p:grpSp>
        <p:nvGrpSpPr>
          <p:cNvPr id="4" name="3 Grupo"/>
          <p:cNvGrpSpPr/>
          <p:nvPr/>
        </p:nvGrpSpPr>
        <p:grpSpPr>
          <a:xfrm>
            <a:off x="7916625" y="4009628"/>
            <a:ext cx="1044795" cy="1018212"/>
            <a:chOff x="8212509" y="3659688"/>
            <a:chExt cx="1440160" cy="1368152"/>
          </a:xfrm>
        </p:grpSpPr>
        <p:sp>
          <p:nvSpPr>
            <p:cNvPr id="30" name="29 Elipse">
              <a:hlinkClick r:id="rId7" action="ppaction://hlinksldjump"/>
            </p:cNvPr>
            <p:cNvSpPr/>
            <p:nvPr/>
          </p:nvSpPr>
          <p:spPr>
            <a:xfrm>
              <a:off x="8212509" y="3659688"/>
              <a:ext cx="1440160" cy="1368152"/>
            </a:xfrm>
            <a:prstGeom prst="ellipse">
              <a:avLst/>
            </a:prstGeom>
            <a:ln/>
          </p:spPr>
          <p:style>
            <a:lnRef idx="2">
              <a:schemeClr val="accent4"/>
            </a:lnRef>
            <a:fillRef idx="1">
              <a:schemeClr val="lt1"/>
            </a:fillRef>
            <a:effectRef idx="0">
              <a:schemeClr val="accent4"/>
            </a:effectRef>
            <a:fontRef idx="minor">
              <a:schemeClr val="dk1"/>
            </a:fontRef>
          </p:style>
          <p:txBody>
            <a:bodyPr rtlCol="0" anchor="ctr"/>
            <a:lstStyle/>
            <a:p>
              <a:pPr algn="ctr"/>
              <a:endParaRPr lang="es-CO"/>
            </a:p>
          </p:txBody>
        </p:sp>
        <p:sp>
          <p:nvSpPr>
            <p:cNvPr id="32" name="31 CuadroTexto">
              <a:hlinkClick r:id="rId7" action="ppaction://hlinksldjump"/>
            </p:cNvPr>
            <p:cNvSpPr txBox="1"/>
            <p:nvPr/>
          </p:nvSpPr>
          <p:spPr>
            <a:xfrm>
              <a:off x="8411023" y="3985458"/>
              <a:ext cx="1131759" cy="351520"/>
            </a:xfrm>
            <a:prstGeom prst="rect">
              <a:avLst/>
            </a:prstGeom>
            <a:noFill/>
          </p:spPr>
          <p:txBody>
            <a:bodyPr wrap="none" rtlCol="0">
              <a:spAutoFit/>
            </a:bodyPr>
            <a:lstStyle/>
            <a:p>
              <a:r>
                <a:rPr lang="es-CO" sz="1100" b="1" dirty="0" smtClean="0">
                  <a:solidFill>
                    <a:schemeClr val="accent4"/>
                  </a:solidFill>
                  <a:effectLst>
                    <a:outerShdw blurRad="38100" dist="38100" dir="2700000" algn="tl">
                      <a:srgbClr val="000000">
                        <a:alpha val="43137"/>
                      </a:srgbClr>
                    </a:outerShdw>
                  </a:effectLst>
                </a:rPr>
                <a:t>EMPRESAS</a:t>
              </a:r>
              <a:endParaRPr lang="es-CO" sz="1100" b="1" dirty="0">
                <a:solidFill>
                  <a:schemeClr val="accent4"/>
                </a:solidFill>
                <a:effectLst>
                  <a:outerShdw blurRad="38100" dist="38100" dir="2700000" algn="tl">
                    <a:srgbClr val="000000">
                      <a:alpha val="43137"/>
                    </a:srgbClr>
                  </a:outerShdw>
                </a:effectLst>
              </a:endParaRPr>
            </a:p>
          </p:txBody>
        </p:sp>
        <p:pic>
          <p:nvPicPr>
            <p:cNvPr id="34" name="Picture 6" descr="http://us.cdn3.123rf.com/168nwm/difught/difught1205/difught120500432/13456757-fabrica-de-negro-con-naranja-redonda.jpg">
              <a:hlinkClick r:id="rId7" action="ppaction://hlinksldjump"/>
            </p:cNvPr>
            <p:cNvPicPr preferRelativeResize="0">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572549" y="4404070"/>
              <a:ext cx="684755" cy="476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5"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54562" y="3666674"/>
            <a:ext cx="324125" cy="41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 name="20 Grupo"/>
          <p:cNvGrpSpPr/>
          <p:nvPr/>
        </p:nvGrpSpPr>
        <p:grpSpPr>
          <a:xfrm>
            <a:off x="2179082" y="5291664"/>
            <a:ext cx="5179000" cy="323405"/>
            <a:chOff x="24863" y="5291664"/>
            <a:chExt cx="5179000" cy="323405"/>
          </a:xfrm>
        </p:grpSpPr>
        <p:sp>
          <p:nvSpPr>
            <p:cNvPr id="23" name="22 Cheurón">
              <a:hlinkClick r:id="rId10"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24" name="23 Cheurón">
              <a:hlinkClick r:id="rId11"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25" name="24 Cheurón">
              <a:hlinkClick r:id="rId12"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26"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26 Cheurón">
              <a:hlinkClick r:id="rId13"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Tree>
    <p:extLst>
      <p:ext uri="{BB962C8B-B14F-4D97-AF65-F5344CB8AC3E}">
        <p14:creationId xmlns:p14="http://schemas.microsoft.com/office/powerpoint/2010/main" val="284970678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70</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Percepción del </a:t>
            </a:r>
            <a:r>
              <a:rPr lang="es-CO" sz="1200" b="1" u="sng"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internet por computadora</a:t>
            </a: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 para realizar trámites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aphicFrame>
        <p:nvGraphicFramePr>
          <p:cNvPr id="33" name="32 Gráfico"/>
          <p:cNvGraphicFramePr/>
          <p:nvPr>
            <p:extLst>
              <p:ext uri="{D42A27DB-BD31-4B8C-83A1-F6EECF244321}">
                <p14:modId xmlns:p14="http://schemas.microsoft.com/office/powerpoint/2010/main" val="882373023"/>
              </p:ext>
            </p:extLst>
          </p:nvPr>
        </p:nvGraphicFramePr>
        <p:xfrm>
          <a:off x="3563888" y="1842687"/>
          <a:ext cx="3995761" cy="2586862"/>
        </p:xfrm>
        <a:graphic>
          <a:graphicData uri="http://schemas.openxmlformats.org/drawingml/2006/chart">
            <c:chart xmlns:c="http://schemas.openxmlformats.org/drawingml/2006/chart" xmlns:r="http://schemas.openxmlformats.org/officeDocument/2006/relationships" r:id="rId4"/>
          </a:graphicData>
        </a:graphic>
      </p:graphicFrame>
      <p:sp>
        <p:nvSpPr>
          <p:cNvPr id="45" name="44 Rectángulo"/>
          <p:cNvSpPr/>
          <p:nvPr/>
        </p:nvSpPr>
        <p:spPr>
          <a:xfrm>
            <a:off x="-129" y="5090328"/>
            <a:ext cx="8118770" cy="215444"/>
          </a:xfrm>
          <a:prstGeom prst="rect">
            <a:avLst/>
          </a:prstGeom>
        </p:spPr>
        <p:txBody>
          <a:bodyPr wrap="square">
            <a:spAutoFit/>
          </a:bodyPr>
          <a:lstStyle/>
          <a:p>
            <a:r>
              <a:rPr lang="es-CO" sz="800" b="1" dirty="0" err="1" smtClean="0">
                <a:solidFill>
                  <a:prstClr val="white">
                    <a:lumMod val="50000"/>
                  </a:prstClr>
                </a:solidFill>
              </a:rPr>
              <a:t>P25</a:t>
            </a:r>
            <a:r>
              <a:rPr lang="es-CO" sz="800" b="1" dirty="0" smtClean="0">
                <a:solidFill>
                  <a:prstClr val="white">
                    <a:lumMod val="50000"/>
                  </a:prstClr>
                </a:solidFill>
              </a:rPr>
              <a:t>. </a:t>
            </a:r>
            <a:r>
              <a:rPr lang="es-CO" sz="800" dirty="0" smtClean="0">
                <a:solidFill>
                  <a:prstClr val="white">
                    <a:lumMod val="50000"/>
                  </a:prstClr>
                </a:solidFill>
              </a:rPr>
              <a:t>¿Que deberían hacer las entidades para incentivar, motivar a las empresas a realizar trámites y a través de…&lt; mencione el medio&gt;? </a:t>
            </a:r>
            <a:endParaRPr lang="es-CO" sz="800" dirty="0">
              <a:solidFill>
                <a:prstClr val="white">
                  <a:lumMod val="50000"/>
                </a:prstClr>
              </a:solidFill>
            </a:endParaRPr>
          </a:p>
        </p:txBody>
      </p:sp>
      <p:sp>
        <p:nvSpPr>
          <p:cNvPr id="28" name="27 CuadroTexto"/>
          <p:cNvSpPr txBox="1"/>
          <p:nvPr/>
        </p:nvSpPr>
        <p:spPr>
          <a:xfrm>
            <a:off x="971600" y="4252074"/>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46" name="45 CuadroTexto"/>
          <p:cNvSpPr txBox="1"/>
          <p:nvPr/>
        </p:nvSpPr>
        <p:spPr>
          <a:xfrm>
            <a:off x="1293444" y="4253847"/>
            <a:ext cx="734496" cy="253916"/>
          </a:xfrm>
          <a:prstGeom prst="rect">
            <a:avLst/>
          </a:prstGeom>
          <a:noFill/>
        </p:spPr>
        <p:txBody>
          <a:bodyPr wrap="none" rtlCol="0">
            <a:spAutoFit/>
          </a:bodyPr>
          <a:lstStyle/>
          <a:p>
            <a:r>
              <a:rPr lang="es-CO" sz="1050" dirty="0" smtClean="0">
                <a:solidFill>
                  <a:prstClr val="white">
                    <a:lumMod val="50000"/>
                  </a:prstClr>
                </a:solidFill>
              </a:rPr>
              <a:t>1.268.177</a:t>
            </a:r>
            <a:endParaRPr lang="es-CO" sz="1050" dirty="0">
              <a:solidFill>
                <a:prstClr val="white">
                  <a:lumMod val="50000"/>
                </a:prstClr>
              </a:solidFill>
            </a:endParaRPr>
          </a:p>
        </p:txBody>
      </p:sp>
      <p:grpSp>
        <p:nvGrpSpPr>
          <p:cNvPr id="53" name="52 Grupo"/>
          <p:cNvGrpSpPr/>
          <p:nvPr/>
        </p:nvGrpSpPr>
        <p:grpSpPr>
          <a:xfrm>
            <a:off x="2242582" y="5329764"/>
            <a:ext cx="5179000" cy="323405"/>
            <a:chOff x="24863" y="5291664"/>
            <a:chExt cx="5179000" cy="323405"/>
          </a:xfrm>
        </p:grpSpPr>
        <p:sp>
          <p:nvSpPr>
            <p:cNvPr id="54" name="53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5" name="54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6" name="55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7"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57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59" name="58 Rectángulo redondeado">
            <a:hlinkClick r:id="rId10"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0" name="59 Rectángulo redondeado">
            <a:hlinkClick r:id="rId11"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1" name="60 Rectángulo redondeado">
            <a:hlinkClick r:id="rId12"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62" name="61 Rectángulo redondeado">
            <a:hlinkClick r:id="rId13"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63" name="62 Rectángulo redondeado">
            <a:hlinkClick r:id="rId14"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64" name="63 Rectángulo redondeado">
            <a:hlinkClick r:id="rId15" action="ppaction://hlinksldjump"/>
          </p:cNvPr>
          <p:cNvSpPr/>
          <p:nvPr/>
        </p:nvSpPr>
        <p:spPr>
          <a:xfrm>
            <a:off x="179512" y="373721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Percepción medios electrónicos</a:t>
            </a:r>
          </a:p>
        </p:txBody>
      </p:sp>
      <p:sp>
        <p:nvSpPr>
          <p:cNvPr id="65" name="64 Conector">
            <a:hlinkClick r:id="rId16" action="ppaction://hlinksldjump"/>
          </p:cNvPr>
          <p:cNvSpPr/>
          <p:nvPr/>
        </p:nvSpPr>
        <p:spPr>
          <a:xfrm>
            <a:off x="136724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6" name="65 Conector">
            <a:hlinkClick r:id="rId17" action="ppaction://hlinksldjump"/>
          </p:cNvPr>
          <p:cNvSpPr/>
          <p:nvPr/>
        </p:nvSpPr>
        <p:spPr>
          <a:xfrm>
            <a:off x="152054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7" name="66 Conector">
            <a:hlinkClick r:id="rId18" action="ppaction://hlinksldjump"/>
          </p:cNvPr>
          <p:cNvSpPr/>
          <p:nvPr/>
        </p:nvSpPr>
        <p:spPr>
          <a:xfrm>
            <a:off x="1673839"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8" name="67 Conector">
            <a:hlinkClick r:id="rId19" action="ppaction://hlinksldjump"/>
          </p:cNvPr>
          <p:cNvSpPr/>
          <p:nvPr/>
        </p:nvSpPr>
        <p:spPr>
          <a:xfrm>
            <a:off x="18271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9" name="68 Conector">
            <a:hlinkClick r:id="rId20" action="ppaction://hlinksldjump"/>
          </p:cNvPr>
          <p:cNvSpPr/>
          <p:nvPr/>
        </p:nvSpPr>
        <p:spPr>
          <a:xfrm>
            <a:off x="19804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0" name="69 Conector">
            <a:hlinkClick r:id="rId15" action="ppaction://hlinksldjump"/>
          </p:cNvPr>
          <p:cNvSpPr/>
          <p:nvPr/>
        </p:nvSpPr>
        <p:spPr>
          <a:xfrm>
            <a:off x="29418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1" name="70 Conector">
            <a:hlinkClick r:id="rId21" action="ppaction://hlinksldjump"/>
          </p:cNvPr>
          <p:cNvSpPr/>
          <p:nvPr/>
        </p:nvSpPr>
        <p:spPr>
          <a:xfrm>
            <a:off x="44747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2" name="71 Conector">
            <a:hlinkClick r:id="rId22" action="ppaction://hlinksldjump"/>
          </p:cNvPr>
          <p:cNvSpPr/>
          <p:nvPr/>
        </p:nvSpPr>
        <p:spPr>
          <a:xfrm>
            <a:off x="60077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3" name="72 Conector">
            <a:hlinkClick r:id="rId23" action="ppaction://hlinksldjump"/>
          </p:cNvPr>
          <p:cNvSpPr/>
          <p:nvPr/>
        </p:nvSpPr>
        <p:spPr>
          <a:xfrm>
            <a:off x="75406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24" action="ppaction://hlinksldjump"/>
          </p:cNvPr>
          <p:cNvSpPr/>
          <p:nvPr/>
        </p:nvSpPr>
        <p:spPr>
          <a:xfrm>
            <a:off x="90736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25" action="ppaction://hlinksldjump"/>
          </p:cNvPr>
          <p:cNvSpPr/>
          <p:nvPr/>
        </p:nvSpPr>
        <p:spPr>
          <a:xfrm>
            <a:off x="106065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26" action="ppaction://hlinksldjump"/>
          </p:cNvPr>
          <p:cNvSpPr/>
          <p:nvPr/>
        </p:nvSpPr>
        <p:spPr>
          <a:xfrm>
            <a:off x="121395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77" name="76 Grupo"/>
          <p:cNvGrpSpPr/>
          <p:nvPr/>
        </p:nvGrpSpPr>
        <p:grpSpPr>
          <a:xfrm>
            <a:off x="3819981" y="183107"/>
            <a:ext cx="1182459" cy="450689"/>
            <a:chOff x="3819981" y="183107"/>
            <a:chExt cx="1182459" cy="450689"/>
          </a:xfrm>
        </p:grpSpPr>
        <p:grpSp>
          <p:nvGrpSpPr>
            <p:cNvPr id="78" name="77 Grupo"/>
            <p:cNvGrpSpPr/>
            <p:nvPr/>
          </p:nvGrpSpPr>
          <p:grpSpPr>
            <a:xfrm>
              <a:off x="3819981" y="183107"/>
              <a:ext cx="1182459" cy="450689"/>
              <a:chOff x="3164210" y="183107"/>
              <a:chExt cx="1182459" cy="450689"/>
            </a:xfrm>
          </p:grpSpPr>
          <p:sp>
            <p:nvSpPr>
              <p:cNvPr id="80" name="79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1" name="80 CuadroTexto">
                <a:hlinkClick r:id="rId10"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79" name="Picture 6" descr="http://us.cdn3.123rf.com/168nwm/difught/difught1205/difught120500432/13456757-fabrica-de-negro-con-naranja-redonda.jpg">
              <a:hlinkClick r:id="rId10" action="ppaction://hlinksldjump"/>
            </p:cNvPr>
            <p:cNvPicPr preferRelativeResize="0">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78263334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71</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Percepción del </a:t>
            </a:r>
            <a:r>
              <a:rPr lang="es-CO" sz="1200" b="1" u="sng"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internet por dispositivos</a:t>
            </a: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 para realizar trámites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sp>
        <p:nvSpPr>
          <p:cNvPr id="44" name="43 Rectángulo"/>
          <p:cNvSpPr/>
          <p:nvPr/>
        </p:nvSpPr>
        <p:spPr>
          <a:xfrm>
            <a:off x="-18378" y="4967218"/>
            <a:ext cx="8118770" cy="338554"/>
          </a:xfrm>
          <a:prstGeom prst="rect">
            <a:avLst/>
          </a:prstGeom>
        </p:spPr>
        <p:txBody>
          <a:bodyPr wrap="square">
            <a:spAutoFit/>
          </a:bodyPr>
          <a:lstStyle/>
          <a:p>
            <a:r>
              <a:rPr lang="es-CO" sz="800" b="1" dirty="0" err="1">
                <a:solidFill>
                  <a:prstClr val="white">
                    <a:lumMod val="50000"/>
                  </a:prstClr>
                </a:solidFill>
              </a:rPr>
              <a:t>P</a:t>
            </a:r>
            <a:r>
              <a:rPr lang="es-CO" sz="800" b="1" dirty="0" err="1" smtClean="0">
                <a:solidFill>
                  <a:prstClr val="white">
                    <a:lumMod val="50000"/>
                  </a:prstClr>
                </a:solidFill>
              </a:rPr>
              <a:t>21</a:t>
            </a:r>
            <a:r>
              <a:rPr lang="es-CO" sz="800" dirty="0">
                <a:solidFill>
                  <a:prstClr val="white">
                    <a:lumMod val="50000"/>
                  </a:prstClr>
                </a:solidFill>
              </a:rPr>
              <a:t>. Independientemente que </a:t>
            </a:r>
            <a:r>
              <a:rPr lang="es-CO" sz="800" dirty="0" smtClean="0">
                <a:solidFill>
                  <a:prstClr val="white">
                    <a:lumMod val="50000"/>
                  </a:prstClr>
                </a:solidFill>
              </a:rPr>
              <a:t>las empresas los haya </a:t>
            </a:r>
            <a:r>
              <a:rPr lang="es-CO" sz="800" dirty="0">
                <a:solidFill>
                  <a:prstClr val="white">
                    <a:lumMod val="50000"/>
                  </a:prstClr>
                </a:solidFill>
              </a:rPr>
              <a:t>o no utilizado, que cosas positivas tiene para usted realizar trámites y servicios a través de &lt;mencione el medio&gt;? </a:t>
            </a:r>
            <a:endParaRPr lang="es-CO" sz="800" dirty="0" smtClean="0">
              <a:solidFill>
                <a:prstClr val="white">
                  <a:lumMod val="50000"/>
                </a:prstClr>
              </a:solidFill>
            </a:endParaRPr>
          </a:p>
          <a:p>
            <a:r>
              <a:rPr lang="es-CO" sz="800" b="1" dirty="0" err="1">
                <a:solidFill>
                  <a:prstClr val="white">
                    <a:lumMod val="50000"/>
                  </a:prstClr>
                </a:solidFill>
              </a:rPr>
              <a:t>P</a:t>
            </a:r>
            <a:r>
              <a:rPr lang="es-CO" sz="800" b="1" dirty="0" err="1" smtClean="0">
                <a:solidFill>
                  <a:prstClr val="white">
                    <a:lumMod val="50000"/>
                  </a:prstClr>
                </a:solidFill>
              </a:rPr>
              <a:t>22</a:t>
            </a:r>
            <a:r>
              <a:rPr lang="es-CO" sz="800" b="1" dirty="0">
                <a:solidFill>
                  <a:prstClr val="white">
                    <a:lumMod val="50000"/>
                  </a:prstClr>
                </a:solidFill>
              </a:rPr>
              <a:t>.</a:t>
            </a:r>
            <a:r>
              <a:rPr lang="es-CO" sz="800" dirty="0">
                <a:solidFill>
                  <a:prstClr val="white">
                    <a:lumMod val="50000"/>
                  </a:prstClr>
                </a:solidFill>
              </a:rPr>
              <a:t> ¿Qué cosas no tan positivas o negativas tiene </a:t>
            </a:r>
            <a:r>
              <a:rPr lang="es-CO" sz="800" dirty="0" smtClean="0">
                <a:solidFill>
                  <a:prstClr val="white">
                    <a:lumMod val="50000"/>
                  </a:prstClr>
                </a:solidFill>
              </a:rPr>
              <a:t>la empresa para realizar </a:t>
            </a:r>
            <a:r>
              <a:rPr lang="es-CO" sz="800" dirty="0">
                <a:solidFill>
                  <a:prstClr val="white">
                    <a:lumMod val="50000"/>
                  </a:prstClr>
                </a:solidFill>
              </a:rPr>
              <a:t>trámites y servicios a través de &lt; mencione el medio&gt;? </a:t>
            </a:r>
          </a:p>
        </p:txBody>
      </p:sp>
      <p:graphicFrame>
        <p:nvGraphicFramePr>
          <p:cNvPr id="52" name="51 Tabla"/>
          <p:cNvGraphicFramePr>
            <a:graphicFrameLocks noGrp="1"/>
          </p:cNvGraphicFramePr>
          <p:nvPr>
            <p:extLst>
              <p:ext uri="{D42A27DB-BD31-4B8C-83A1-F6EECF244321}">
                <p14:modId xmlns:p14="http://schemas.microsoft.com/office/powerpoint/2010/main" val="2617175867"/>
              </p:ext>
            </p:extLst>
          </p:nvPr>
        </p:nvGraphicFramePr>
        <p:xfrm>
          <a:off x="2339752" y="1770050"/>
          <a:ext cx="3312368" cy="2110476"/>
        </p:xfrm>
        <a:graphic>
          <a:graphicData uri="http://schemas.openxmlformats.org/drawingml/2006/table">
            <a:tbl>
              <a:tblPr/>
              <a:tblGrid>
                <a:gridCol w="1656184"/>
                <a:gridCol w="1656184"/>
              </a:tblGrid>
              <a:tr h="157239">
                <a:tc>
                  <a:txBody>
                    <a:bodyPr/>
                    <a:lstStyle/>
                    <a:p>
                      <a:pPr algn="ctr" fontAlgn="ctr"/>
                      <a:r>
                        <a:rPr lang="es-CO" sz="900" b="0" i="0" u="none" strike="noStrike" dirty="0" smtClean="0">
                          <a:solidFill>
                            <a:srgbClr val="000000"/>
                          </a:solidFill>
                          <a:effectLst/>
                          <a:latin typeface="Calibri"/>
                        </a:rPr>
                        <a:t>ASPECTOS POSITIVOS</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Ahorro de tiempo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55,67%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Ahorro de dinero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37,33%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Desde cualquier lugar</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27,77%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A cualquier hora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22,52%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Es más cómodo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22,41%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Cualquier día de la semana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21,08%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Seguridad</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14,75%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Transparencia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12,97%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Otro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2,14%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pic>
        <p:nvPicPr>
          <p:cNvPr id="53" name="Picture 2" descr="http://thumbs.dreamstime.com/z/positivo-y-negativa-6076640.jpg"/>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r="20580" b="53436"/>
          <a:stretch/>
        </p:blipFill>
        <p:spPr bwMode="auto">
          <a:xfrm>
            <a:off x="4441072" y="1789255"/>
            <a:ext cx="684000" cy="60855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4" name="53 Tabla"/>
          <p:cNvGraphicFramePr>
            <a:graphicFrameLocks noGrp="1"/>
          </p:cNvGraphicFramePr>
          <p:nvPr>
            <p:extLst>
              <p:ext uri="{D42A27DB-BD31-4B8C-83A1-F6EECF244321}">
                <p14:modId xmlns:p14="http://schemas.microsoft.com/office/powerpoint/2010/main" val="2006321880"/>
              </p:ext>
            </p:extLst>
          </p:nvPr>
        </p:nvGraphicFramePr>
        <p:xfrm>
          <a:off x="5868144" y="1764747"/>
          <a:ext cx="3312368" cy="2520927"/>
        </p:xfrm>
        <a:graphic>
          <a:graphicData uri="http://schemas.openxmlformats.org/drawingml/2006/table">
            <a:tbl>
              <a:tblPr/>
              <a:tblGrid>
                <a:gridCol w="1656184"/>
                <a:gridCol w="1656184"/>
              </a:tblGrid>
              <a:tr h="157239">
                <a:tc>
                  <a:txBody>
                    <a:bodyPr/>
                    <a:lstStyle/>
                    <a:p>
                      <a:pPr algn="ctr" fontAlgn="ctr"/>
                      <a:r>
                        <a:rPr lang="es-CO" sz="900" b="0" i="0" u="none" strike="noStrike" dirty="0" smtClean="0">
                          <a:solidFill>
                            <a:srgbClr val="000000"/>
                          </a:solidFill>
                          <a:effectLst/>
                          <a:latin typeface="Calibri"/>
                        </a:rPr>
                        <a:t>ASPECTOS NEGATIVOS</a:t>
                      </a: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smtClean="0">
                        <a:solidFill>
                          <a:srgbClr val="000000"/>
                        </a:solidFill>
                        <a:effectLst/>
                        <a:latin typeface="Calibri"/>
                      </a:endParaRPr>
                    </a:p>
                    <a:p>
                      <a:pPr algn="ctr" fontAlgn="ctr"/>
                      <a:endParaRPr lang="es-CO" sz="900" b="0" i="0" u="none" strike="noStrike" dirty="0">
                        <a:solidFill>
                          <a:srgbClr val="000000"/>
                        </a:solidFill>
                        <a:effectLst/>
                        <a:latin typeface="Calibri"/>
                      </a:endParaRP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Se puede caer el sistema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33,16%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Falta de asesoría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26,80%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Dificultad para seguir el menú</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23,51%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Inseguridad</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22,53%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Los trámites y servicios pueden quedar incompletos</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21,88%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No está diseñado para todas las edades</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20,82%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Mucha información</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16,27%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Dificultad para el acceso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13,92%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Información desordenada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a:solidFill>
                            <a:srgbClr val="000000"/>
                          </a:solidFill>
                          <a:effectLst/>
                          <a:latin typeface="Calibri"/>
                        </a:rPr>
                        <a:t>13,75%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57239">
                <a:tc>
                  <a:txBody>
                    <a:bodyPr/>
                    <a:lstStyle/>
                    <a:p>
                      <a:pPr algn="l" rtl="0" fontAlgn="ctr"/>
                      <a:r>
                        <a:rPr lang="es-CO" sz="900" b="0" i="0" u="none" strike="noStrike">
                          <a:solidFill>
                            <a:srgbClr val="000000"/>
                          </a:solidFill>
                          <a:effectLst/>
                          <a:latin typeface="Calibri"/>
                        </a:rPr>
                        <a:t>Otro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es-CO" sz="900" b="0" i="0" u="none" strike="noStrike" dirty="0">
                          <a:solidFill>
                            <a:srgbClr val="000000"/>
                          </a:solidFill>
                          <a:effectLst/>
                          <a:latin typeface="Calibri"/>
                        </a:rPr>
                        <a:t>1,73%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pic>
        <p:nvPicPr>
          <p:cNvPr id="55" name="Picture 2" descr="http://thumbs.dreamstime.com/z/positivo-y-negativa-6076640.jpg"/>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23460" t="46970" r="20580" b="6059"/>
          <a:stretch/>
        </p:blipFill>
        <p:spPr bwMode="auto">
          <a:xfrm>
            <a:off x="7969464" y="1801130"/>
            <a:ext cx="684000" cy="613858"/>
          </a:xfrm>
          <a:prstGeom prst="rect">
            <a:avLst/>
          </a:prstGeom>
          <a:noFill/>
          <a:extLst>
            <a:ext uri="{909E8E84-426E-40DD-AFC4-6F175D3DCCD1}">
              <a14:hiddenFill xmlns:a14="http://schemas.microsoft.com/office/drawing/2010/main">
                <a:solidFill>
                  <a:srgbClr val="FFFFFF"/>
                </a:solidFill>
              </a14:hiddenFill>
            </a:ext>
          </a:extLst>
        </p:spPr>
      </p:pic>
      <p:sp>
        <p:nvSpPr>
          <p:cNvPr id="56" name="55 CuadroTexto"/>
          <p:cNvSpPr txBox="1"/>
          <p:nvPr/>
        </p:nvSpPr>
        <p:spPr>
          <a:xfrm>
            <a:off x="971600" y="4252074"/>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57" name="56 CuadroTexto"/>
          <p:cNvSpPr txBox="1"/>
          <p:nvPr/>
        </p:nvSpPr>
        <p:spPr>
          <a:xfrm>
            <a:off x="1293444" y="4253847"/>
            <a:ext cx="734496" cy="253916"/>
          </a:xfrm>
          <a:prstGeom prst="rect">
            <a:avLst/>
          </a:prstGeom>
          <a:noFill/>
        </p:spPr>
        <p:txBody>
          <a:bodyPr wrap="none" rtlCol="0">
            <a:spAutoFit/>
          </a:bodyPr>
          <a:lstStyle/>
          <a:p>
            <a:r>
              <a:rPr lang="es-CO" sz="1050" dirty="0" smtClean="0">
                <a:solidFill>
                  <a:prstClr val="white">
                    <a:lumMod val="50000"/>
                  </a:prstClr>
                </a:solidFill>
              </a:rPr>
              <a:t>1.268.177</a:t>
            </a:r>
            <a:endParaRPr lang="es-CO" sz="1050" dirty="0">
              <a:solidFill>
                <a:prstClr val="white">
                  <a:lumMod val="50000"/>
                </a:prstClr>
              </a:solidFill>
            </a:endParaRPr>
          </a:p>
        </p:txBody>
      </p:sp>
      <p:grpSp>
        <p:nvGrpSpPr>
          <p:cNvPr id="58" name="57 Grupo"/>
          <p:cNvGrpSpPr/>
          <p:nvPr/>
        </p:nvGrpSpPr>
        <p:grpSpPr>
          <a:xfrm>
            <a:off x="2242582" y="5329764"/>
            <a:ext cx="5179000" cy="323405"/>
            <a:chOff x="24863" y="5291664"/>
            <a:chExt cx="5179000" cy="323405"/>
          </a:xfrm>
        </p:grpSpPr>
        <p:sp>
          <p:nvSpPr>
            <p:cNvPr id="59" name="58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60" name="59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61" name="60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62"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62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64" name="63 Rectángulo redondeado">
            <a:hlinkClick r:id="rId11"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5" name="64 Rectángulo redondeado">
            <a:hlinkClick r:id="rId12"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6" name="65 Rectángulo redondeado">
            <a:hlinkClick r:id="rId13"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67" name="66 Rectángulo redondeado">
            <a:hlinkClick r:id="rId14"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68" name="67 Rectángulo redondeado">
            <a:hlinkClick r:id="rId15"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69" name="68 Rectángulo redondeado">
            <a:hlinkClick r:id="rId16" action="ppaction://hlinksldjump"/>
          </p:cNvPr>
          <p:cNvSpPr/>
          <p:nvPr/>
        </p:nvSpPr>
        <p:spPr>
          <a:xfrm>
            <a:off x="179512" y="373721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Percepción medios electrónicos</a:t>
            </a:r>
          </a:p>
        </p:txBody>
      </p:sp>
      <p:sp>
        <p:nvSpPr>
          <p:cNvPr id="70" name="69 Conector">
            <a:hlinkClick r:id="rId17" action="ppaction://hlinksldjump"/>
          </p:cNvPr>
          <p:cNvSpPr/>
          <p:nvPr/>
        </p:nvSpPr>
        <p:spPr>
          <a:xfrm>
            <a:off x="136724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1" name="70 Conector">
            <a:hlinkClick r:id="rId18" action="ppaction://hlinksldjump"/>
          </p:cNvPr>
          <p:cNvSpPr/>
          <p:nvPr/>
        </p:nvSpPr>
        <p:spPr>
          <a:xfrm>
            <a:off x="152054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2" name="71 Conector">
            <a:hlinkClick r:id="rId19" action="ppaction://hlinksldjump"/>
          </p:cNvPr>
          <p:cNvSpPr/>
          <p:nvPr/>
        </p:nvSpPr>
        <p:spPr>
          <a:xfrm>
            <a:off x="167383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3" name="72 Conector">
            <a:hlinkClick r:id="rId20" action="ppaction://hlinksldjump"/>
          </p:cNvPr>
          <p:cNvSpPr/>
          <p:nvPr/>
        </p:nvSpPr>
        <p:spPr>
          <a:xfrm>
            <a:off x="18271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21" action="ppaction://hlinksldjump"/>
          </p:cNvPr>
          <p:cNvSpPr/>
          <p:nvPr/>
        </p:nvSpPr>
        <p:spPr>
          <a:xfrm>
            <a:off x="19804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16" action="ppaction://hlinksldjump"/>
          </p:cNvPr>
          <p:cNvSpPr/>
          <p:nvPr/>
        </p:nvSpPr>
        <p:spPr>
          <a:xfrm>
            <a:off x="29418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22" action="ppaction://hlinksldjump"/>
          </p:cNvPr>
          <p:cNvSpPr/>
          <p:nvPr/>
        </p:nvSpPr>
        <p:spPr>
          <a:xfrm>
            <a:off x="44747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3" action="ppaction://hlinksldjump"/>
          </p:cNvPr>
          <p:cNvSpPr/>
          <p:nvPr/>
        </p:nvSpPr>
        <p:spPr>
          <a:xfrm>
            <a:off x="60077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24" action="ppaction://hlinksldjump"/>
          </p:cNvPr>
          <p:cNvSpPr/>
          <p:nvPr/>
        </p:nvSpPr>
        <p:spPr>
          <a:xfrm>
            <a:off x="75406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25" action="ppaction://hlinksldjump"/>
          </p:cNvPr>
          <p:cNvSpPr/>
          <p:nvPr/>
        </p:nvSpPr>
        <p:spPr>
          <a:xfrm>
            <a:off x="90736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26" action="ppaction://hlinksldjump"/>
          </p:cNvPr>
          <p:cNvSpPr/>
          <p:nvPr/>
        </p:nvSpPr>
        <p:spPr>
          <a:xfrm>
            <a:off x="106065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27" action="ppaction://hlinksldjump"/>
          </p:cNvPr>
          <p:cNvSpPr/>
          <p:nvPr/>
        </p:nvSpPr>
        <p:spPr>
          <a:xfrm>
            <a:off x="121395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82" name="81 Grupo"/>
          <p:cNvGrpSpPr/>
          <p:nvPr/>
        </p:nvGrpSpPr>
        <p:grpSpPr>
          <a:xfrm>
            <a:off x="3819981" y="183107"/>
            <a:ext cx="1182459" cy="450689"/>
            <a:chOff x="3819981" y="183107"/>
            <a:chExt cx="1182459" cy="450689"/>
          </a:xfrm>
        </p:grpSpPr>
        <p:grpSp>
          <p:nvGrpSpPr>
            <p:cNvPr id="83" name="82 Grupo"/>
            <p:cNvGrpSpPr/>
            <p:nvPr/>
          </p:nvGrpSpPr>
          <p:grpSpPr>
            <a:xfrm>
              <a:off x="3819981" y="183107"/>
              <a:ext cx="1182459" cy="450689"/>
              <a:chOff x="3164210" y="183107"/>
              <a:chExt cx="1182459" cy="450689"/>
            </a:xfrm>
          </p:grpSpPr>
          <p:sp>
            <p:nvSpPr>
              <p:cNvPr id="85" name="84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6" name="85 CuadroTexto">
                <a:hlinkClick r:id="rId11"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84" name="Picture 6" descr="http://us.cdn3.123rf.com/168nwm/difught/difught1205/difught120500432/13456757-fabrica-de-negro-con-naranja-redonda.jpg">
              <a:hlinkClick r:id="rId11" action="ppaction://hlinksldjump"/>
            </p:cNvPr>
            <p:cNvPicPr preferRelativeResize="0">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77109707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72</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Percepción del </a:t>
            </a:r>
            <a:r>
              <a:rPr lang="es-CO" sz="1200" b="1" u="sng"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internet por dispositivos</a:t>
            </a: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 para realizar trámites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aphicFrame>
        <p:nvGraphicFramePr>
          <p:cNvPr id="32" name="31 Gráfico"/>
          <p:cNvGraphicFramePr/>
          <p:nvPr>
            <p:extLst>
              <p:ext uri="{D42A27DB-BD31-4B8C-83A1-F6EECF244321}">
                <p14:modId xmlns:p14="http://schemas.microsoft.com/office/powerpoint/2010/main" val="2890009209"/>
              </p:ext>
            </p:extLst>
          </p:nvPr>
        </p:nvGraphicFramePr>
        <p:xfrm>
          <a:off x="2240806" y="2013339"/>
          <a:ext cx="2902697" cy="264436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3" name="32 Gráfico"/>
          <p:cNvGraphicFramePr/>
          <p:nvPr>
            <p:extLst>
              <p:ext uri="{D42A27DB-BD31-4B8C-83A1-F6EECF244321}">
                <p14:modId xmlns:p14="http://schemas.microsoft.com/office/powerpoint/2010/main" val="4086738521"/>
              </p:ext>
            </p:extLst>
          </p:nvPr>
        </p:nvGraphicFramePr>
        <p:xfrm>
          <a:off x="5220072" y="2022738"/>
          <a:ext cx="3995761" cy="2586862"/>
        </p:xfrm>
        <a:graphic>
          <a:graphicData uri="http://schemas.openxmlformats.org/drawingml/2006/chart">
            <c:chart xmlns:c="http://schemas.openxmlformats.org/drawingml/2006/chart" xmlns:r="http://schemas.openxmlformats.org/officeDocument/2006/relationships" r:id="rId5"/>
          </a:graphicData>
        </a:graphic>
      </p:graphicFrame>
      <p:cxnSp>
        <p:nvCxnSpPr>
          <p:cNvPr id="34" name="33 Conector recto"/>
          <p:cNvCxnSpPr/>
          <p:nvPr/>
        </p:nvCxnSpPr>
        <p:spPr>
          <a:xfrm>
            <a:off x="5220072" y="1597739"/>
            <a:ext cx="0" cy="3132000"/>
          </a:xfrm>
          <a:prstGeom prst="line">
            <a:avLst/>
          </a:prstGeom>
          <a:ln w="12700">
            <a:solidFill>
              <a:schemeClr val="accent2">
                <a:lumMod val="60000"/>
                <a:lumOff val="4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 name="1 Rectángulo"/>
          <p:cNvSpPr/>
          <p:nvPr/>
        </p:nvSpPr>
        <p:spPr>
          <a:xfrm>
            <a:off x="2195736" y="1768088"/>
            <a:ext cx="2170018" cy="276999"/>
          </a:xfrm>
          <a:prstGeom prst="rect">
            <a:avLst/>
          </a:prstGeom>
        </p:spPr>
        <p:txBody>
          <a:bodyPr wrap="none">
            <a:spAutoFit/>
          </a:bodyPr>
          <a:lstStyle/>
          <a:p>
            <a:r>
              <a:rPr lang="es-CO" sz="1200" b="1" dirty="0" smtClean="0">
                <a:solidFill>
                  <a:srgbClr val="1F497D"/>
                </a:solidFill>
              </a:rPr>
              <a:t>Motivadores del uso del medio</a:t>
            </a:r>
            <a:endParaRPr lang="es-CO" sz="1200" dirty="0">
              <a:solidFill>
                <a:srgbClr val="1F497D"/>
              </a:solidFill>
            </a:endParaRPr>
          </a:p>
        </p:txBody>
      </p:sp>
      <p:sp>
        <p:nvSpPr>
          <p:cNvPr id="36" name="35 Rectángulo"/>
          <p:cNvSpPr/>
          <p:nvPr/>
        </p:nvSpPr>
        <p:spPr>
          <a:xfrm>
            <a:off x="5246677" y="1765505"/>
            <a:ext cx="1891543" cy="276999"/>
          </a:xfrm>
          <a:prstGeom prst="rect">
            <a:avLst/>
          </a:prstGeom>
        </p:spPr>
        <p:txBody>
          <a:bodyPr wrap="none">
            <a:spAutoFit/>
          </a:bodyPr>
          <a:lstStyle/>
          <a:p>
            <a:r>
              <a:rPr lang="es-CO" sz="1200" b="1" dirty="0" smtClean="0">
                <a:solidFill>
                  <a:srgbClr val="1F497D"/>
                </a:solidFill>
              </a:rPr>
              <a:t>Barreras de uso del medio</a:t>
            </a:r>
            <a:endParaRPr lang="es-CO" sz="1200" dirty="0">
              <a:solidFill>
                <a:srgbClr val="1F497D"/>
              </a:solidFill>
            </a:endParaRPr>
          </a:p>
        </p:txBody>
      </p:sp>
      <p:sp>
        <p:nvSpPr>
          <p:cNvPr id="66" name="65 Rectángulo"/>
          <p:cNvSpPr/>
          <p:nvPr/>
        </p:nvSpPr>
        <p:spPr>
          <a:xfrm>
            <a:off x="-6503" y="4967218"/>
            <a:ext cx="8118770" cy="338554"/>
          </a:xfrm>
          <a:prstGeom prst="rect">
            <a:avLst/>
          </a:prstGeom>
        </p:spPr>
        <p:txBody>
          <a:bodyPr wrap="square">
            <a:spAutoFit/>
          </a:bodyPr>
          <a:lstStyle/>
          <a:p>
            <a:r>
              <a:rPr lang="es-CO" sz="800" b="1" dirty="0" err="1">
                <a:solidFill>
                  <a:prstClr val="white">
                    <a:lumMod val="50000"/>
                  </a:prstClr>
                </a:solidFill>
              </a:rPr>
              <a:t>P</a:t>
            </a:r>
            <a:r>
              <a:rPr lang="es-CO" sz="800" b="1" dirty="0" err="1" smtClean="0">
                <a:solidFill>
                  <a:prstClr val="white">
                    <a:lumMod val="50000"/>
                  </a:prstClr>
                </a:solidFill>
              </a:rPr>
              <a:t>23</a:t>
            </a:r>
            <a:r>
              <a:rPr lang="es-CO" sz="800" b="1" dirty="0">
                <a:solidFill>
                  <a:prstClr val="white">
                    <a:lumMod val="50000"/>
                  </a:prstClr>
                </a:solidFill>
              </a:rPr>
              <a:t>.</a:t>
            </a:r>
            <a:r>
              <a:rPr lang="es-CO" sz="800" dirty="0">
                <a:solidFill>
                  <a:prstClr val="white">
                    <a:lumMod val="50000"/>
                  </a:prstClr>
                </a:solidFill>
              </a:rPr>
              <a:t> Qué cosas motivan a </a:t>
            </a:r>
            <a:r>
              <a:rPr lang="es-CO" sz="800" dirty="0" smtClean="0">
                <a:solidFill>
                  <a:prstClr val="white">
                    <a:lumMod val="50000"/>
                  </a:prstClr>
                </a:solidFill>
              </a:rPr>
              <a:t>la empresa a utilizar </a:t>
            </a:r>
            <a:r>
              <a:rPr lang="es-CO" sz="800" dirty="0">
                <a:solidFill>
                  <a:prstClr val="white">
                    <a:lumMod val="50000"/>
                  </a:prstClr>
                </a:solidFill>
              </a:rPr>
              <a:t>&lt; mencione el medio&gt; para realizar trámites y servicios? </a:t>
            </a:r>
            <a:r>
              <a:rPr lang="es-CO" sz="800" dirty="0" smtClean="0">
                <a:solidFill>
                  <a:prstClr val="white">
                    <a:lumMod val="50000"/>
                  </a:prstClr>
                </a:solidFill>
              </a:rPr>
              <a:t>(</a:t>
            </a:r>
            <a:endParaRPr lang="es-CO" sz="800" dirty="0">
              <a:solidFill>
                <a:prstClr val="white">
                  <a:lumMod val="50000"/>
                </a:prstClr>
              </a:solidFill>
            </a:endParaRPr>
          </a:p>
          <a:p>
            <a:r>
              <a:rPr lang="es-CO" sz="800" b="1" dirty="0" err="1" smtClean="0">
                <a:solidFill>
                  <a:prstClr val="white">
                    <a:lumMod val="50000"/>
                  </a:prstClr>
                </a:solidFill>
              </a:rPr>
              <a:t>P24</a:t>
            </a:r>
            <a:r>
              <a:rPr lang="es-CO" sz="800" b="1" dirty="0">
                <a:solidFill>
                  <a:prstClr val="white">
                    <a:lumMod val="50000"/>
                  </a:prstClr>
                </a:solidFill>
              </a:rPr>
              <a:t>. </a:t>
            </a:r>
            <a:r>
              <a:rPr lang="es-CO" sz="800" dirty="0">
                <a:solidFill>
                  <a:prstClr val="white">
                    <a:lumMod val="50000"/>
                  </a:prstClr>
                </a:solidFill>
              </a:rPr>
              <a:t>¿Qué cosas hacen que </a:t>
            </a:r>
            <a:r>
              <a:rPr lang="es-CO" sz="800" dirty="0" smtClean="0">
                <a:solidFill>
                  <a:prstClr val="white">
                    <a:lumMod val="50000"/>
                  </a:prstClr>
                </a:solidFill>
              </a:rPr>
              <a:t>las empresas </a:t>
            </a:r>
            <a:r>
              <a:rPr lang="es-CO" sz="800" dirty="0">
                <a:solidFill>
                  <a:prstClr val="white">
                    <a:lumMod val="50000"/>
                  </a:prstClr>
                </a:solidFill>
              </a:rPr>
              <a:t>no utilicen &lt; mencione el medio&gt; para realizar trámites y </a:t>
            </a:r>
            <a:r>
              <a:rPr lang="es-CO" sz="800" dirty="0" smtClean="0">
                <a:solidFill>
                  <a:prstClr val="white">
                    <a:lumMod val="50000"/>
                  </a:prstClr>
                </a:solidFill>
              </a:rPr>
              <a:t>servicios?</a:t>
            </a:r>
          </a:p>
        </p:txBody>
      </p:sp>
      <p:sp>
        <p:nvSpPr>
          <p:cNvPr id="47" name="46 CuadroTexto"/>
          <p:cNvSpPr txBox="1"/>
          <p:nvPr/>
        </p:nvSpPr>
        <p:spPr>
          <a:xfrm>
            <a:off x="971600" y="4108058"/>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48" name="47 CuadroTexto"/>
          <p:cNvSpPr txBox="1"/>
          <p:nvPr/>
        </p:nvSpPr>
        <p:spPr>
          <a:xfrm>
            <a:off x="1293444" y="4109831"/>
            <a:ext cx="734496" cy="253916"/>
          </a:xfrm>
          <a:prstGeom prst="rect">
            <a:avLst/>
          </a:prstGeom>
          <a:noFill/>
        </p:spPr>
        <p:txBody>
          <a:bodyPr wrap="none" rtlCol="0">
            <a:spAutoFit/>
          </a:bodyPr>
          <a:lstStyle/>
          <a:p>
            <a:r>
              <a:rPr lang="es-CO" sz="1050" dirty="0" smtClean="0">
                <a:solidFill>
                  <a:prstClr val="white">
                    <a:lumMod val="50000"/>
                  </a:prstClr>
                </a:solidFill>
              </a:rPr>
              <a:t>1.268.177</a:t>
            </a:r>
            <a:endParaRPr lang="es-CO" sz="1050" dirty="0">
              <a:solidFill>
                <a:prstClr val="white">
                  <a:lumMod val="50000"/>
                </a:prstClr>
              </a:solidFill>
            </a:endParaRPr>
          </a:p>
        </p:txBody>
      </p:sp>
      <p:grpSp>
        <p:nvGrpSpPr>
          <p:cNvPr id="56" name="55 Grupo"/>
          <p:cNvGrpSpPr/>
          <p:nvPr/>
        </p:nvGrpSpPr>
        <p:grpSpPr>
          <a:xfrm>
            <a:off x="2242582" y="5329764"/>
            <a:ext cx="5179000" cy="323405"/>
            <a:chOff x="24863" y="5291664"/>
            <a:chExt cx="5179000" cy="323405"/>
          </a:xfrm>
        </p:grpSpPr>
        <p:sp>
          <p:nvSpPr>
            <p:cNvPr id="59" name="58 Cheurón">
              <a:hlinkClick r:id="rId6"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60" name="59 Cheurón">
              <a:hlinkClick r:id="rId7"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61" name="60 Cheurón">
              <a:hlinkClick r:id="rId8"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62" name="Picture 2" descr="http://58533534ea9b6562bf3c-029f06cbf668e558ffb5306597309f00.r0.cf1.rackcdn.com/2012/10/Like.jp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62 Cheurón">
              <a:hlinkClick r:id="rId10"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64" name="63 Rectángulo redondeado">
            <a:hlinkClick r:id="rId11"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5" name="64 Rectángulo redondeado">
            <a:hlinkClick r:id="rId12"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7" name="66 Rectángulo redondeado">
            <a:hlinkClick r:id="rId13"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68" name="67 Rectángulo redondeado">
            <a:hlinkClick r:id="rId14"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69" name="68 Rectángulo redondeado">
            <a:hlinkClick r:id="rId15"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70" name="69 Rectángulo redondeado">
            <a:hlinkClick r:id="rId16" action="ppaction://hlinksldjump"/>
          </p:cNvPr>
          <p:cNvSpPr/>
          <p:nvPr/>
        </p:nvSpPr>
        <p:spPr>
          <a:xfrm>
            <a:off x="179512" y="373721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Percepción medios electrónicos</a:t>
            </a:r>
          </a:p>
        </p:txBody>
      </p:sp>
      <p:sp>
        <p:nvSpPr>
          <p:cNvPr id="71" name="70 Conector">
            <a:hlinkClick r:id="rId17" action="ppaction://hlinksldjump"/>
          </p:cNvPr>
          <p:cNvSpPr/>
          <p:nvPr/>
        </p:nvSpPr>
        <p:spPr>
          <a:xfrm>
            <a:off x="136724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2" name="71 Conector">
            <a:hlinkClick r:id="rId18" action="ppaction://hlinksldjump"/>
          </p:cNvPr>
          <p:cNvSpPr/>
          <p:nvPr/>
        </p:nvSpPr>
        <p:spPr>
          <a:xfrm>
            <a:off x="152054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3" name="72 Conector">
            <a:hlinkClick r:id="rId19" action="ppaction://hlinksldjump"/>
          </p:cNvPr>
          <p:cNvSpPr/>
          <p:nvPr/>
        </p:nvSpPr>
        <p:spPr>
          <a:xfrm>
            <a:off x="167383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20" action="ppaction://hlinksldjump"/>
          </p:cNvPr>
          <p:cNvSpPr/>
          <p:nvPr/>
        </p:nvSpPr>
        <p:spPr>
          <a:xfrm>
            <a:off x="182713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21" action="ppaction://hlinksldjump"/>
          </p:cNvPr>
          <p:cNvSpPr/>
          <p:nvPr/>
        </p:nvSpPr>
        <p:spPr>
          <a:xfrm>
            <a:off x="1980434" y="3967247"/>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16" action="ppaction://hlinksldjump"/>
          </p:cNvPr>
          <p:cNvSpPr/>
          <p:nvPr/>
        </p:nvSpPr>
        <p:spPr>
          <a:xfrm>
            <a:off x="29418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7" name="76 Conector">
            <a:hlinkClick r:id="rId22" action="ppaction://hlinksldjump"/>
          </p:cNvPr>
          <p:cNvSpPr/>
          <p:nvPr/>
        </p:nvSpPr>
        <p:spPr>
          <a:xfrm>
            <a:off x="44747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8" name="77 Conector">
            <a:hlinkClick r:id="rId23" action="ppaction://hlinksldjump"/>
          </p:cNvPr>
          <p:cNvSpPr/>
          <p:nvPr/>
        </p:nvSpPr>
        <p:spPr>
          <a:xfrm>
            <a:off x="60077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9" name="78 Conector">
            <a:hlinkClick r:id="rId24" action="ppaction://hlinksldjump"/>
          </p:cNvPr>
          <p:cNvSpPr/>
          <p:nvPr/>
        </p:nvSpPr>
        <p:spPr>
          <a:xfrm>
            <a:off x="75406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0" name="79 Conector">
            <a:hlinkClick r:id="rId25" action="ppaction://hlinksldjump"/>
          </p:cNvPr>
          <p:cNvSpPr/>
          <p:nvPr/>
        </p:nvSpPr>
        <p:spPr>
          <a:xfrm>
            <a:off x="90736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1" name="80 Conector">
            <a:hlinkClick r:id="rId26" action="ppaction://hlinksldjump"/>
          </p:cNvPr>
          <p:cNvSpPr/>
          <p:nvPr/>
        </p:nvSpPr>
        <p:spPr>
          <a:xfrm>
            <a:off x="106065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82" name="81 Conector">
            <a:hlinkClick r:id="rId27" action="ppaction://hlinksldjump"/>
          </p:cNvPr>
          <p:cNvSpPr/>
          <p:nvPr/>
        </p:nvSpPr>
        <p:spPr>
          <a:xfrm>
            <a:off x="121395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83" name="82 Grupo"/>
          <p:cNvGrpSpPr/>
          <p:nvPr/>
        </p:nvGrpSpPr>
        <p:grpSpPr>
          <a:xfrm>
            <a:off x="3819981" y="183107"/>
            <a:ext cx="1182459" cy="450689"/>
            <a:chOff x="3819981" y="183107"/>
            <a:chExt cx="1182459" cy="450689"/>
          </a:xfrm>
        </p:grpSpPr>
        <p:grpSp>
          <p:nvGrpSpPr>
            <p:cNvPr id="84" name="83 Grupo"/>
            <p:cNvGrpSpPr/>
            <p:nvPr/>
          </p:nvGrpSpPr>
          <p:grpSpPr>
            <a:xfrm>
              <a:off x="3819981" y="183107"/>
              <a:ext cx="1182459" cy="450689"/>
              <a:chOff x="3164210" y="183107"/>
              <a:chExt cx="1182459" cy="450689"/>
            </a:xfrm>
          </p:grpSpPr>
          <p:sp>
            <p:nvSpPr>
              <p:cNvPr id="86" name="85 Elipse">
                <a:hlinkClick r:id="rId11"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7" name="86 CuadroTexto">
                <a:hlinkClick r:id="rId11"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85" name="Picture 6" descr="http://us.cdn3.123rf.com/168nwm/difught/difught1205/difught120500432/13456757-fabrica-de-negro-con-naranja-redonda.jpg">
              <a:hlinkClick r:id="rId11" action="ppaction://hlinksldjump"/>
            </p:cNvPr>
            <p:cNvPicPr preferRelativeResize="0">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98037569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solidFill>
                  <a:prstClr val="black">
                    <a:tint val="75000"/>
                  </a:prstClr>
                </a:solidFill>
              </a:rPr>
              <a:pPr/>
              <a:t>73</a:t>
            </a:fld>
            <a:endParaRPr lang="es-CO" dirty="0">
              <a:solidFill>
                <a:prstClr val="black">
                  <a:tint val="75000"/>
                </a:prstClr>
              </a:solidFill>
            </a:endParaRPr>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prstClr val="white">
                    <a:lumMod val="50000"/>
                  </a:prstClr>
                </a:solidFill>
                <a:latin typeface="Verdana" pitchFamily="34" charset="0"/>
                <a:ea typeface="Verdana" pitchFamily="34" charset="0"/>
                <a:cs typeface="Verdana" pitchFamily="34" charset="0"/>
              </a:rPr>
              <a:t>Resultados</a:t>
            </a:r>
            <a:endParaRPr lang="es-CO" altLang="es-CO" sz="1600" b="1" dirty="0">
              <a:solidFill>
                <a:prstClr val="white">
                  <a:lumMod val="50000"/>
                </a:prst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98" name="97 Rectángulo redondeado">
            <a:hlinkClick r:id="rId3" action="ppaction://hlinksldjump"/>
          </p:cNvPr>
          <p:cNvSpPr/>
          <p:nvPr/>
        </p:nvSpPr>
        <p:spPr>
          <a:xfrm>
            <a:off x="3924504" y="1148829"/>
            <a:ext cx="5184000" cy="306467"/>
          </a:xfrm>
          <a:prstGeom prst="roundRect">
            <a:avLst/>
          </a:prstGeom>
          <a:solidFill>
            <a:schemeClr val="accent4">
              <a:lumMod val="50000"/>
            </a:schemeClr>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Percepción del </a:t>
            </a:r>
            <a:r>
              <a:rPr lang="es-CO" sz="1200" b="1" u="sng"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internet por dispositivos</a:t>
            </a:r>
            <a:r>
              <a:rPr lang="es-CO" sz="12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 para realizar trámites</a:t>
            </a:r>
            <a:endParaRPr lang="es-CO" sz="12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graphicFrame>
        <p:nvGraphicFramePr>
          <p:cNvPr id="33" name="32 Gráfico"/>
          <p:cNvGraphicFramePr/>
          <p:nvPr>
            <p:extLst>
              <p:ext uri="{D42A27DB-BD31-4B8C-83A1-F6EECF244321}">
                <p14:modId xmlns:p14="http://schemas.microsoft.com/office/powerpoint/2010/main" val="2184929041"/>
              </p:ext>
            </p:extLst>
          </p:nvPr>
        </p:nvGraphicFramePr>
        <p:xfrm>
          <a:off x="3563888" y="1842687"/>
          <a:ext cx="3995761" cy="2586862"/>
        </p:xfrm>
        <a:graphic>
          <a:graphicData uri="http://schemas.openxmlformats.org/drawingml/2006/chart">
            <c:chart xmlns:c="http://schemas.openxmlformats.org/drawingml/2006/chart" xmlns:r="http://schemas.openxmlformats.org/officeDocument/2006/relationships" r:id="rId4"/>
          </a:graphicData>
        </a:graphic>
      </p:graphicFrame>
      <p:sp>
        <p:nvSpPr>
          <p:cNvPr id="45" name="44 Rectángulo"/>
          <p:cNvSpPr/>
          <p:nvPr/>
        </p:nvSpPr>
        <p:spPr>
          <a:xfrm>
            <a:off x="-129" y="5090328"/>
            <a:ext cx="8118770" cy="215444"/>
          </a:xfrm>
          <a:prstGeom prst="rect">
            <a:avLst/>
          </a:prstGeom>
        </p:spPr>
        <p:txBody>
          <a:bodyPr wrap="square">
            <a:spAutoFit/>
          </a:bodyPr>
          <a:lstStyle/>
          <a:p>
            <a:r>
              <a:rPr lang="es-CO" sz="800" b="1" dirty="0" err="1" smtClean="0">
                <a:solidFill>
                  <a:prstClr val="white">
                    <a:lumMod val="50000"/>
                  </a:prstClr>
                </a:solidFill>
              </a:rPr>
              <a:t>P25</a:t>
            </a:r>
            <a:r>
              <a:rPr lang="es-CO" sz="800" b="1" dirty="0" smtClean="0">
                <a:solidFill>
                  <a:prstClr val="white">
                    <a:lumMod val="50000"/>
                  </a:prstClr>
                </a:solidFill>
              </a:rPr>
              <a:t>. </a:t>
            </a:r>
            <a:r>
              <a:rPr lang="es-CO" sz="800" dirty="0" smtClean="0">
                <a:solidFill>
                  <a:prstClr val="white">
                    <a:lumMod val="50000"/>
                  </a:prstClr>
                </a:solidFill>
              </a:rPr>
              <a:t>¿Que deberían hacer las entidades para incentivar, motivar a las empresas a realizar trámites y a través de…&lt; mencione el medio&gt;? </a:t>
            </a:r>
            <a:endParaRPr lang="es-CO" sz="800" dirty="0">
              <a:solidFill>
                <a:prstClr val="white">
                  <a:lumMod val="50000"/>
                </a:prstClr>
              </a:solidFill>
            </a:endParaRPr>
          </a:p>
        </p:txBody>
      </p:sp>
      <p:sp>
        <p:nvSpPr>
          <p:cNvPr id="28" name="27 CuadroTexto"/>
          <p:cNvSpPr txBox="1"/>
          <p:nvPr/>
        </p:nvSpPr>
        <p:spPr>
          <a:xfrm>
            <a:off x="971600" y="4180066"/>
            <a:ext cx="453970" cy="261610"/>
          </a:xfrm>
          <a:prstGeom prst="rect">
            <a:avLst/>
          </a:prstGeom>
          <a:noFill/>
        </p:spPr>
        <p:txBody>
          <a:bodyPr wrap="none" rtlCol="0">
            <a:spAutoFit/>
          </a:bodyPr>
          <a:lstStyle/>
          <a:p>
            <a:r>
              <a:rPr lang="es-CO" sz="1050" dirty="0" smtClean="0">
                <a:solidFill>
                  <a:prstClr val="white">
                    <a:lumMod val="50000"/>
                  </a:prstClr>
                </a:solidFill>
              </a:rPr>
              <a:t>Base</a:t>
            </a:r>
            <a:endParaRPr lang="es-CO" sz="1050" dirty="0">
              <a:solidFill>
                <a:prstClr val="white">
                  <a:lumMod val="50000"/>
                </a:prstClr>
              </a:solidFill>
            </a:endParaRPr>
          </a:p>
        </p:txBody>
      </p:sp>
      <p:sp>
        <p:nvSpPr>
          <p:cNvPr id="46" name="45 CuadroTexto"/>
          <p:cNvSpPr txBox="1"/>
          <p:nvPr/>
        </p:nvSpPr>
        <p:spPr>
          <a:xfrm>
            <a:off x="1293444" y="4181839"/>
            <a:ext cx="734496" cy="253916"/>
          </a:xfrm>
          <a:prstGeom prst="rect">
            <a:avLst/>
          </a:prstGeom>
          <a:noFill/>
        </p:spPr>
        <p:txBody>
          <a:bodyPr wrap="none" rtlCol="0">
            <a:spAutoFit/>
          </a:bodyPr>
          <a:lstStyle/>
          <a:p>
            <a:r>
              <a:rPr lang="es-CO" sz="1050" dirty="0" smtClean="0">
                <a:solidFill>
                  <a:prstClr val="white">
                    <a:lumMod val="50000"/>
                  </a:prstClr>
                </a:solidFill>
              </a:rPr>
              <a:t>1.268.177</a:t>
            </a:r>
            <a:endParaRPr lang="es-CO" sz="1050" dirty="0">
              <a:solidFill>
                <a:prstClr val="white">
                  <a:lumMod val="50000"/>
                </a:prstClr>
              </a:solidFill>
            </a:endParaRPr>
          </a:p>
        </p:txBody>
      </p:sp>
      <p:grpSp>
        <p:nvGrpSpPr>
          <p:cNvPr id="53" name="52 Grupo"/>
          <p:cNvGrpSpPr/>
          <p:nvPr/>
        </p:nvGrpSpPr>
        <p:grpSpPr>
          <a:xfrm>
            <a:off x="2242582" y="5329764"/>
            <a:ext cx="5179000" cy="323405"/>
            <a:chOff x="24863" y="5291664"/>
            <a:chExt cx="5179000" cy="323405"/>
          </a:xfrm>
        </p:grpSpPr>
        <p:sp>
          <p:nvSpPr>
            <p:cNvPr id="54" name="53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5" name="54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56" name="55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7"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57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59" name="58 Rectángulo redondeado">
            <a:hlinkClick r:id="rId10" action="ppaction://hlinksldjump"/>
          </p:cNvPr>
          <p:cNvSpPr/>
          <p:nvPr/>
        </p:nvSpPr>
        <p:spPr>
          <a:xfrm>
            <a:off x="179512" y="1985328"/>
            <a:ext cx="194421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Demográficos</a:t>
            </a:r>
          </a:p>
        </p:txBody>
      </p:sp>
      <p:sp>
        <p:nvSpPr>
          <p:cNvPr id="60" name="59 Rectángulo redondeado">
            <a:hlinkClick r:id="rId11" action="ppaction://hlinksldjump"/>
          </p:cNvPr>
          <p:cNvSpPr/>
          <p:nvPr/>
        </p:nvSpPr>
        <p:spPr>
          <a:xfrm>
            <a:off x="179512" y="231663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Conocimiento, Uso y Frecuencia</a:t>
            </a:r>
          </a:p>
        </p:txBody>
      </p:sp>
      <p:sp>
        <p:nvSpPr>
          <p:cNvPr id="61" name="60 Rectángulo redondeado">
            <a:hlinkClick r:id="rId12" action="ppaction://hlinksldjump"/>
          </p:cNvPr>
          <p:cNvSpPr/>
          <p:nvPr/>
        </p:nvSpPr>
        <p:spPr>
          <a:xfrm>
            <a:off x="179512" y="267014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Satisfacción</a:t>
            </a:r>
          </a:p>
        </p:txBody>
      </p:sp>
      <p:sp>
        <p:nvSpPr>
          <p:cNvPr id="62" name="61 Rectángulo redondeado">
            <a:hlinkClick r:id="rId13" action="ppaction://hlinksldjump"/>
          </p:cNvPr>
          <p:cNvSpPr/>
          <p:nvPr/>
        </p:nvSpPr>
        <p:spPr>
          <a:xfrm>
            <a:off x="179512" y="302366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rgbClr val="8064A2">
                    <a:lumMod val="50000"/>
                  </a:srgbClr>
                </a:solidFill>
                <a:ea typeface="Verdana" pitchFamily="34" charset="0"/>
                <a:cs typeface="Verdana" pitchFamily="34" charset="0"/>
              </a:rPr>
              <a:t>Cadena de sucesos</a:t>
            </a:r>
          </a:p>
        </p:txBody>
      </p:sp>
      <p:sp>
        <p:nvSpPr>
          <p:cNvPr id="63" name="62 Rectángulo redondeado">
            <a:hlinkClick r:id="rId14" action="ppaction://hlinksldjump"/>
          </p:cNvPr>
          <p:cNvSpPr/>
          <p:nvPr/>
        </p:nvSpPr>
        <p:spPr>
          <a:xfrm>
            <a:off x="179512" y="338530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rgbClr val="8064A2">
                    <a:lumMod val="50000"/>
                  </a:srgbClr>
                </a:solidFill>
                <a:ea typeface="Verdana" pitchFamily="34" charset="0"/>
                <a:cs typeface="Verdana" pitchFamily="34" charset="0"/>
              </a:rPr>
              <a:t>Publicidad</a:t>
            </a:r>
            <a:endParaRPr lang="es-CO" sz="1000" b="1" dirty="0">
              <a:solidFill>
                <a:srgbClr val="8064A2">
                  <a:lumMod val="50000"/>
                </a:srgbClr>
              </a:solidFill>
              <a:ea typeface="Verdana" pitchFamily="34" charset="0"/>
              <a:cs typeface="Verdana" pitchFamily="34" charset="0"/>
            </a:endParaRPr>
          </a:p>
        </p:txBody>
      </p:sp>
      <p:sp>
        <p:nvSpPr>
          <p:cNvPr id="64" name="63 Rectángulo redondeado">
            <a:hlinkClick r:id="rId15" action="ppaction://hlinksldjump"/>
          </p:cNvPr>
          <p:cNvSpPr/>
          <p:nvPr/>
        </p:nvSpPr>
        <p:spPr>
          <a:xfrm>
            <a:off x="179512" y="3737213"/>
            <a:ext cx="194421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rPr>
              <a:t>Percepción medios electrónicos</a:t>
            </a:r>
          </a:p>
        </p:txBody>
      </p:sp>
      <p:sp>
        <p:nvSpPr>
          <p:cNvPr id="65" name="64 Conector">
            <a:hlinkClick r:id="rId16" action="ppaction://hlinksldjump"/>
          </p:cNvPr>
          <p:cNvSpPr/>
          <p:nvPr/>
        </p:nvSpPr>
        <p:spPr>
          <a:xfrm>
            <a:off x="136724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6" name="65 Conector">
            <a:hlinkClick r:id="rId17" action="ppaction://hlinksldjump"/>
          </p:cNvPr>
          <p:cNvSpPr/>
          <p:nvPr/>
        </p:nvSpPr>
        <p:spPr>
          <a:xfrm>
            <a:off x="152054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7" name="66 Conector">
            <a:hlinkClick r:id="rId18" action="ppaction://hlinksldjump"/>
          </p:cNvPr>
          <p:cNvSpPr/>
          <p:nvPr/>
        </p:nvSpPr>
        <p:spPr>
          <a:xfrm>
            <a:off x="167383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8" name="67 Conector">
            <a:hlinkClick r:id="rId19" action="ppaction://hlinksldjump"/>
          </p:cNvPr>
          <p:cNvSpPr/>
          <p:nvPr/>
        </p:nvSpPr>
        <p:spPr>
          <a:xfrm>
            <a:off x="182713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69" name="68 Conector">
            <a:hlinkClick r:id="rId20" action="ppaction://hlinksldjump"/>
          </p:cNvPr>
          <p:cNvSpPr/>
          <p:nvPr/>
        </p:nvSpPr>
        <p:spPr>
          <a:xfrm>
            <a:off x="198043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0" name="69 Conector">
            <a:hlinkClick r:id="rId15" action="ppaction://hlinksldjump"/>
          </p:cNvPr>
          <p:cNvSpPr/>
          <p:nvPr/>
        </p:nvSpPr>
        <p:spPr>
          <a:xfrm>
            <a:off x="29418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1" name="70 Conector">
            <a:hlinkClick r:id="rId21" action="ppaction://hlinksldjump"/>
          </p:cNvPr>
          <p:cNvSpPr/>
          <p:nvPr/>
        </p:nvSpPr>
        <p:spPr>
          <a:xfrm>
            <a:off x="44747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2" name="71 Conector">
            <a:hlinkClick r:id="rId22" action="ppaction://hlinksldjump"/>
          </p:cNvPr>
          <p:cNvSpPr/>
          <p:nvPr/>
        </p:nvSpPr>
        <p:spPr>
          <a:xfrm>
            <a:off x="60077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3" name="72 Conector">
            <a:hlinkClick r:id="rId23" action="ppaction://hlinksldjump"/>
          </p:cNvPr>
          <p:cNvSpPr/>
          <p:nvPr/>
        </p:nvSpPr>
        <p:spPr>
          <a:xfrm>
            <a:off x="75406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4" name="73 Conector">
            <a:hlinkClick r:id="rId24" action="ppaction://hlinksldjump"/>
          </p:cNvPr>
          <p:cNvSpPr/>
          <p:nvPr/>
        </p:nvSpPr>
        <p:spPr>
          <a:xfrm>
            <a:off x="90736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5" name="74 Conector">
            <a:hlinkClick r:id="rId25" action="ppaction://hlinksldjump"/>
          </p:cNvPr>
          <p:cNvSpPr/>
          <p:nvPr/>
        </p:nvSpPr>
        <p:spPr>
          <a:xfrm>
            <a:off x="1060659"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76" name="75 Conector">
            <a:hlinkClick r:id="rId26" action="ppaction://hlinksldjump"/>
          </p:cNvPr>
          <p:cNvSpPr/>
          <p:nvPr/>
        </p:nvSpPr>
        <p:spPr>
          <a:xfrm>
            <a:off x="1213954" y="3967247"/>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grpSp>
        <p:nvGrpSpPr>
          <p:cNvPr id="77" name="76 Grupo"/>
          <p:cNvGrpSpPr/>
          <p:nvPr/>
        </p:nvGrpSpPr>
        <p:grpSpPr>
          <a:xfrm>
            <a:off x="3819981" y="183107"/>
            <a:ext cx="1182459" cy="450689"/>
            <a:chOff x="3819981" y="183107"/>
            <a:chExt cx="1182459" cy="450689"/>
          </a:xfrm>
        </p:grpSpPr>
        <p:grpSp>
          <p:nvGrpSpPr>
            <p:cNvPr id="78" name="77 Grupo"/>
            <p:cNvGrpSpPr/>
            <p:nvPr/>
          </p:nvGrpSpPr>
          <p:grpSpPr>
            <a:xfrm>
              <a:off x="3819981" y="183107"/>
              <a:ext cx="1182459" cy="450689"/>
              <a:chOff x="3164210" y="183107"/>
              <a:chExt cx="1182459" cy="450689"/>
            </a:xfrm>
          </p:grpSpPr>
          <p:sp>
            <p:nvSpPr>
              <p:cNvPr id="80" name="79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solidFill>
                    <a:prstClr val="black"/>
                  </a:solidFill>
                </a:endParaRPr>
              </a:p>
            </p:txBody>
          </p:sp>
          <p:sp>
            <p:nvSpPr>
              <p:cNvPr id="81" name="80 CuadroTexto">
                <a:hlinkClick r:id="rId10" action="ppaction://hlinksldjump"/>
              </p:cNvPr>
              <p:cNvSpPr txBox="1"/>
              <p:nvPr/>
            </p:nvSpPr>
            <p:spPr>
              <a:xfrm>
                <a:off x="3642630" y="297111"/>
                <a:ext cx="704039" cy="230832"/>
              </a:xfrm>
              <a:prstGeom prst="rect">
                <a:avLst/>
              </a:prstGeom>
              <a:noFill/>
            </p:spPr>
            <p:txBody>
              <a:bodyPr wrap="none" rtlCol="0">
                <a:spAutoFit/>
              </a:bodyPr>
              <a:lstStyle/>
              <a:p>
                <a:r>
                  <a:rPr lang="es-CO" sz="900" b="1" dirty="0" smtClean="0">
                    <a:solidFill>
                      <a:prstClr val="white">
                        <a:lumMod val="50000"/>
                      </a:prstClr>
                    </a:solidFill>
                    <a:effectLst>
                      <a:outerShdw blurRad="38100" dist="38100" dir="2700000" algn="tl">
                        <a:srgbClr val="000000">
                          <a:alpha val="43137"/>
                        </a:srgbClr>
                      </a:outerShdw>
                    </a:effectLst>
                  </a:rPr>
                  <a:t>EMPRESAS</a:t>
                </a:r>
                <a:endParaRPr lang="es-CO" sz="900" b="1" dirty="0">
                  <a:solidFill>
                    <a:prstClr val="white">
                      <a:lumMod val="50000"/>
                    </a:prstClr>
                  </a:solidFill>
                  <a:effectLst>
                    <a:outerShdw blurRad="38100" dist="38100" dir="2700000" algn="tl">
                      <a:srgbClr val="000000">
                        <a:alpha val="43137"/>
                      </a:srgbClr>
                    </a:outerShdw>
                  </a:effectLst>
                </a:endParaRPr>
              </a:p>
            </p:txBody>
          </p:sp>
        </p:grpSp>
        <p:pic>
          <p:nvPicPr>
            <p:cNvPr id="79" name="Picture 6" descr="http://us.cdn3.123rf.com/168nwm/difught/difught1205/difught120500432/13456757-fabrica-de-negro-con-naranja-redonda.jpg">
              <a:hlinkClick r:id="rId10" action="ppaction://hlinksldjump"/>
            </p:cNvPr>
            <p:cNvPicPr preferRelativeResize="0">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3888343" y="264455"/>
              <a:ext cx="360000" cy="25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01616036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74</a:t>
            </a:fld>
            <a:endParaRPr lang="es-CO"/>
          </a:p>
        </p:txBody>
      </p:sp>
      <p:grpSp>
        <p:nvGrpSpPr>
          <p:cNvPr id="5" name="4 Grupo"/>
          <p:cNvGrpSpPr/>
          <p:nvPr/>
        </p:nvGrpSpPr>
        <p:grpSpPr>
          <a:xfrm>
            <a:off x="2242582" y="5329764"/>
            <a:ext cx="5179000" cy="323405"/>
            <a:chOff x="24863" y="5291664"/>
            <a:chExt cx="5179000" cy="323405"/>
          </a:xfrm>
        </p:grpSpPr>
        <p:sp>
          <p:nvSpPr>
            <p:cNvPr id="6" name="5 Cheurón">
              <a:hlinkClick r:id="rId2"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7" name="6 Cheurón">
              <a:hlinkClick r:id="rId3"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8" name="7 Cheurón">
              <a:hlinkClick r:id="rId4"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9" name="Picture 2" descr="http://58533534ea9b6562bf3c-029f06cbf668e558ffb5306597309f00.r0.cf1.rackcdn.com/2012/10/Like.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Cheurón">
              <a:hlinkClick r:id="rId6"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20" name="19 Rectángulo redondeado">
            <a:hlinkClick r:id="rId4" action="ppaction://hlinksldjump"/>
          </p:cNvPr>
          <p:cNvSpPr/>
          <p:nvPr/>
        </p:nvSpPr>
        <p:spPr>
          <a:xfrm>
            <a:off x="467544" y="2449203"/>
            <a:ext cx="1080122" cy="272414"/>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es-CO" sz="10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Conclusiones</a:t>
            </a:r>
            <a:endPar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sp>
        <p:nvSpPr>
          <p:cNvPr id="23" name="22 Conector">
            <a:hlinkClick r:id="rId4" action="ppaction://hlinksldjump"/>
          </p:cNvPr>
          <p:cNvSpPr/>
          <p:nvPr/>
        </p:nvSpPr>
        <p:spPr>
          <a:xfrm>
            <a:off x="1115616" y="267136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24" name="23 Conector">
            <a:hlinkClick r:id="rId7" action="ppaction://hlinksldjump"/>
          </p:cNvPr>
          <p:cNvSpPr/>
          <p:nvPr/>
        </p:nvSpPr>
        <p:spPr>
          <a:xfrm>
            <a:off x="1268916" y="2671369"/>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25" name="24 Rectángulo"/>
          <p:cNvSpPr/>
          <p:nvPr/>
        </p:nvSpPr>
        <p:spPr>
          <a:xfrm>
            <a:off x="1637928" y="985292"/>
            <a:ext cx="7254552" cy="4401205"/>
          </a:xfrm>
          <a:prstGeom prst="rect">
            <a:avLst/>
          </a:prstGeom>
        </p:spPr>
        <p:txBody>
          <a:bodyPr wrap="square">
            <a:spAutoFit/>
          </a:bodyPr>
          <a:lstStyle/>
          <a:p>
            <a:pPr marL="171450" indent="-171450" algn="just">
              <a:buClr>
                <a:schemeClr val="accent4"/>
              </a:buClr>
              <a:buFont typeface="Arial" pitchFamily="34" charset="0"/>
              <a:buChar char="•"/>
            </a:pPr>
            <a:r>
              <a:rPr lang="es-CO" sz="1400" dirty="0">
                <a:solidFill>
                  <a:schemeClr val="bg1">
                    <a:lumMod val="50000"/>
                  </a:schemeClr>
                </a:solidFill>
                <a:ea typeface="Verdana" pitchFamily="34" charset="0"/>
                <a:cs typeface="Verdana" pitchFamily="34" charset="0"/>
              </a:rPr>
              <a:t>El conocimiento de los trámites que tienen que hacer los </a:t>
            </a:r>
            <a:r>
              <a:rPr lang="es-CO" sz="1400" b="1" dirty="0">
                <a:solidFill>
                  <a:schemeClr val="accent4"/>
                </a:solidFill>
                <a:effectLst>
                  <a:outerShdw blurRad="38100" dist="38100" dir="2700000" algn="tl">
                    <a:srgbClr val="000000">
                      <a:alpha val="43137"/>
                    </a:srgbClr>
                  </a:outerShdw>
                </a:effectLst>
                <a:ea typeface="Verdana" pitchFamily="34" charset="0"/>
                <a:cs typeface="Verdana" pitchFamily="34" charset="0"/>
              </a:rPr>
              <a:t>ciudadanos</a:t>
            </a:r>
            <a:r>
              <a:rPr lang="es-CO" sz="1400" dirty="0">
                <a:solidFill>
                  <a:schemeClr val="bg1">
                    <a:lumMod val="50000"/>
                  </a:schemeClr>
                </a:solidFill>
                <a:ea typeface="Verdana" pitchFamily="34" charset="0"/>
                <a:cs typeface="Verdana" pitchFamily="34" charset="0"/>
              </a:rPr>
              <a:t>  frente a las entidades públicas está principalmente enfocado en los trámites de identificación (cédula de ciudadanía, registro civil, licencias de conducción). Este </a:t>
            </a:r>
            <a:r>
              <a:rPr lang="es-CO" sz="1400" dirty="0" smtClean="0">
                <a:solidFill>
                  <a:schemeClr val="bg1">
                    <a:lumMod val="50000"/>
                  </a:schemeClr>
                </a:solidFill>
                <a:ea typeface="Verdana" pitchFamily="34" charset="0"/>
                <a:cs typeface="Verdana" pitchFamily="34" charset="0"/>
              </a:rPr>
              <a:t>fenómeno </a:t>
            </a:r>
            <a:r>
              <a:rPr lang="es-CO" sz="1400" dirty="0">
                <a:solidFill>
                  <a:schemeClr val="bg1">
                    <a:lumMod val="50000"/>
                  </a:schemeClr>
                </a:solidFill>
                <a:ea typeface="Verdana" pitchFamily="34" charset="0"/>
                <a:cs typeface="Verdana" pitchFamily="34" charset="0"/>
              </a:rPr>
              <a:t>está generalizado en la población encuestada, tanto a nivel de tipo de municipio como de nivel socio económico. Para el caso de los estratos altos del país se identifica como un trámite prioritario el pago del impuesto predial, la participación de este trámite en el conocimiento de los encuestados puede responder a la capacidad adquisitiva de los estratos </a:t>
            </a:r>
            <a:r>
              <a:rPr lang="es-CO" sz="1400" dirty="0" smtClean="0">
                <a:solidFill>
                  <a:schemeClr val="bg1">
                    <a:lumMod val="50000"/>
                  </a:schemeClr>
                </a:solidFill>
                <a:ea typeface="Verdana" pitchFamily="34" charset="0"/>
                <a:cs typeface="Verdana" pitchFamily="34" charset="0"/>
              </a:rPr>
              <a:t>altos</a:t>
            </a:r>
            <a:r>
              <a:rPr lang="es-CO" sz="1400" dirty="0" smtClean="0">
                <a:solidFill>
                  <a:schemeClr val="bg1">
                    <a:lumMod val="50000"/>
                  </a:schemeClr>
                </a:solidFill>
                <a:ea typeface="Verdana" pitchFamily="34" charset="0"/>
                <a:cs typeface="Verdana" pitchFamily="34" charset="0"/>
              </a:rPr>
              <a:t>.</a:t>
            </a:r>
          </a:p>
          <a:p>
            <a:pPr algn="just">
              <a:buClr>
                <a:schemeClr val="accent4"/>
              </a:buClr>
            </a:pPr>
            <a:endParaRPr lang="es-CO" sz="1400" dirty="0" smtClean="0">
              <a:solidFill>
                <a:schemeClr val="bg1">
                  <a:lumMod val="50000"/>
                </a:schemeClr>
              </a:solidFill>
              <a:ea typeface="Verdana" pitchFamily="34" charset="0"/>
              <a:cs typeface="Verdana" pitchFamily="34" charset="0"/>
            </a:endParaRPr>
          </a:p>
          <a:p>
            <a:pPr marL="171450" indent="-171450" algn="just">
              <a:buClr>
                <a:schemeClr val="accent4"/>
              </a:buClr>
              <a:buFont typeface="Arial" pitchFamily="34" charset="0"/>
              <a:buChar char="•"/>
            </a:pPr>
            <a:r>
              <a:rPr lang="es-CO" sz="1400" dirty="0">
                <a:solidFill>
                  <a:schemeClr val="bg1">
                    <a:lumMod val="50000"/>
                  </a:schemeClr>
                </a:solidFill>
                <a:ea typeface="Verdana" pitchFamily="34" charset="0"/>
                <a:cs typeface="Verdana" pitchFamily="34" charset="0"/>
              </a:rPr>
              <a:t>El uso y conocimiento de trámites relacionados a la identificación o legalidad de las </a:t>
            </a:r>
            <a:r>
              <a:rPr lang="es-CO" sz="1400" b="1" dirty="0">
                <a:solidFill>
                  <a:schemeClr val="accent4"/>
                </a:solidFill>
                <a:effectLst>
                  <a:outerShdw blurRad="38100" dist="38100" dir="2700000" algn="tl">
                    <a:srgbClr val="000000">
                      <a:alpha val="43137"/>
                    </a:srgbClr>
                  </a:outerShdw>
                </a:effectLst>
                <a:ea typeface="Verdana" pitchFamily="34" charset="0"/>
                <a:cs typeface="Verdana" pitchFamily="34" charset="0"/>
              </a:rPr>
              <a:t>empresas</a:t>
            </a:r>
            <a:r>
              <a:rPr lang="es-CO" sz="1400" dirty="0">
                <a:solidFill>
                  <a:schemeClr val="bg1">
                    <a:lumMod val="50000"/>
                  </a:schemeClr>
                </a:solidFill>
                <a:effectLst>
                  <a:outerShdw blurRad="38100" dist="38100" dir="2700000" algn="tl">
                    <a:srgbClr val="000000">
                      <a:alpha val="43137"/>
                    </a:srgbClr>
                  </a:outerShdw>
                </a:effectLst>
                <a:ea typeface="Verdana" pitchFamily="34" charset="0"/>
                <a:cs typeface="Verdana" pitchFamily="34" charset="0"/>
              </a:rPr>
              <a:t> </a:t>
            </a:r>
            <a:r>
              <a:rPr lang="es-CO" sz="1400" dirty="0">
                <a:solidFill>
                  <a:schemeClr val="bg1">
                    <a:lumMod val="50000"/>
                  </a:schemeClr>
                </a:solidFill>
                <a:ea typeface="Verdana" pitchFamily="34" charset="0"/>
                <a:cs typeface="Verdana" pitchFamily="34" charset="0"/>
              </a:rPr>
              <a:t>(expedición el RUT, inscripción a las cámaras de comercio o el pago de impuestos) marcan la tendencia de las respuestas obtenidas durante el estudio; las principales razones de importancia que dieron los empresarios para estos trámites se refieren al compromiso social con el país, el cumplimiento de los compromisos económicos y prevenir el cobro de multas o sanciones. </a:t>
            </a:r>
            <a:endParaRPr lang="es-CO" sz="1400" dirty="0" smtClean="0">
              <a:solidFill>
                <a:schemeClr val="bg1">
                  <a:lumMod val="50000"/>
                </a:schemeClr>
              </a:solidFill>
              <a:ea typeface="Verdana" pitchFamily="34" charset="0"/>
              <a:cs typeface="Verdana" pitchFamily="34" charset="0"/>
            </a:endParaRPr>
          </a:p>
          <a:p>
            <a:pPr marL="171450" indent="-171450" algn="just">
              <a:buClr>
                <a:schemeClr val="accent4"/>
              </a:buClr>
              <a:buFont typeface="Arial" pitchFamily="34" charset="0"/>
              <a:buChar char="•"/>
            </a:pPr>
            <a:endParaRPr lang="es-CO" sz="1400" dirty="0" smtClean="0">
              <a:solidFill>
                <a:schemeClr val="bg1">
                  <a:lumMod val="50000"/>
                </a:schemeClr>
              </a:solidFill>
              <a:ea typeface="Verdana" pitchFamily="34" charset="0"/>
              <a:cs typeface="Verdana" pitchFamily="34" charset="0"/>
            </a:endParaRPr>
          </a:p>
          <a:p>
            <a:pPr marL="171450" indent="-171450" algn="just">
              <a:buClr>
                <a:schemeClr val="accent4"/>
              </a:buClr>
              <a:buFont typeface="Arial" pitchFamily="34" charset="0"/>
              <a:buChar char="•"/>
            </a:pPr>
            <a:r>
              <a:rPr lang="es-CO" sz="1400" dirty="0">
                <a:solidFill>
                  <a:schemeClr val="bg1">
                    <a:lumMod val="50000"/>
                  </a:schemeClr>
                </a:solidFill>
                <a:ea typeface="Verdana" pitchFamily="34" charset="0"/>
                <a:cs typeface="Verdana" pitchFamily="34" charset="0"/>
              </a:rPr>
              <a:t>En cuanto a los canales  a través de los cuales se pueden adelantar los trámites con el </a:t>
            </a:r>
            <a:r>
              <a:rPr lang="es-CO" sz="1400" dirty="0" smtClean="0">
                <a:solidFill>
                  <a:schemeClr val="bg1">
                    <a:lumMod val="50000"/>
                  </a:schemeClr>
                </a:solidFill>
                <a:ea typeface="Verdana" pitchFamily="34" charset="0"/>
                <a:cs typeface="Verdana" pitchFamily="34" charset="0"/>
              </a:rPr>
              <a:t>Estado</a:t>
            </a:r>
            <a:r>
              <a:rPr lang="es-CO" sz="1400" dirty="0">
                <a:solidFill>
                  <a:schemeClr val="bg1">
                    <a:lumMod val="50000"/>
                  </a:schemeClr>
                </a:solidFill>
                <a:ea typeface="Verdana" pitchFamily="34" charset="0"/>
                <a:cs typeface="Verdana" pitchFamily="34" charset="0"/>
              </a:rPr>
              <a:t>, </a:t>
            </a:r>
            <a:r>
              <a:rPr lang="es-CO" sz="1400" dirty="0" smtClean="0">
                <a:solidFill>
                  <a:schemeClr val="bg1">
                    <a:lumMod val="50000"/>
                  </a:schemeClr>
                </a:solidFill>
                <a:ea typeface="Verdana" pitchFamily="34" charset="0"/>
                <a:cs typeface="Verdana" pitchFamily="34" charset="0"/>
              </a:rPr>
              <a:t>los </a:t>
            </a:r>
            <a:r>
              <a:rPr lang="es-CO" sz="1400" b="1" dirty="0" smtClean="0">
                <a:solidFill>
                  <a:schemeClr val="accent4"/>
                </a:solidFill>
                <a:effectLst>
                  <a:outerShdw blurRad="38100" dist="38100" dir="2700000" algn="tl">
                    <a:srgbClr val="000000">
                      <a:alpha val="43137"/>
                    </a:srgbClr>
                  </a:outerShdw>
                </a:effectLst>
                <a:ea typeface="Verdana" pitchFamily="34" charset="0"/>
                <a:cs typeface="Verdana" pitchFamily="34" charset="0"/>
              </a:rPr>
              <a:t>ciudadanos </a:t>
            </a:r>
            <a:r>
              <a:rPr lang="es-CO" sz="1400" dirty="0">
                <a:solidFill>
                  <a:schemeClr val="bg1">
                    <a:lumMod val="50000"/>
                  </a:schemeClr>
                </a:solidFill>
                <a:ea typeface="Verdana" pitchFamily="34" charset="0"/>
                <a:cs typeface="Verdana" pitchFamily="34" charset="0"/>
              </a:rPr>
              <a:t>y las </a:t>
            </a:r>
            <a:r>
              <a:rPr lang="es-CO" sz="1400" b="1" dirty="0" smtClean="0">
                <a:solidFill>
                  <a:schemeClr val="accent4"/>
                </a:solidFill>
                <a:effectLst>
                  <a:outerShdw blurRad="38100" dist="38100" dir="2700000" algn="tl">
                    <a:srgbClr val="000000">
                      <a:alpha val="43137"/>
                    </a:srgbClr>
                  </a:outerShdw>
                </a:effectLst>
                <a:ea typeface="Verdana" pitchFamily="34" charset="0"/>
                <a:cs typeface="Verdana" pitchFamily="34" charset="0"/>
              </a:rPr>
              <a:t>empresas</a:t>
            </a:r>
            <a:r>
              <a:rPr lang="es-CO" sz="1400" dirty="0">
                <a:solidFill>
                  <a:schemeClr val="bg1">
                    <a:lumMod val="50000"/>
                  </a:schemeClr>
                </a:solidFill>
                <a:ea typeface="Verdana" pitchFamily="34" charset="0"/>
                <a:cs typeface="Verdana" pitchFamily="34" charset="0"/>
              </a:rPr>
              <a:t> </a:t>
            </a:r>
            <a:r>
              <a:rPr lang="es-CO" sz="1400" dirty="0" smtClean="0">
                <a:solidFill>
                  <a:schemeClr val="bg1">
                    <a:lumMod val="50000"/>
                  </a:schemeClr>
                </a:solidFill>
                <a:ea typeface="Verdana" pitchFamily="34" charset="0"/>
                <a:cs typeface="Verdana" pitchFamily="34" charset="0"/>
              </a:rPr>
              <a:t>manifiestan </a:t>
            </a:r>
            <a:r>
              <a:rPr lang="es-CO" sz="1400" dirty="0">
                <a:solidFill>
                  <a:schemeClr val="bg1">
                    <a:lumMod val="50000"/>
                  </a:schemeClr>
                </a:solidFill>
                <a:ea typeface="Verdana" pitchFamily="34" charset="0"/>
                <a:cs typeface="Verdana" pitchFamily="34" charset="0"/>
              </a:rPr>
              <a:t>conocer que la totalidad de ellos se puede realizar de manera presencial, medio que aún conserva una participación significativa a diferencia de los medios electrónicos, de los cuales el internet constituye el segundo medio más mencionado para realizar trámites con el Estado</a:t>
            </a:r>
            <a:r>
              <a:rPr lang="es-CO" sz="1400" dirty="0" smtClean="0">
                <a:solidFill>
                  <a:schemeClr val="bg1">
                    <a:lumMod val="50000"/>
                  </a:schemeClr>
                </a:solidFill>
                <a:ea typeface="Verdana" pitchFamily="34" charset="0"/>
                <a:cs typeface="Verdana" pitchFamily="34" charset="0"/>
              </a:rPr>
              <a:t>.</a:t>
            </a:r>
            <a:endParaRPr lang="es-CO" sz="1400" dirty="0">
              <a:solidFill>
                <a:schemeClr val="bg1">
                  <a:lumMod val="50000"/>
                </a:schemeClr>
              </a:solidFill>
              <a:ea typeface="Verdana" pitchFamily="34" charset="0"/>
              <a:cs typeface="Verdana" pitchFamily="34" charset="0"/>
            </a:endParaRPr>
          </a:p>
        </p:txBody>
      </p:sp>
      <p:sp>
        <p:nvSpPr>
          <p:cNvPr id="14" name="23 Conector">
            <a:hlinkClick r:id="rId8" action="ppaction://hlinksldjump"/>
          </p:cNvPr>
          <p:cNvSpPr/>
          <p:nvPr/>
        </p:nvSpPr>
        <p:spPr>
          <a:xfrm>
            <a:off x="1421316" y="2671369"/>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124580014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75</a:t>
            </a:fld>
            <a:endParaRPr lang="es-CO"/>
          </a:p>
        </p:txBody>
      </p:sp>
      <p:grpSp>
        <p:nvGrpSpPr>
          <p:cNvPr id="5" name="4 Grupo"/>
          <p:cNvGrpSpPr/>
          <p:nvPr/>
        </p:nvGrpSpPr>
        <p:grpSpPr>
          <a:xfrm>
            <a:off x="2242582" y="5329764"/>
            <a:ext cx="5179000" cy="323405"/>
            <a:chOff x="24863" y="5291664"/>
            <a:chExt cx="5179000" cy="323405"/>
          </a:xfrm>
        </p:grpSpPr>
        <p:sp>
          <p:nvSpPr>
            <p:cNvPr id="6" name="5 Cheurón">
              <a:hlinkClick r:id="rId2"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7" name="6 Cheurón">
              <a:hlinkClick r:id="rId3"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8" name="7 Cheurón">
              <a:hlinkClick r:id="rId4"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9" name="Picture 2" descr="http://58533534ea9b6562bf3c-029f06cbf668e558ffb5306597309f00.r0.cf1.rackcdn.com/2012/10/Like.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Cheurón">
              <a:hlinkClick r:id="rId6"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22" name="21 Rectángulo"/>
          <p:cNvSpPr/>
          <p:nvPr/>
        </p:nvSpPr>
        <p:spPr>
          <a:xfrm>
            <a:off x="1619672" y="1129308"/>
            <a:ext cx="7254552" cy="4401205"/>
          </a:xfrm>
          <a:prstGeom prst="rect">
            <a:avLst/>
          </a:prstGeom>
        </p:spPr>
        <p:txBody>
          <a:bodyPr wrap="square">
            <a:spAutoFit/>
          </a:bodyPr>
          <a:lstStyle/>
          <a:p>
            <a:pPr marL="171450" indent="-171450" algn="just">
              <a:buClr>
                <a:schemeClr val="accent4"/>
              </a:buClr>
              <a:buFont typeface="Arial" pitchFamily="34" charset="0"/>
              <a:buChar char="•"/>
            </a:pPr>
            <a:endParaRPr lang="es-CO" sz="1400" dirty="0" smtClean="0">
              <a:solidFill>
                <a:schemeClr val="bg1">
                  <a:lumMod val="50000"/>
                </a:schemeClr>
              </a:solidFill>
              <a:ea typeface="Verdana" pitchFamily="34" charset="0"/>
              <a:cs typeface="Verdana" pitchFamily="34" charset="0"/>
            </a:endParaRPr>
          </a:p>
          <a:p>
            <a:pPr marL="171450" indent="-171450" algn="just">
              <a:buClr>
                <a:schemeClr val="accent4"/>
              </a:buClr>
              <a:buFont typeface="Arial" pitchFamily="34" charset="0"/>
              <a:buChar char="•"/>
            </a:pPr>
            <a:r>
              <a:rPr lang="es-CO" sz="1400" dirty="0">
                <a:solidFill>
                  <a:schemeClr val="bg1">
                    <a:lumMod val="50000"/>
                  </a:schemeClr>
                </a:solidFill>
                <a:ea typeface="Verdana" pitchFamily="34" charset="0"/>
                <a:cs typeface="Verdana" pitchFamily="34" charset="0"/>
              </a:rPr>
              <a:t>Los trámites asociados a entidades como el ICETEX, ICFES y SISBEN registran, en el conocimiento de los medios a través de los cuales se puede realizar, porcentajes significativos que vale la pena resaltar a la luz de las estrategias implementadas para promover el acceso de los </a:t>
            </a:r>
            <a:r>
              <a:rPr lang="es-CO" sz="1400" b="1" dirty="0">
                <a:solidFill>
                  <a:schemeClr val="accent4"/>
                </a:solidFill>
                <a:effectLst>
                  <a:outerShdw blurRad="38100" dist="38100" dir="2700000" algn="tl">
                    <a:srgbClr val="000000">
                      <a:alpha val="43137"/>
                    </a:srgbClr>
                  </a:outerShdw>
                </a:effectLst>
                <a:ea typeface="Verdana" pitchFamily="34" charset="0"/>
                <a:cs typeface="Verdana" pitchFamily="34" charset="0"/>
              </a:rPr>
              <a:t>ciudadanos</a:t>
            </a:r>
            <a:r>
              <a:rPr lang="es-CO" sz="1400" dirty="0">
                <a:solidFill>
                  <a:schemeClr val="bg1">
                    <a:lumMod val="50000"/>
                  </a:schemeClr>
                </a:solidFill>
                <a:effectLst>
                  <a:outerShdw blurRad="38100" dist="38100" dir="2700000" algn="tl">
                    <a:srgbClr val="000000">
                      <a:alpha val="43137"/>
                    </a:srgbClr>
                  </a:outerShdw>
                </a:effectLst>
                <a:ea typeface="Verdana" pitchFamily="34" charset="0"/>
                <a:cs typeface="Verdana" pitchFamily="34" charset="0"/>
              </a:rPr>
              <a:t> </a:t>
            </a:r>
            <a:r>
              <a:rPr lang="es-CO" sz="1400" dirty="0">
                <a:solidFill>
                  <a:schemeClr val="bg1">
                    <a:lumMod val="50000"/>
                  </a:schemeClr>
                </a:solidFill>
                <a:ea typeface="Verdana" pitchFamily="34" charset="0"/>
                <a:cs typeface="Verdana" pitchFamily="34" charset="0"/>
              </a:rPr>
              <a:t>a través de este medio al uso de trámites y/o servicios. </a:t>
            </a:r>
            <a:endParaRPr lang="es-CO" sz="1400" dirty="0" smtClean="0">
              <a:solidFill>
                <a:schemeClr val="bg1">
                  <a:lumMod val="50000"/>
                </a:schemeClr>
              </a:solidFill>
              <a:ea typeface="Verdana" pitchFamily="34" charset="0"/>
              <a:cs typeface="Verdana" pitchFamily="34" charset="0"/>
            </a:endParaRPr>
          </a:p>
          <a:p>
            <a:pPr algn="just">
              <a:buClr>
                <a:schemeClr val="accent4"/>
              </a:buClr>
            </a:pPr>
            <a:endParaRPr lang="es-CO" sz="1400" dirty="0">
              <a:solidFill>
                <a:schemeClr val="bg1">
                  <a:lumMod val="50000"/>
                </a:schemeClr>
              </a:solidFill>
              <a:ea typeface="Verdana" pitchFamily="34" charset="0"/>
              <a:cs typeface="Verdana" pitchFamily="34" charset="0"/>
            </a:endParaRPr>
          </a:p>
          <a:p>
            <a:pPr marL="171450" indent="-171450" algn="just">
              <a:buClr>
                <a:schemeClr val="accent4"/>
              </a:buClr>
              <a:buFont typeface="Arial" pitchFamily="34" charset="0"/>
              <a:buChar char="•"/>
            </a:pPr>
            <a:r>
              <a:rPr lang="es-CO" sz="1400" dirty="0" smtClean="0">
                <a:solidFill>
                  <a:schemeClr val="bg1">
                    <a:lumMod val="50000"/>
                  </a:schemeClr>
                </a:solidFill>
                <a:ea typeface="Verdana" pitchFamily="34" charset="0"/>
                <a:cs typeface="Verdana" pitchFamily="34" charset="0"/>
              </a:rPr>
              <a:t>Los </a:t>
            </a:r>
            <a:r>
              <a:rPr lang="es-CO" sz="1400" b="1" dirty="0" smtClean="0">
                <a:solidFill>
                  <a:schemeClr val="accent4"/>
                </a:solidFill>
                <a:effectLst>
                  <a:outerShdw blurRad="38100" dist="38100" dir="2700000" algn="tl">
                    <a:srgbClr val="000000">
                      <a:alpha val="43137"/>
                    </a:srgbClr>
                  </a:outerShdw>
                </a:effectLst>
                <a:ea typeface="Verdana" pitchFamily="34" charset="0"/>
                <a:cs typeface="Verdana" pitchFamily="34" charset="0"/>
              </a:rPr>
              <a:t>ciudadanos</a:t>
            </a:r>
            <a:r>
              <a:rPr lang="es-CO" sz="1400" dirty="0" smtClean="0">
                <a:solidFill>
                  <a:schemeClr val="bg1">
                    <a:lumMod val="50000"/>
                  </a:schemeClr>
                </a:solidFill>
                <a:effectLst>
                  <a:outerShdw blurRad="38100" dist="38100" dir="2700000" algn="tl">
                    <a:srgbClr val="000000">
                      <a:alpha val="43137"/>
                    </a:srgbClr>
                  </a:outerShdw>
                </a:effectLst>
                <a:ea typeface="Verdana" pitchFamily="34" charset="0"/>
                <a:cs typeface="Verdana" pitchFamily="34" charset="0"/>
              </a:rPr>
              <a:t> </a:t>
            </a:r>
            <a:r>
              <a:rPr lang="es-CO" sz="1400" dirty="0">
                <a:solidFill>
                  <a:schemeClr val="bg1">
                    <a:lumMod val="50000"/>
                  </a:schemeClr>
                </a:solidFill>
                <a:ea typeface="Verdana" pitchFamily="34" charset="0"/>
                <a:cs typeface="Verdana" pitchFamily="34" charset="0"/>
              </a:rPr>
              <a:t>se sienten satisfechos con los aspectos generales de la ejecución de un trámite; entre los 5 trámites realizados en el 2014 y de mayor importancia para los ciudadanos, la obtención de los antecedentes judiciales fue el mejor calificado con valoraciones por encima de los 78 puntos porcentuales. Este resultado podría responder a la estandarización del trámite y la optimización de los pasos para obtener dicho documento</a:t>
            </a:r>
            <a:r>
              <a:rPr lang="es-CO" sz="1400" dirty="0" smtClean="0">
                <a:solidFill>
                  <a:schemeClr val="bg1">
                    <a:lumMod val="50000"/>
                  </a:schemeClr>
                </a:solidFill>
                <a:ea typeface="Verdana" pitchFamily="34" charset="0"/>
                <a:cs typeface="Verdana" pitchFamily="34" charset="0"/>
              </a:rPr>
              <a:t>.</a:t>
            </a:r>
          </a:p>
          <a:p>
            <a:pPr algn="just">
              <a:buClr>
                <a:schemeClr val="accent4"/>
              </a:buClr>
            </a:pPr>
            <a:endParaRPr lang="es-CO" sz="1400" dirty="0" smtClean="0">
              <a:solidFill>
                <a:schemeClr val="bg1">
                  <a:lumMod val="50000"/>
                </a:schemeClr>
              </a:solidFill>
              <a:ea typeface="Verdana" pitchFamily="34" charset="0"/>
              <a:cs typeface="Verdana" pitchFamily="34" charset="0"/>
            </a:endParaRPr>
          </a:p>
          <a:p>
            <a:pPr marL="171450" indent="-171450" algn="just">
              <a:buClr>
                <a:schemeClr val="accent4"/>
              </a:buClr>
              <a:buFont typeface="Arial" pitchFamily="34" charset="0"/>
              <a:buChar char="•"/>
            </a:pPr>
            <a:r>
              <a:rPr lang="es-CO" sz="1400" dirty="0" smtClean="0">
                <a:solidFill>
                  <a:schemeClr val="bg1">
                    <a:lumMod val="50000"/>
                  </a:schemeClr>
                </a:solidFill>
                <a:ea typeface="Verdana" pitchFamily="34" charset="0"/>
                <a:cs typeface="Verdana" pitchFamily="34" charset="0"/>
              </a:rPr>
              <a:t>El medio más usado para solicitar información acerca de los trámites es el presencial, directamente en las oficinas y/o sucursales de las entidades relacionadas, siendo este medio el más usado también para realizar los trámites. Algunos trámites muestran un comportamiento atípico orientándose, tanto para recibir información como para realizar el trámite, hacia los medios electrónicos específicamente hacia el internet, principalmente aquellos trámites que han sido migrados casi en su totalidad a medios electrónicos. </a:t>
            </a:r>
          </a:p>
          <a:p>
            <a:pPr marL="171450" indent="-171450" algn="just">
              <a:buClr>
                <a:schemeClr val="accent4"/>
              </a:buClr>
              <a:buFont typeface="Arial" pitchFamily="34" charset="0"/>
              <a:buChar char="•"/>
            </a:pPr>
            <a:endParaRPr lang="es-CO" sz="1400" dirty="0" smtClean="0">
              <a:solidFill>
                <a:schemeClr val="bg1">
                  <a:lumMod val="50000"/>
                </a:schemeClr>
              </a:solidFill>
              <a:ea typeface="Verdana" pitchFamily="34" charset="0"/>
              <a:cs typeface="Verdana" pitchFamily="34" charset="0"/>
            </a:endParaRPr>
          </a:p>
          <a:p>
            <a:pPr marL="171450" indent="-171450" algn="just">
              <a:buClr>
                <a:schemeClr val="accent4"/>
              </a:buClr>
              <a:buFont typeface="Arial" pitchFamily="34" charset="0"/>
              <a:buChar char="•"/>
            </a:pPr>
            <a:endParaRPr lang="es-CO" sz="1400" dirty="0"/>
          </a:p>
        </p:txBody>
      </p:sp>
      <p:sp>
        <p:nvSpPr>
          <p:cNvPr id="14" name="19 Rectángulo redondeado">
            <a:hlinkClick r:id="rId4" action="ppaction://hlinksldjump"/>
          </p:cNvPr>
          <p:cNvSpPr/>
          <p:nvPr/>
        </p:nvSpPr>
        <p:spPr>
          <a:xfrm>
            <a:off x="467544" y="2449203"/>
            <a:ext cx="1080122" cy="272414"/>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es-CO" sz="10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Conclusiones</a:t>
            </a:r>
            <a:endPar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sp>
        <p:nvSpPr>
          <p:cNvPr id="15" name="22 Conector">
            <a:hlinkClick r:id="rId4" action="ppaction://hlinksldjump"/>
          </p:cNvPr>
          <p:cNvSpPr/>
          <p:nvPr/>
        </p:nvSpPr>
        <p:spPr>
          <a:xfrm>
            <a:off x="1115616" y="267136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6" name="23 Conector">
            <a:hlinkClick r:id="rId7" action="ppaction://hlinksldjump"/>
          </p:cNvPr>
          <p:cNvSpPr/>
          <p:nvPr/>
        </p:nvSpPr>
        <p:spPr>
          <a:xfrm>
            <a:off x="1268916" y="267136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17" name="23 Conector">
            <a:hlinkClick r:id="rId8" action="ppaction://hlinksldjump"/>
          </p:cNvPr>
          <p:cNvSpPr/>
          <p:nvPr/>
        </p:nvSpPr>
        <p:spPr>
          <a:xfrm>
            <a:off x="1421316" y="2671369"/>
            <a:ext cx="77760" cy="85814"/>
          </a:xfrm>
          <a:prstGeom prst="flowChartConnector">
            <a:avLst/>
          </a:prstGeom>
        </p:spPr>
        <p:style>
          <a:lnRef idx="1">
            <a:schemeClr val="accent4"/>
          </a:lnRef>
          <a:fillRef idx="2">
            <a:schemeClr val="accent4"/>
          </a:fillRef>
          <a:effectRef idx="1">
            <a:schemeClr val="accent4"/>
          </a:effectRef>
          <a:fontRef idx="minor">
            <a:schemeClr val="dk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154119808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76</a:t>
            </a:fld>
            <a:endParaRPr lang="es-CO"/>
          </a:p>
        </p:txBody>
      </p:sp>
      <p:grpSp>
        <p:nvGrpSpPr>
          <p:cNvPr id="5" name="4 Grupo"/>
          <p:cNvGrpSpPr/>
          <p:nvPr/>
        </p:nvGrpSpPr>
        <p:grpSpPr>
          <a:xfrm>
            <a:off x="2242582" y="5329764"/>
            <a:ext cx="5179000" cy="323405"/>
            <a:chOff x="24863" y="5291664"/>
            <a:chExt cx="5179000" cy="323405"/>
          </a:xfrm>
        </p:grpSpPr>
        <p:sp>
          <p:nvSpPr>
            <p:cNvPr id="6" name="5 Cheurón">
              <a:hlinkClick r:id="rId2"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7" name="6 Cheurón">
              <a:hlinkClick r:id="rId3"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8" name="7 Cheurón">
              <a:hlinkClick r:id="rId4"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9" name="Picture 2" descr="http://58533534ea9b6562bf3c-029f06cbf668e558ffb5306597309f00.r0.cf1.rackcdn.com/2012/10/Like.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Cheurón">
              <a:hlinkClick r:id="rId6"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
        <p:nvSpPr>
          <p:cNvPr id="18" name="19 Rectángulo redondeado">
            <a:hlinkClick r:id="rId4" action="ppaction://hlinksldjump"/>
          </p:cNvPr>
          <p:cNvSpPr/>
          <p:nvPr/>
        </p:nvSpPr>
        <p:spPr>
          <a:xfrm>
            <a:off x="467544" y="2449203"/>
            <a:ext cx="1080122" cy="272414"/>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es-CO" sz="1000" b="1" dirty="0" smtClean="0">
                <a:solidFill>
                  <a:prstClr val="white"/>
                </a:solidFill>
                <a:effectLst>
                  <a:outerShdw blurRad="38100" dist="38100" dir="2700000" algn="tl">
                    <a:srgbClr val="000000">
                      <a:alpha val="43137"/>
                    </a:srgbClr>
                  </a:outerShdw>
                </a:effectLst>
                <a:ea typeface="Verdana" pitchFamily="34" charset="0"/>
                <a:cs typeface="Verdana" pitchFamily="34" charset="0"/>
              </a:rPr>
              <a:t>Conclusiones</a:t>
            </a:r>
            <a:endParaRPr lang="es-CO" sz="1000" b="1" dirty="0">
              <a:solidFill>
                <a:prstClr val="white"/>
              </a:solidFill>
              <a:effectLst>
                <a:outerShdw blurRad="38100" dist="38100" dir="2700000" algn="tl">
                  <a:srgbClr val="000000">
                    <a:alpha val="43137"/>
                  </a:srgbClr>
                </a:outerShdw>
              </a:effectLst>
              <a:ea typeface="Verdana" pitchFamily="34" charset="0"/>
              <a:cs typeface="Verdana" pitchFamily="34" charset="0"/>
            </a:endParaRPr>
          </a:p>
        </p:txBody>
      </p:sp>
      <p:sp>
        <p:nvSpPr>
          <p:cNvPr id="19" name="22 Conector">
            <a:hlinkClick r:id="rId4" action="ppaction://hlinksldjump"/>
          </p:cNvPr>
          <p:cNvSpPr/>
          <p:nvPr/>
        </p:nvSpPr>
        <p:spPr>
          <a:xfrm>
            <a:off x="1115616" y="267136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22" name="23 Conector">
            <a:hlinkClick r:id="rId7" action="ppaction://hlinksldjump"/>
          </p:cNvPr>
          <p:cNvSpPr/>
          <p:nvPr/>
        </p:nvSpPr>
        <p:spPr>
          <a:xfrm>
            <a:off x="1268916" y="267136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23" name="23 Conector">
            <a:hlinkClick r:id="rId8" action="ppaction://hlinksldjump"/>
          </p:cNvPr>
          <p:cNvSpPr/>
          <p:nvPr/>
        </p:nvSpPr>
        <p:spPr>
          <a:xfrm>
            <a:off x="1421316" y="2671369"/>
            <a:ext cx="77760" cy="85814"/>
          </a:xfrm>
          <a:prstGeom prst="flowChartConnector">
            <a:avLst/>
          </a:prstGeom>
        </p:spPr>
        <p:style>
          <a:lnRef idx="0">
            <a:schemeClr val="accent4"/>
          </a:lnRef>
          <a:fillRef idx="3">
            <a:schemeClr val="accent4"/>
          </a:fillRef>
          <a:effectRef idx="3">
            <a:schemeClr val="accent4"/>
          </a:effectRef>
          <a:fontRef idx="minor">
            <a:schemeClr val="lt1"/>
          </a:fontRef>
        </p:style>
        <p:txBody>
          <a:bodyPr wrap="square">
            <a:spAutoFit/>
          </a:bodyPr>
          <a:lstStyle/>
          <a:p>
            <a:endParaRPr lang="es-CO" sz="1000" b="1">
              <a:solidFill>
                <a:schemeClr val="accent4">
                  <a:lumMod val="50000"/>
                </a:schemeClr>
              </a:solidFill>
              <a:latin typeface="+mj-lt"/>
              <a:ea typeface="Verdana" pitchFamily="34" charset="0"/>
              <a:cs typeface="Verdana" pitchFamily="34" charset="0"/>
            </a:endParaRPr>
          </a:p>
        </p:txBody>
      </p:sp>
      <p:sp>
        <p:nvSpPr>
          <p:cNvPr id="24" name="21 Rectángulo"/>
          <p:cNvSpPr/>
          <p:nvPr/>
        </p:nvSpPr>
        <p:spPr>
          <a:xfrm>
            <a:off x="1619672" y="1191438"/>
            <a:ext cx="7254552" cy="3970318"/>
          </a:xfrm>
          <a:prstGeom prst="rect">
            <a:avLst/>
          </a:prstGeom>
        </p:spPr>
        <p:txBody>
          <a:bodyPr wrap="square">
            <a:spAutoFit/>
          </a:bodyPr>
          <a:lstStyle/>
          <a:p>
            <a:pPr marL="171450" indent="-171450" algn="just">
              <a:buClr>
                <a:schemeClr val="accent4"/>
              </a:buClr>
              <a:buFont typeface="Arial" pitchFamily="34" charset="0"/>
              <a:buChar char="•"/>
            </a:pPr>
            <a:r>
              <a:rPr lang="es-CO" sz="1400" dirty="0" smtClean="0">
                <a:solidFill>
                  <a:schemeClr val="bg1">
                    <a:lumMod val="50000"/>
                  </a:schemeClr>
                </a:solidFill>
                <a:ea typeface="Verdana" pitchFamily="34" charset="0"/>
                <a:cs typeface="Verdana" pitchFamily="34" charset="0"/>
              </a:rPr>
              <a:t>Los </a:t>
            </a:r>
            <a:r>
              <a:rPr lang="es-CO" sz="1400" b="1" dirty="0" smtClean="0">
                <a:solidFill>
                  <a:schemeClr val="accent4"/>
                </a:solidFill>
                <a:effectLst>
                  <a:outerShdw blurRad="38100" dist="38100" dir="2700000" algn="tl">
                    <a:srgbClr val="000000">
                      <a:alpha val="43137"/>
                    </a:srgbClr>
                  </a:outerShdw>
                </a:effectLst>
                <a:ea typeface="Verdana" pitchFamily="34" charset="0"/>
                <a:cs typeface="Verdana" pitchFamily="34" charset="0"/>
              </a:rPr>
              <a:t>ciudadanos</a:t>
            </a:r>
            <a:r>
              <a:rPr lang="es-CO" sz="1400" dirty="0" smtClean="0">
                <a:solidFill>
                  <a:schemeClr val="bg1">
                    <a:lumMod val="50000"/>
                  </a:schemeClr>
                </a:solidFill>
                <a:effectLst>
                  <a:outerShdw blurRad="38100" dist="38100" dir="2700000" algn="tl">
                    <a:srgbClr val="000000">
                      <a:alpha val="43137"/>
                    </a:srgbClr>
                  </a:outerShdw>
                </a:effectLst>
                <a:ea typeface="Verdana" pitchFamily="34" charset="0"/>
                <a:cs typeface="Verdana" pitchFamily="34" charset="0"/>
              </a:rPr>
              <a:t> </a:t>
            </a:r>
            <a:r>
              <a:rPr lang="es-CO" sz="1400" dirty="0">
                <a:solidFill>
                  <a:schemeClr val="bg1">
                    <a:lumMod val="50000"/>
                  </a:schemeClr>
                </a:solidFill>
                <a:ea typeface="Verdana" pitchFamily="34" charset="0"/>
                <a:cs typeface="Verdana" pitchFamily="34" charset="0"/>
              </a:rPr>
              <a:t>se sienten satisfechos con los aspectos generales de la ejecución de un trámite; entre los 5 trámites realizados en el 2014 y de mayor importancia para los ciudadanos, la obtención de los antecedentes judiciales fue el mejor calificado con valoraciones por encima de los 78 puntos porcentuales. Este resultado podría responder a la estandarización del trámite y la optimización de los pasos para obtener dicho documento</a:t>
            </a:r>
            <a:r>
              <a:rPr lang="es-CO" sz="1400" dirty="0" smtClean="0">
                <a:solidFill>
                  <a:schemeClr val="bg1">
                    <a:lumMod val="50000"/>
                  </a:schemeClr>
                </a:solidFill>
                <a:ea typeface="Verdana" pitchFamily="34" charset="0"/>
                <a:cs typeface="Verdana" pitchFamily="34" charset="0"/>
              </a:rPr>
              <a:t>.</a:t>
            </a:r>
          </a:p>
          <a:p>
            <a:pPr algn="just">
              <a:buClr>
                <a:schemeClr val="accent4"/>
              </a:buClr>
            </a:pPr>
            <a:endParaRPr lang="es-CO" sz="1400" dirty="0" smtClean="0">
              <a:solidFill>
                <a:schemeClr val="bg1">
                  <a:lumMod val="50000"/>
                </a:schemeClr>
              </a:solidFill>
              <a:ea typeface="Verdana" pitchFamily="34" charset="0"/>
              <a:cs typeface="Verdana" pitchFamily="34" charset="0"/>
            </a:endParaRPr>
          </a:p>
          <a:p>
            <a:pPr marL="171450" indent="-171450" algn="just">
              <a:buClr>
                <a:schemeClr val="accent4"/>
              </a:buClr>
              <a:buFont typeface="Arial" pitchFamily="34" charset="0"/>
              <a:buChar char="•"/>
            </a:pPr>
            <a:r>
              <a:rPr lang="es-CO" sz="1400" dirty="0" smtClean="0">
                <a:solidFill>
                  <a:schemeClr val="bg1">
                    <a:lumMod val="50000"/>
                  </a:schemeClr>
                </a:solidFill>
                <a:ea typeface="Verdana" pitchFamily="34" charset="0"/>
                <a:cs typeface="Verdana" pitchFamily="34" charset="0"/>
              </a:rPr>
              <a:t>El medio más usado para solicitar información acerca de los trámites es el presencial, directamente en las oficinas y/o sucursales de las entidades relacionadas, siendo este medio el más usado también para realizar los trámites tanto en </a:t>
            </a:r>
            <a:r>
              <a:rPr lang="es-CO" sz="1400" b="1" dirty="0">
                <a:solidFill>
                  <a:schemeClr val="accent4"/>
                </a:solidFill>
                <a:effectLst>
                  <a:outerShdw blurRad="38100" dist="38100" dir="2700000" algn="tl">
                    <a:srgbClr val="000000">
                      <a:alpha val="43137"/>
                    </a:srgbClr>
                  </a:outerShdw>
                </a:effectLst>
                <a:ea typeface="Verdana" pitchFamily="34" charset="0"/>
                <a:cs typeface="Verdana" pitchFamily="34" charset="0"/>
              </a:rPr>
              <a:t>ciudadanos</a:t>
            </a:r>
            <a:r>
              <a:rPr lang="es-CO" sz="1400" dirty="0" smtClean="0">
                <a:solidFill>
                  <a:schemeClr val="bg1">
                    <a:lumMod val="50000"/>
                  </a:schemeClr>
                </a:solidFill>
                <a:ea typeface="Verdana" pitchFamily="34" charset="0"/>
                <a:cs typeface="Verdana" pitchFamily="34" charset="0"/>
              </a:rPr>
              <a:t> como en </a:t>
            </a:r>
            <a:r>
              <a:rPr lang="es-CO" sz="1400" b="1" dirty="0">
                <a:solidFill>
                  <a:schemeClr val="accent4"/>
                </a:solidFill>
                <a:effectLst>
                  <a:outerShdw blurRad="38100" dist="38100" dir="2700000" algn="tl">
                    <a:srgbClr val="000000">
                      <a:alpha val="43137"/>
                    </a:srgbClr>
                  </a:outerShdw>
                </a:effectLst>
                <a:ea typeface="Verdana" pitchFamily="34" charset="0"/>
                <a:cs typeface="Verdana" pitchFamily="34" charset="0"/>
              </a:rPr>
              <a:t>empresas</a:t>
            </a:r>
            <a:r>
              <a:rPr lang="es-CO" sz="1400" dirty="0" smtClean="0">
                <a:solidFill>
                  <a:schemeClr val="bg1">
                    <a:lumMod val="50000"/>
                  </a:schemeClr>
                </a:solidFill>
                <a:ea typeface="Verdana" pitchFamily="34" charset="0"/>
                <a:cs typeface="Verdana" pitchFamily="34" charset="0"/>
              </a:rPr>
              <a:t>. Algunos trámites muestran un comportamiento atípico orientándose, tanto para recibir información como para realizar el trámite, hacia los medios electrónicos específicamente hacia el internet, se trata de aquellos trámites que han sido migrados casi en su totalidad a medios electrónicos. </a:t>
            </a:r>
          </a:p>
          <a:p>
            <a:pPr algn="just">
              <a:buClr>
                <a:schemeClr val="accent4"/>
              </a:buClr>
            </a:pPr>
            <a:endParaRPr lang="es-CO" sz="1400" dirty="0" smtClean="0">
              <a:solidFill>
                <a:schemeClr val="bg1">
                  <a:lumMod val="50000"/>
                </a:schemeClr>
              </a:solidFill>
              <a:ea typeface="Verdana" pitchFamily="34" charset="0"/>
              <a:cs typeface="Verdana" pitchFamily="34" charset="0"/>
            </a:endParaRPr>
          </a:p>
          <a:p>
            <a:pPr marL="171450" indent="-171450" algn="just">
              <a:buClr>
                <a:schemeClr val="accent4"/>
              </a:buClr>
              <a:buFont typeface="Arial" pitchFamily="34" charset="0"/>
              <a:buChar char="•"/>
            </a:pPr>
            <a:r>
              <a:rPr lang="es-CO" sz="1400" dirty="0">
                <a:solidFill>
                  <a:schemeClr val="bg1">
                    <a:lumMod val="50000"/>
                  </a:schemeClr>
                </a:solidFill>
                <a:ea typeface="Verdana" pitchFamily="34" charset="0"/>
                <a:cs typeface="Verdana" pitchFamily="34" charset="0"/>
              </a:rPr>
              <a:t>Al no existir la presencialidad como opción parar realizar trámites, los </a:t>
            </a:r>
            <a:r>
              <a:rPr lang="es-CO" sz="1400" b="1" dirty="0">
                <a:solidFill>
                  <a:schemeClr val="accent4"/>
                </a:solidFill>
                <a:effectLst>
                  <a:outerShdw blurRad="38100" dist="38100" dir="2700000" algn="tl">
                    <a:srgbClr val="000000">
                      <a:alpha val="43137"/>
                    </a:srgbClr>
                  </a:outerShdw>
                </a:effectLst>
                <a:ea typeface="Verdana" pitchFamily="34" charset="0"/>
                <a:cs typeface="Verdana" pitchFamily="34" charset="0"/>
              </a:rPr>
              <a:t>ciudadanos</a:t>
            </a:r>
            <a:r>
              <a:rPr lang="es-CO" sz="1400" dirty="0">
                <a:solidFill>
                  <a:schemeClr val="bg1">
                    <a:lumMod val="50000"/>
                  </a:schemeClr>
                </a:solidFill>
                <a:effectLst>
                  <a:outerShdw blurRad="38100" dist="38100" dir="2700000" algn="tl">
                    <a:srgbClr val="000000">
                      <a:alpha val="43137"/>
                    </a:srgbClr>
                  </a:outerShdw>
                </a:effectLst>
                <a:ea typeface="Verdana" pitchFamily="34" charset="0"/>
                <a:cs typeface="Verdana" pitchFamily="34" charset="0"/>
              </a:rPr>
              <a:t> </a:t>
            </a:r>
            <a:r>
              <a:rPr lang="es-CO" sz="1400" dirty="0">
                <a:solidFill>
                  <a:schemeClr val="bg1">
                    <a:lumMod val="50000"/>
                  </a:schemeClr>
                </a:solidFill>
                <a:ea typeface="Verdana" pitchFamily="34" charset="0"/>
                <a:cs typeface="Verdana" pitchFamily="34" charset="0"/>
              </a:rPr>
              <a:t>consideran que el medio más apropiado para realizar los trámites es el internet fijo o móvil</a:t>
            </a:r>
            <a:r>
              <a:rPr lang="es-CO" sz="1400" dirty="0" smtClean="0">
                <a:solidFill>
                  <a:schemeClr val="bg1">
                    <a:lumMod val="50000"/>
                  </a:schemeClr>
                </a:solidFill>
                <a:ea typeface="Verdana" pitchFamily="34" charset="0"/>
                <a:cs typeface="Verdana" pitchFamily="34" charset="0"/>
              </a:rPr>
              <a:t>; mientras </a:t>
            </a:r>
            <a:r>
              <a:rPr lang="es-CO" sz="1400" dirty="0">
                <a:solidFill>
                  <a:schemeClr val="bg1">
                    <a:lumMod val="50000"/>
                  </a:schemeClr>
                </a:solidFill>
                <a:ea typeface="Verdana" pitchFamily="34" charset="0"/>
                <a:cs typeface="Verdana" pitchFamily="34" charset="0"/>
              </a:rPr>
              <a:t>tanto, las </a:t>
            </a:r>
            <a:r>
              <a:rPr lang="es-CO" sz="1400" b="1" dirty="0">
                <a:solidFill>
                  <a:schemeClr val="accent4"/>
                </a:solidFill>
                <a:effectLst>
                  <a:outerShdw blurRad="38100" dist="38100" dir="2700000" algn="tl">
                    <a:srgbClr val="000000">
                      <a:alpha val="43137"/>
                    </a:srgbClr>
                  </a:outerShdw>
                </a:effectLst>
                <a:ea typeface="Verdana" pitchFamily="34" charset="0"/>
                <a:cs typeface="Verdana" pitchFamily="34" charset="0"/>
              </a:rPr>
              <a:t>empresas</a:t>
            </a:r>
            <a:r>
              <a:rPr lang="es-CO" sz="1400" dirty="0">
                <a:solidFill>
                  <a:schemeClr val="bg1">
                    <a:lumMod val="50000"/>
                  </a:schemeClr>
                </a:solidFill>
                <a:ea typeface="Verdana" pitchFamily="34" charset="0"/>
                <a:cs typeface="Verdana" pitchFamily="34" charset="0"/>
              </a:rPr>
              <a:t> informaron </a:t>
            </a:r>
            <a:r>
              <a:rPr lang="es-CO" sz="1400" dirty="0" smtClean="0">
                <a:solidFill>
                  <a:schemeClr val="bg1">
                    <a:lumMod val="50000"/>
                  </a:schemeClr>
                </a:solidFill>
                <a:ea typeface="Verdana" pitchFamily="34" charset="0"/>
                <a:cs typeface="Verdana" pitchFamily="34" charset="0"/>
              </a:rPr>
              <a:t>preferir la llamada telefónica. Es </a:t>
            </a:r>
            <a:r>
              <a:rPr lang="es-CO" sz="1400" dirty="0">
                <a:solidFill>
                  <a:schemeClr val="bg1">
                    <a:lumMod val="50000"/>
                  </a:schemeClr>
                </a:solidFill>
                <a:ea typeface="Verdana" pitchFamily="34" charset="0"/>
                <a:cs typeface="Verdana" pitchFamily="34" charset="0"/>
              </a:rPr>
              <a:t>importante mencionar que pese a esta primera opción, </a:t>
            </a:r>
            <a:r>
              <a:rPr lang="es-CO" sz="1400" dirty="0" smtClean="0">
                <a:solidFill>
                  <a:schemeClr val="bg1">
                    <a:lumMod val="50000"/>
                  </a:schemeClr>
                </a:solidFill>
                <a:ea typeface="Verdana" pitchFamily="34" charset="0"/>
                <a:cs typeface="Verdana" pitchFamily="34" charset="0"/>
              </a:rPr>
              <a:t>algunos encuestados no </a:t>
            </a:r>
            <a:r>
              <a:rPr lang="es-CO" sz="1400" dirty="0">
                <a:solidFill>
                  <a:schemeClr val="bg1">
                    <a:lumMod val="50000"/>
                  </a:schemeClr>
                </a:solidFill>
                <a:ea typeface="Verdana" pitchFamily="34" charset="0"/>
                <a:cs typeface="Verdana" pitchFamily="34" charset="0"/>
              </a:rPr>
              <a:t>optarían por ningún medio electrónico ante la ausencia del medio presencial</a:t>
            </a:r>
            <a:r>
              <a:rPr lang="es-CO" sz="1400" dirty="0" smtClean="0">
                <a:solidFill>
                  <a:schemeClr val="bg1">
                    <a:lumMod val="50000"/>
                  </a:schemeClr>
                </a:solidFill>
                <a:ea typeface="Verdana" pitchFamily="34" charset="0"/>
                <a:cs typeface="Verdana" pitchFamily="34" charset="0"/>
              </a:rPr>
              <a:t>. </a:t>
            </a:r>
          </a:p>
        </p:txBody>
      </p:sp>
    </p:spTree>
    <p:extLst>
      <p:ext uri="{BB962C8B-B14F-4D97-AF65-F5344CB8AC3E}">
        <p14:creationId xmlns:p14="http://schemas.microsoft.com/office/powerpoint/2010/main" val="38360183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male female silhouette"/>
          <p:cNvPicPr>
            <a:picLocks noChangeAspect="1" noChangeArrowheads="1"/>
          </p:cNvPicPr>
          <p:nvPr/>
        </p:nvPicPr>
        <p:blipFill>
          <a:blip r:embed="rId2" cstate="print">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39966" y="1900838"/>
            <a:ext cx="900100" cy="675813"/>
          </a:xfrm>
          <a:prstGeom prst="rect">
            <a:avLst/>
          </a:prstGeom>
          <a:noFill/>
          <a:extLst>
            <a:ext uri="{909E8E84-426E-40DD-AFC4-6F175D3DCCD1}">
              <a14:hiddenFill xmlns:a14="http://schemas.microsoft.com/office/drawing/2010/main">
                <a:solidFill>
                  <a:srgbClr val="FFFFFF"/>
                </a:solidFill>
              </a14:hiddenFill>
            </a:ext>
          </a:extLst>
        </p:spPr>
      </p:pic>
      <p:sp>
        <p:nvSpPr>
          <p:cNvPr id="4" name="3 Marcador de número de diapositiva"/>
          <p:cNvSpPr>
            <a:spLocks noGrp="1"/>
          </p:cNvSpPr>
          <p:nvPr>
            <p:ph type="sldNum" sz="quarter" idx="12"/>
          </p:nvPr>
        </p:nvSpPr>
        <p:spPr/>
        <p:txBody>
          <a:bodyPr/>
          <a:lstStyle/>
          <a:p>
            <a:fld id="{62F6D429-5B7F-4D92-8A61-2D03DF31274D}" type="slidenum">
              <a:rPr lang="es-CO" smtClean="0"/>
              <a:pPr/>
              <a:t>8</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3" cstate="print">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sp>
        <p:nvSpPr>
          <p:cNvPr id="53" name="52 Rectángulo"/>
          <p:cNvSpPr/>
          <p:nvPr/>
        </p:nvSpPr>
        <p:spPr>
          <a:xfrm>
            <a:off x="2987824" y="1073759"/>
            <a:ext cx="1800201" cy="276999"/>
          </a:xfrm>
          <a:prstGeom prst="rect">
            <a:avLst/>
          </a:prstGeom>
        </p:spPr>
        <p:txBody>
          <a:bodyPr wrap="square">
            <a:spAutoFit/>
          </a:bodyPr>
          <a:lstStyle/>
          <a:p>
            <a:pPr lvl="0" algn="ctr"/>
            <a:r>
              <a:rPr lang="es-CO" sz="1200" b="1" dirty="0" smtClean="0">
                <a:solidFill>
                  <a:schemeClr val="tx2">
                    <a:lumMod val="50000"/>
                  </a:schemeClr>
                </a:solidFill>
                <a:latin typeface="+mj-lt"/>
                <a:ea typeface="Verdana" pitchFamily="34" charset="0"/>
                <a:cs typeface="Verdana" pitchFamily="34" charset="0"/>
              </a:rPr>
              <a:t>Edad</a:t>
            </a:r>
            <a:endParaRPr lang="es-CO" sz="1200" b="1" dirty="0">
              <a:solidFill>
                <a:schemeClr val="tx2">
                  <a:lumMod val="50000"/>
                </a:schemeClr>
              </a:solidFill>
              <a:latin typeface="+mj-lt"/>
              <a:ea typeface="Verdana" pitchFamily="34" charset="0"/>
              <a:cs typeface="Verdana" pitchFamily="34" charset="0"/>
            </a:endParaRPr>
          </a:p>
        </p:txBody>
      </p:sp>
      <p:graphicFrame>
        <p:nvGraphicFramePr>
          <p:cNvPr id="2" name="1 Gráfico"/>
          <p:cNvGraphicFramePr/>
          <p:nvPr>
            <p:extLst>
              <p:ext uri="{D42A27DB-BD31-4B8C-83A1-F6EECF244321}">
                <p14:modId xmlns:p14="http://schemas.microsoft.com/office/powerpoint/2010/main" val="4105420863"/>
              </p:ext>
            </p:extLst>
          </p:nvPr>
        </p:nvGraphicFramePr>
        <p:xfrm>
          <a:off x="2267744" y="1278750"/>
          <a:ext cx="3082633" cy="176480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 name="2 Gráfico"/>
          <p:cNvGraphicFramePr/>
          <p:nvPr>
            <p:extLst>
              <p:ext uri="{D42A27DB-BD31-4B8C-83A1-F6EECF244321}">
                <p14:modId xmlns:p14="http://schemas.microsoft.com/office/powerpoint/2010/main" val="3642199457"/>
              </p:ext>
            </p:extLst>
          </p:nvPr>
        </p:nvGraphicFramePr>
        <p:xfrm>
          <a:off x="4942314" y="1108751"/>
          <a:ext cx="4094182" cy="2288314"/>
        </p:xfrm>
        <a:graphic>
          <a:graphicData uri="http://schemas.openxmlformats.org/drawingml/2006/chart">
            <c:chart xmlns:c="http://schemas.openxmlformats.org/drawingml/2006/chart" xmlns:r="http://schemas.openxmlformats.org/officeDocument/2006/relationships" r:id="rId5"/>
          </a:graphicData>
        </a:graphic>
      </p:graphicFrame>
      <p:sp>
        <p:nvSpPr>
          <p:cNvPr id="37" name="36 Rectángulo"/>
          <p:cNvSpPr/>
          <p:nvPr/>
        </p:nvSpPr>
        <p:spPr>
          <a:xfrm>
            <a:off x="6084167" y="1057300"/>
            <a:ext cx="1800201" cy="276999"/>
          </a:xfrm>
          <a:prstGeom prst="rect">
            <a:avLst/>
          </a:prstGeom>
        </p:spPr>
        <p:txBody>
          <a:bodyPr wrap="square">
            <a:spAutoFit/>
          </a:bodyPr>
          <a:lstStyle/>
          <a:p>
            <a:pPr lvl="0" algn="ctr"/>
            <a:r>
              <a:rPr lang="es-CO" sz="1200" b="1" dirty="0" smtClean="0">
                <a:solidFill>
                  <a:schemeClr val="tx2">
                    <a:lumMod val="50000"/>
                  </a:schemeClr>
                </a:solidFill>
                <a:latin typeface="+mj-lt"/>
                <a:ea typeface="Verdana" pitchFamily="34" charset="0"/>
                <a:cs typeface="Verdana" pitchFamily="34" charset="0"/>
              </a:rPr>
              <a:t>Género</a:t>
            </a:r>
            <a:endParaRPr lang="es-CO" sz="1200" b="1" dirty="0">
              <a:solidFill>
                <a:schemeClr val="tx2">
                  <a:lumMod val="50000"/>
                </a:schemeClr>
              </a:solidFill>
              <a:latin typeface="+mj-lt"/>
              <a:ea typeface="Verdana" pitchFamily="34" charset="0"/>
              <a:cs typeface="Verdana" pitchFamily="34" charset="0"/>
            </a:endParaRPr>
          </a:p>
        </p:txBody>
      </p:sp>
      <p:graphicFrame>
        <p:nvGraphicFramePr>
          <p:cNvPr id="39" name="38 Gráfico"/>
          <p:cNvGraphicFramePr/>
          <p:nvPr>
            <p:extLst>
              <p:ext uri="{D42A27DB-BD31-4B8C-83A1-F6EECF244321}">
                <p14:modId xmlns:p14="http://schemas.microsoft.com/office/powerpoint/2010/main" val="864940808"/>
              </p:ext>
            </p:extLst>
          </p:nvPr>
        </p:nvGraphicFramePr>
        <p:xfrm>
          <a:off x="2267744" y="3396954"/>
          <a:ext cx="3082633" cy="1764802"/>
        </p:xfrm>
        <a:graphic>
          <a:graphicData uri="http://schemas.openxmlformats.org/drawingml/2006/chart">
            <c:chart xmlns:c="http://schemas.openxmlformats.org/drawingml/2006/chart" xmlns:r="http://schemas.openxmlformats.org/officeDocument/2006/relationships" r:id="rId6"/>
          </a:graphicData>
        </a:graphic>
      </p:graphicFrame>
      <p:sp>
        <p:nvSpPr>
          <p:cNvPr id="40" name="39 Rectángulo"/>
          <p:cNvSpPr/>
          <p:nvPr/>
        </p:nvSpPr>
        <p:spPr>
          <a:xfrm>
            <a:off x="2987824" y="3259103"/>
            <a:ext cx="1800201" cy="276999"/>
          </a:xfrm>
          <a:prstGeom prst="rect">
            <a:avLst/>
          </a:prstGeom>
        </p:spPr>
        <p:txBody>
          <a:bodyPr wrap="square">
            <a:spAutoFit/>
          </a:bodyPr>
          <a:lstStyle/>
          <a:p>
            <a:pPr lvl="0" algn="ctr"/>
            <a:r>
              <a:rPr lang="es-CO" sz="1200" b="1" dirty="0" smtClean="0">
                <a:solidFill>
                  <a:schemeClr val="tx2">
                    <a:lumMod val="50000"/>
                  </a:schemeClr>
                </a:solidFill>
                <a:latin typeface="+mj-lt"/>
                <a:ea typeface="Verdana" pitchFamily="34" charset="0"/>
                <a:cs typeface="Verdana" pitchFamily="34" charset="0"/>
              </a:rPr>
              <a:t>Nivel Socioeconómico</a:t>
            </a:r>
            <a:endParaRPr lang="es-CO" sz="1200" b="1" dirty="0">
              <a:solidFill>
                <a:schemeClr val="tx2">
                  <a:lumMod val="50000"/>
                </a:schemeClr>
              </a:solidFill>
              <a:latin typeface="+mj-lt"/>
              <a:ea typeface="Verdana" pitchFamily="34" charset="0"/>
              <a:cs typeface="Verdana" pitchFamily="34" charset="0"/>
            </a:endParaRPr>
          </a:p>
        </p:txBody>
      </p:sp>
      <p:graphicFrame>
        <p:nvGraphicFramePr>
          <p:cNvPr id="41" name="40 Gráfico"/>
          <p:cNvGraphicFramePr/>
          <p:nvPr>
            <p:extLst>
              <p:ext uri="{D42A27DB-BD31-4B8C-83A1-F6EECF244321}">
                <p14:modId xmlns:p14="http://schemas.microsoft.com/office/powerpoint/2010/main" val="200423860"/>
              </p:ext>
            </p:extLst>
          </p:nvPr>
        </p:nvGraphicFramePr>
        <p:xfrm>
          <a:off x="5449807" y="3408829"/>
          <a:ext cx="3082633" cy="1764802"/>
        </p:xfrm>
        <a:graphic>
          <a:graphicData uri="http://schemas.openxmlformats.org/drawingml/2006/chart">
            <c:chart xmlns:c="http://schemas.openxmlformats.org/drawingml/2006/chart" xmlns:r="http://schemas.openxmlformats.org/officeDocument/2006/relationships" r:id="rId7"/>
          </a:graphicData>
        </a:graphic>
      </p:graphicFrame>
      <p:sp>
        <p:nvSpPr>
          <p:cNvPr id="42" name="41 Rectángulo"/>
          <p:cNvSpPr/>
          <p:nvPr/>
        </p:nvSpPr>
        <p:spPr>
          <a:xfrm>
            <a:off x="6169887" y="3259103"/>
            <a:ext cx="1800201" cy="276999"/>
          </a:xfrm>
          <a:prstGeom prst="rect">
            <a:avLst/>
          </a:prstGeom>
        </p:spPr>
        <p:txBody>
          <a:bodyPr wrap="square">
            <a:spAutoFit/>
          </a:bodyPr>
          <a:lstStyle/>
          <a:p>
            <a:pPr lvl="0" algn="ctr"/>
            <a:r>
              <a:rPr lang="es-CO" sz="1200" b="1" dirty="0" smtClean="0">
                <a:solidFill>
                  <a:schemeClr val="tx2">
                    <a:lumMod val="50000"/>
                  </a:schemeClr>
                </a:solidFill>
                <a:latin typeface="+mj-lt"/>
                <a:ea typeface="Verdana" pitchFamily="34" charset="0"/>
                <a:cs typeface="Verdana" pitchFamily="34" charset="0"/>
              </a:rPr>
              <a:t>Ocupación</a:t>
            </a:r>
            <a:endParaRPr lang="es-CO" sz="1200" b="1" dirty="0">
              <a:solidFill>
                <a:schemeClr val="tx2">
                  <a:lumMod val="50000"/>
                </a:schemeClr>
              </a:solidFill>
              <a:latin typeface="+mj-lt"/>
              <a:ea typeface="Verdana" pitchFamily="34" charset="0"/>
              <a:cs typeface="Verdana" pitchFamily="34" charset="0"/>
            </a:endParaRPr>
          </a:p>
        </p:txBody>
      </p:sp>
      <p:grpSp>
        <p:nvGrpSpPr>
          <p:cNvPr id="5" name="4 Grupo"/>
          <p:cNvGrpSpPr/>
          <p:nvPr/>
        </p:nvGrpSpPr>
        <p:grpSpPr>
          <a:xfrm>
            <a:off x="3819981" y="183107"/>
            <a:ext cx="1323523" cy="450689"/>
            <a:chOff x="3164210" y="183107"/>
            <a:chExt cx="1323523" cy="450689"/>
          </a:xfrm>
        </p:grpSpPr>
        <p:sp>
          <p:nvSpPr>
            <p:cNvPr id="61" name="60 Elipse">
              <a:hlinkClick r:id="rId8"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3" name="62 CuadroTexto">
              <a:hlinkClick r:id="rId8"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31" name="10 Imagen">
              <a:hlinkClick r:id="rId8" action="ppaction://hlinksldjump"/>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3" name="32 Rectángulo redondeado">
            <a:hlinkClick r:id="rId8" action="ppaction://hlinksldjump"/>
          </p:cNvPr>
          <p:cNvSpPr/>
          <p:nvPr/>
        </p:nvSpPr>
        <p:spPr>
          <a:xfrm>
            <a:off x="35496" y="1326897"/>
            <a:ext cx="1944213"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Demográficos</a:t>
            </a:r>
          </a:p>
        </p:txBody>
      </p:sp>
      <p:sp>
        <p:nvSpPr>
          <p:cNvPr id="34" name="33 Rectángulo redondeado">
            <a:hlinkClick r:id="rId10"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35" name="34 Rectángulo redondeado">
            <a:hlinkClick r:id="rId11"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36" name="35 Rectángulo redondeado">
            <a:hlinkClick r:id="rId12"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38" name="37 Rectángulo redondeado">
            <a:hlinkClick r:id="rId8" action="ppaction://hlinksldjump"/>
          </p:cNvPr>
          <p:cNvSpPr/>
          <p:nvPr/>
        </p:nvSpPr>
        <p:spPr>
          <a:xfrm>
            <a:off x="1043608" y="1633364"/>
            <a:ext cx="936104"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1 de </a:t>
            </a:r>
            <a:r>
              <a:rPr lang="es-CO" sz="1000" b="1" dirty="0" smtClean="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2</a:t>
            </a:r>
            <a:endPar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endParaRPr>
          </a:p>
        </p:txBody>
      </p:sp>
      <p:sp>
        <p:nvSpPr>
          <p:cNvPr id="49" name="48 Rectángulo redondeado">
            <a:hlinkClick r:id="rId13" action="ppaction://hlinksldjump"/>
          </p:cNvPr>
          <p:cNvSpPr/>
          <p:nvPr/>
        </p:nvSpPr>
        <p:spPr>
          <a:xfrm>
            <a:off x="1043607" y="1955189"/>
            <a:ext cx="936103"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2 de 2</a:t>
            </a:r>
          </a:p>
        </p:txBody>
      </p:sp>
      <p:sp>
        <p:nvSpPr>
          <p:cNvPr id="51" name="50 Rectángulo redondeado">
            <a:hlinkClick r:id="rId14"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52" name="51 Rectángulo redondeado">
            <a:hlinkClick r:id="rId15"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54" name="53 Rectángulo redondeado">
            <a:hlinkClick r:id="rId16"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
        <p:nvSpPr>
          <p:cNvPr id="55" name="54 CuadroTexto"/>
          <p:cNvSpPr txBox="1"/>
          <p:nvPr/>
        </p:nvSpPr>
        <p:spPr>
          <a:xfrm>
            <a:off x="1088043"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56" name="55 CuadroTexto"/>
          <p:cNvSpPr txBox="1"/>
          <p:nvPr/>
        </p:nvSpPr>
        <p:spPr>
          <a:xfrm>
            <a:off x="1409887" y="4622145"/>
            <a:ext cx="803425" cy="253916"/>
          </a:xfrm>
          <a:prstGeom prst="rect">
            <a:avLst/>
          </a:prstGeom>
          <a:noFill/>
        </p:spPr>
        <p:txBody>
          <a:bodyPr wrap="none" rtlCol="0">
            <a:spAutoFit/>
          </a:bodyPr>
          <a:lstStyle/>
          <a:p>
            <a:r>
              <a:rPr lang="es-CO" sz="1050" dirty="0" smtClean="0">
                <a:solidFill>
                  <a:schemeClr val="bg1">
                    <a:lumMod val="50000"/>
                  </a:schemeClr>
                </a:solidFill>
              </a:rPr>
              <a:t>24.734.195</a:t>
            </a:r>
            <a:endParaRPr lang="es-CO" sz="1050" dirty="0">
              <a:solidFill>
                <a:schemeClr val="bg1">
                  <a:lumMod val="50000"/>
                </a:schemeClr>
              </a:solidFill>
            </a:endParaRPr>
          </a:p>
        </p:txBody>
      </p:sp>
      <p:grpSp>
        <p:nvGrpSpPr>
          <p:cNvPr id="57" name="56 Grupo"/>
          <p:cNvGrpSpPr/>
          <p:nvPr/>
        </p:nvGrpSpPr>
        <p:grpSpPr>
          <a:xfrm>
            <a:off x="2179082" y="5291664"/>
            <a:ext cx="5179000" cy="323405"/>
            <a:chOff x="24863" y="5291664"/>
            <a:chExt cx="5179000" cy="323405"/>
          </a:xfrm>
        </p:grpSpPr>
        <p:sp>
          <p:nvSpPr>
            <p:cNvPr id="58" name="57 Cheurón">
              <a:hlinkClick r:id="rId17"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59" name="58 Cheurón">
              <a:hlinkClick r:id="rId18"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60" name="59 Cheurón">
              <a:hlinkClick r:id="rId19"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62" name="Picture 2" descr="http://58533534ea9b6562bf3c-029f06cbf668e558ffb5306597309f00.r0.cf1.rackcdn.com/2012/10/Like.jpg"/>
            <p:cNvPicPr>
              <a:picLocks noChangeAspect="1" noChangeArrowheads="1"/>
            </p:cNvPicPr>
            <p:nvPr/>
          </p:nvPicPr>
          <p:blipFill>
            <a:blip r:embed="rId2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63 Cheurón">
              <a:hlinkClick r:id="rId21"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spTree>
    <p:extLst>
      <p:ext uri="{BB962C8B-B14F-4D97-AF65-F5344CB8AC3E}">
        <p14:creationId xmlns:p14="http://schemas.microsoft.com/office/powerpoint/2010/main" val="32640161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62F6D429-5B7F-4D92-8A61-2D03DF31274D}" type="slidenum">
              <a:rPr lang="es-CO" smtClean="0"/>
              <a:pPr/>
              <a:t>9</a:t>
            </a:fld>
            <a:endParaRPr lang="es-CO" dirty="0"/>
          </a:p>
        </p:txBody>
      </p:sp>
      <p:sp>
        <p:nvSpPr>
          <p:cNvPr id="17" name="4 CuadroTexto"/>
          <p:cNvSpPr txBox="1">
            <a:spLocks noChangeArrowheads="1"/>
          </p:cNvSpPr>
          <p:nvPr/>
        </p:nvSpPr>
        <p:spPr bwMode="auto">
          <a:xfrm>
            <a:off x="6876256" y="687998"/>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CO" altLang="es-CO" sz="1600" b="1" dirty="0" smtClean="0">
                <a:solidFill>
                  <a:schemeClr val="bg1">
                    <a:lumMod val="50000"/>
                  </a:schemeClr>
                </a:solidFill>
                <a:latin typeface="Verdana" pitchFamily="34" charset="0"/>
                <a:ea typeface="Verdana" pitchFamily="34" charset="0"/>
                <a:cs typeface="Verdana" pitchFamily="34" charset="0"/>
              </a:rPr>
              <a:t>Resultados</a:t>
            </a:r>
            <a:endParaRPr lang="es-CO" altLang="es-CO" sz="1600" b="1" dirty="0">
              <a:solidFill>
                <a:schemeClr val="bg1">
                  <a:lumMod val="50000"/>
                </a:schemeClr>
              </a:solidFill>
              <a:latin typeface="Verdana" pitchFamily="34" charset="0"/>
              <a:ea typeface="Verdana" pitchFamily="34" charset="0"/>
              <a:cs typeface="Verdana" pitchFamily="34" charset="0"/>
            </a:endParaRPr>
          </a:p>
        </p:txBody>
      </p:sp>
      <p:pic>
        <p:nvPicPr>
          <p:cNvPr id="30" name="Picture 9" descr="Address">
            <a:hlinkClick r:id="" action="ppaction://hlinkshowjump?jump=firstslide"/>
          </p:cNvPr>
          <p:cNvPicPr>
            <a:picLocks noChangeAspect="1" noChangeArrowheads="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092280" y="585143"/>
            <a:ext cx="376307" cy="37630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2" name="31 Gráfico"/>
          <p:cNvGraphicFramePr/>
          <p:nvPr>
            <p:extLst>
              <p:ext uri="{D42A27DB-BD31-4B8C-83A1-F6EECF244321}">
                <p14:modId xmlns:p14="http://schemas.microsoft.com/office/powerpoint/2010/main" val="3250983154"/>
              </p:ext>
            </p:extLst>
          </p:nvPr>
        </p:nvGraphicFramePr>
        <p:xfrm>
          <a:off x="2569487" y="1854814"/>
          <a:ext cx="3082633" cy="25868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3" name="32 Gráfico"/>
          <p:cNvGraphicFramePr/>
          <p:nvPr>
            <p:extLst>
              <p:ext uri="{D42A27DB-BD31-4B8C-83A1-F6EECF244321}">
                <p14:modId xmlns:p14="http://schemas.microsoft.com/office/powerpoint/2010/main" val="1874754132"/>
              </p:ext>
            </p:extLst>
          </p:nvPr>
        </p:nvGraphicFramePr>
        <p:xfrm>
          <a:off x="5809847" y="1849388"/>
          <a:ext cx="3082633" cy="2586862"/>
        </p:xfrm>
        <a:graphic>
          <a:graphicData uri="http://schemas.openxmlformats.org/drawingml/2006/chart">
            <c:chart xmlns:c="http://schemas.openxmlformats.org/drawingml/2006/chart" xmlns:r="http://schemas.openxmlformats.org/officeDocument/2006/relationships" r:id="rId4"/>
          </a:graphicData>
        </a:graphic>
      </p:graphicFrame>
      <p:sp>
        <p:nvSpPr>
          <p:cNvPr id="34" name="33 Rectángulo"/>
          <p:cNvSpPr/>
          <p:nvPr/>
        </p:nvSpPr>
        <p:spPr>
          <a:xfrm>
            <a:off x="3923928" y="1489348"/>
            <a:ext cx="1800201" cy="276999"/>
          </a:xfrm>
          <a:prstGeom prst="rect">
            <a:avLst/>
          </a:prstGeom>
        </p:spPr>
        <p:txBody>
          <a:bodyPr wrap="square">
            <a:spAutoFit/>
          </a:bodyPr>
          <a:lstStyle/>
          <a:p>
            <a:pPr lvl="0"/>
            <a:r>
              <a:rPr lang="es-CO" sz="1200" b="1" dirty="0" smtClean="0">
                <a:solidFill>
                  <a:schemeClr val="tx2">
                    <a:lumMod val="50000"/>
                  </a:schemeClr>
                </a:solidFill>
                <a:latin typeface="+mj-lt"/>
                <a:ea typeface="Verdana" pitchFamily="34" charset="0"/>
                <a:cs typeface="Verdana" pitchFamily="34" charset="0"/>
              </a:rPr>
              <a:t>Nivel Educativo</a:t>
            </a:r>
            <a:endParaRPr lang="es-CO" sz="1200" b="1" dirty="0">
              <a:solidFill>
                <a:schemeClr val="tx2">
                  <a:lumMod val="50000"/>
                </a:schemeClr>
              </a:solidFill>
              <a:latin typeface="+mj-lt"/>
              <a:ea typeface="Verdana" pitchFamily="34" charset="0"/>
              <a:cs typeface="Verdana" pitchFamily="34" charset="0"/>
            </a:endParaRPr>
          </a:p>
        </p:txBody>
      </p:sp>
      <p:sp>
        <p:nvSpPr>
          <p:cNvPr id="36" name="35 CuadroTexto"/>
          <p:cNvSpPr txBox="1"/>
          <p:nvPr/>
        </p:nvSpPr>
        <p:spPr>
          <a:xfrm>
            <a:off x="1088043" y="4620372"/>
            <a:ext cx="453970" cy="261610"/>
          </a:xfrm>
          <a:prstGeom prst="rect">
            <a:avLst/>
          </a:prstGeom>
          <a:noFill/>
        </p:spPr>
        <p:txBody>
          <a:bodyPr wrap="none" rtlCol="0">
            <a:spAutoFit/>
          </a:bodyPr>
          <a:lstStyle/>
          <a:p>
            <a:r>
              <a:rPr lang="es-CO" sz="1050" dirty="0" smtClean="0">
                <a:solidFill>
                  <a:schemeClr val="bg1">
                    <a:lumMod val="50000"/>
                  </a:schemeClr>
                </a:solidFill>
              </a:rPr>
              <a:t>Base</a:t>
            </a:r>
            <a:endParaRPr lang="es-CO" sz="1050" dirty="0">
              <a:solidFill>
                <a:schemeClr val="bg1">
                  <a:lumMod val="50000"/>
                </a:schemeClr>
              </a:solidFill>
            </a:endParaRPr>
          </a:p>
        </p:txBody>
      </p:sp>
      <p:sp>
        <p:nvSpPr>
          <p:cNvPr id="37" name="36 CuadroTexto"/>
          <p:cNvSpPr txBox="1"/>
          <p:nvPr/>
        </p:nvSpPr>
        <p:spPr>
          <a:xfrm>
            <a:off x="1409887" y="4622145"/>
            <a:ext cx="803425" cy="253916"/>
          </a:xfrm>
          <a:prstGeom prst="rect">
            <a:avLst/>
          </a:prstGeom>
          <a:noFill/>
        </p:spPr>
        <p:txBody>
          <a:bodyPr wrap="none" rtlCol="0">
            <a:spAutoFit/>
          </a:bodyPr>
          <a:lstStyle/>
          <a:p>
            <a:r>
              <a:rPr lang="es-CO" sz="1050" dirty="0" smtClean="0">
                <a:solidFill>
                  <a:schemeClr val="bg1">
                    <a:lumMod val="50000"/>
                  </a:schemeClr>
                </a:solidFill>
              </a:rPr>
              <a:t>24.734.195</a:t>
            </a:r>
            <a:endParaRPr lang="es-CO" sz="1050" dirty="0">
              <a:solidFill>
                <a:schemeClr val="bg1">
                  <a:lumMod val="50000"/>
                </a:schemeClr>
              </a:solidFill>
            </a:endParaRPr>
          </a:p>
        </p:txBody>
      </p:sp>
      <p:grpSp>
        <p:nvGrpSpPr>
          <p:cNvPr id="38" name="37 Grupo"/>
          <p:cNvGrpSpPr/>
          <p:nvPr/>
        </p:nvGrpSpPr>
        <p:grpSpPr>
          <a:xfrm>
            <a:off x="2179082" y="5291664"/>
            <a:ext cx="5179000" cy="323405"/>
            <a:chOff x="24863" y="5291664"/>
            <a:chExt cx="5179000" cy="323405"/>
          </a:xfrm>
        </p:grpSpPr>
        <p:sp>
          <p:nvSpPr>
            <p:cNvPr id="39" name="38 Cheurón">
              <a:hlinkClick r:id="rId5" action="ppaction://hlinksldjump"/>
            </p:cNvPr>
            <p:cNvSpPr/>
            <p:nvPr/>
          </p:nvSpPr>
          <p:spPr>
            <a:xfrm>
              <a:off x="24863" y="5299936"/>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Introducción</a:t>
              </a:r>
              <a:endParaRPr lang="es-CO" sz="1000" b="1" dirty="0">
                <a:solidFill>
                  <a:schemeClr val="accent4">
                    <a:lumMod val="50000"/>
                  </a:schemeClr>
                </a:solidFill>
              </a:endParaRPr>
            </a:p>
          </p:txBody>
        </p:sp>
        <p:sp>
          <p:nvSpPr>
            <p:cNvPr id="40" name="39 Cheurón">
              <a:hlinkClick r:id="rId6" action="ppaction://hlinksldjump"/>
            </p:cNvPr>
            <p:cNvSpPr/>
            <p:nvPr/>
          </p:nvSpPr>
          <p:spPr>
            <a:xfrm>
              <a:off x="1230156" y="5294087"/>
              <a:ext cx="1322992"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smtClean="0">
                  <a:solidFill>
                    <a:schemeClr val="accent4">
                      <a:lumMod val="50000"/>
                    </a:schemeClr>
                  </a:solidFill>
                </a:rPr>
                <a:t>Metodología</a:t>
              </a:r>
            </a:p>
          </p:txBody>
        </p:sp>
        <p:sp>
          <p:nvSpPr>
            <p:cNvPr id="41" name="40 Cheurón">
              <a:hlinkClick r:id="rId7" action="ppaction://hlinksldjump"/>
            </p:cNvPr>
            <p:cNvSpPr/>
            <p:nvPr/>
          </p:nvSpPr>
          <p:spPr>
            <a:xfrm>
              <a:off x="3617053" y="5294087"/>
              <a:ext cx="1374785" cy="315133"/>
            </a:xfrm>
            <a:prstGeom prst="chevron">
              <a:avLst/>
            </a:prstGeom>
          </p:spPr>
          <p:style>
            <a:lnRef idx="1">
              <a:schemeClr val="accent4"/>
            </a:lnRef>
            <a:fillRef idx="2">
              <a:schemeClr val="accent4"/>
            </a:fillRef>
            <a:effectRef idx="1">
              <a:schemeClr val="accent4"/>
            </a:effectRef>
            <a:fontRef idx="minor">
              <a:schemeClr val="dk1"/>
            </a:fontRef>
          </p:style>
          <p:txBody>
            <a:bodyPr rtlCol="0" anchor="ctr"/>
            <a:lstStyle/>
            <a:p>
              <a:pPr algn="r"/>
              <a:r>
                <a:rPr lang="es-CO" sz="1000" b="1" dirty="0">
                  <a:solidFill>
                    <a:schemeClr val="accent4">
                      <a:lumMod val="50000"/>
                    </a:schemeClr>
                  </a:solidFill>
                </a:rPr>
                <a:t>Conclusiones</a:t>
              </a:r>
            </a:p>
          </p:txBody>
        </p:sp>
        <p:pic>
          <p:nvPicPr>
            <p:cNvPr id="53" name="Picture 2" descr="http://58533534ea9b6562bf3c-029f06cbf668e558ffb5306597309f00.r0.cf1.rackcdn.com/2012/10/Like.jp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91839" y="5291665"/>
              <a:ext cx="212024" cy="27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53 Cheurón">
              <a:hlinkClick r:id="rId9" action="ppaction://hlinksldjump"/>
            </p:cNvPr>
            <p:cNvSpPr/>
            <p:nvPr/>
          </p:nvSpPr>
          <p:spPr>
            <a:xfrm>
              <a:off x="2422393" y="5291664"/>
              <a:ext cx="1322992" cy="315133"/>
            </a:xfrm>
            <a:prstGeom prst="chevron">
              <a:avLst/>
            </a:prstGeom>
          </p:spPr>
          <p:style>
            <a:lnRef idx="0">
              <a:schemeClr val="accent4"/>
            </a:lnRef>
            <a:fillRef idx="3">
              <a:schemeClr val="accent4"/>
            </a:fillRef>
            <a:effectRef idx="3">
              <a:schemeClr val="accent4"/>
            </a:effectRef>
            <a:fontRef idx="minor">
              <a:schemeClr val="lt1"/>
            </a:fontRef>
          </p:style>
          <p:txBody>
            <a:bodyPr rtlCol="0" anchor="ctr"/>
            <a:lstStyle/>
            <a:p>
              <a:pPr algn="r"/>
              <a:r>
                <a:rPr lang="es-CO" sz="1000" b="1" dirty="0">
                  <a:solidFill>
                    <a:schemeClr val="lt1"/>
                  </a:solidFill>
                </a:rPr>
                <a:t>Resultados</a:t>
              </a:r>
            </a:p>
          </p:txBody>
        </p:sp>
      </p:grpSp>
      <p:grpSp>
        <p:nvGrpSpPr>
          <p:cNvPr id="62" name="61 Grupo"/>
          <p:cNvGrpSpPr/>
          <p:nvPr/>
        </p:nvGrpSpPr>
        <p:grpSpPr>
          <a:xfrm>
            <a:off x="3819981" y="183107"/>
            <a:ext cx="1323523" cy="450689"/>
            <a:chOff x="3164210" y="183107"/>
            <a:chExt cx="1323523" cy="450689"/>
          </a:xfrm>
        </p:grpSpPr>
        <p:sp>
          <p:nvSpPr>
            <p:cNvPr id="63" name="62 Elipse">
              <a:hlinkClick r:id="rId10" action="ppaction://hlinksldjump"/>
            </p:cNvPr>
            <p:cNvSpPr/>
            <p:nvPr/>
          </p:nvSpPr>
          <p:spPr>
            <a:xfrm>
              <a:off x="3164210" y="183107"/>
              <a:ext cx="504055" cy="45068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CO"/>
            </a:p>
          </p:txBody>
        </p:sp>
        <p:sp>
          <p:nvSpPr>
            <p:cNvPr id="64" name="63 CuadroTexto">
              <a:hlinkClick r:id="rId10" action="ppaction://hlinksldjump"/>
            </p:cNvPr>
            <p:cNvSpPr txBox="1"/>
            <p:nvPr/>
          </p:nvSpPr>
          <p:spPr>
            <a:xfrm>
              <a:off x="3642630" y="297111"/>
              <a:ext cx="845103" cy="230832"/>
            </a:xfrm>
            <a:prstGeom prst="rect">
              <a:avLst/>
            </a:prstGeom>
            <a:noFill/>
          </p:spPr>
          <p:txBody>
            <a:bodyPr wrap="none" rtlCol="0">
              <a:spAutoFit/>
            </a:bodyPr>
            <a:lstStyle/>
            <a:p>
              <a:r>
                <a:rPr lang="es-CO" sz="900" b="1" dirty="0" smtClean="0">
                  <a:solidFill>
                    <a:schemeClr val="bg1">
                      <a:lumMod val="50000"/>
                    </a:schemeClr>
                  </a:solidFill>
                  <a:effectLst>
                    <a:outerShdw blurRad="38100" dist="38100" dir="2700000" algn="tl">
                      <a:srgbClr val="000000">
                        <a:alpha val="43137"/>
                      </a:srgbClr>
                    </a:outerShdw>
                  </a:effectLst>
                </a:rPr>
                <a:t>CIUDADANOS</a:t>
              </a:r>
              <a:endParaRPr lang="es-CO" sz="900" b="1" dirty="0">
                <a:solidFill>
                  <a:schemeClr val="bg1">
                    <a:lumMod val="50000"/>
                  </a:schemeClr>
                </a:solidFill>
                <a:effectLst>
                  <a:outerShdw blurRad="38100" dist="38100" dir="2700000" algn="tl">
                    <a:srgbClr val="000000">
                      <a:alpha val="43137"/>
                    </a:srgbClr>
                  </a:outerShdw>
                </a:effectLst>
              </a:endParaRPr>
            </a:p>
          </p:txBody>
        </p:sp>
        <p:pic>
          <p:nvPicPr>
            <p:cNvPr id="65" name="10 Imagen">
              <a:hlinkClick r:id="rId10" action="ppaction://hlinksldjump"/>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39884" y="302213"/>
              <a:ext cx="348512" cy="202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6" name="65 Rectángulo redondeado">
            <a:hlinkClick r:id="rId10" action="ppaction://hlinksldjump"/>
          </p:cNvPr>
          <p:cNvSpPr/>
          <p:nvPr/>
        </p:nvSpPr>
        <p:spPr>
          <a:xfrm>
            <a:off x="35496" y="1326897"/>
            <a:ext cx="1944213"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Demográficos</a:t>
            </a:r>
          </a:p>
        </p:txBody>
      </p:sp>
      <p:sp>
        <p:nvSpPr>
          <p:cNvPr id="67" name="66 Rectángulo redondeado">
            <a:hlinkClick r:id="rId12" action="ppaction://hlinksldjump"/>
          </p:cNvPr>
          <p:cNvSpPr/>
          <p:nvPr/>
        </p:nvSpPr>
        <p:spPr>
          <a:xfrm>
            <a:off x="35496" y="2292887"/>
            <a:ext cx="1944216"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Conocimiento, Uso y Frecuencia</a:t>
            </a:r>
          </a:p>
        </p:txBody>
      </p:sp>
      <p:sp>
        <p:nvSpPr>
          <p:cNvPr id="68" name="67 Rectángulo redondeado">
            <a:hlinkClick r:id="rId13" action="ppaction://hlinksldjump"/>
          </p:cNvPr>
          <p:cNvSpPr/>
          <p:nvPr/>
        </p:nvSpPr>
        <p:spPr>
          <a:xfrm>
            <a:off x="35496" y="2646399"/>
            <a:ext cx="1944215"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Satisfacción</a:t>
            </a:r>
          </a:p>
        </p:txBody>
      </p:sp>
      <p:sp>
        <p:nvSpPr>
          <p:cNvPr id="69" name="68 Rectángulo redondeado">
            <a:hlinkClick r:id="rId14" action="ppaction://hlinksldjump"/>
          </p:cNvPr>
          <p:cNvSpPr/>
          <p:nvPr/>
        </p:nvSpPr>
        <p:spPr>
          <a:xfrm>
            <a:off x="35497" y="2999911"/>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a:solidFill>
                  <a:schemeClr val="accent4">
                    <a:lumMod val="50000"/>
                  </a:schemeClr>
                </a:solidFill>
                <a:latin typeface="+mj-lt"/>
                <a:ea typeface="Verdana" pitchFamily="34" charset="0"/>
                <a:cs typeface="Verdana" pitchFamily="34" charset="0"/>
              </a:rPr>
              <a:t>Cadena de sucesos</a:t>
            </a:r>
          </a:p>
        </p:txBody>
      </p:sp>
      <p:sp>
        <p:nvSpPr>
          <p:cNvPr id="70" name="69 Rectángulo redondeado">
            <a:hlinkClick r:id="rId10" action="ppaction://hlinksldjump"/>
          </p:cNvPr>
          <p:cNvSpPr/>
          <p:nvPr/>
        </p:nvSpPr>
        <p:spPr>
          <a:xfrm>
            <a:off x="1043608" y="1633364"/>
            <a:ext cx="93610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s-CO" sz="1000" b="1" dirty="0">
                <a:solidFill>
                  <a:schemeClr val="accent4">
                    <a:lumMod val="50000"/>
                  </a:schemeClr>
                </a:solidFill>
                <a:latin typeface="+mj-lt"/>
                <a:ea typeface="Verdana" pitchFamily="34" charset="0"/>
                <a:cs typeface="Verdana" pitchFamily="34" charset="0"/>
              </a:rPr>
              <a:t>1 de 2</a:t>
            </a:r>
          </a:p>
        </p:txBody>
      </p:sp>
      <p:sp>
        <p:nvSpPr>
          <p:cNvPr id="71" name="70 Rectángulo redondeado">
            <a:hlinkClick r:id="rId15" action="ppaction://hlinksldjump"/>
          </p:cNvPr>
          <p:cNvSpPr/>
          <p:nvPr/>
        </p:nvSpPr>
        <p:spPr>
          <a:xfrm>
            <a:off x="1043607" y="1955189"/>
            <a:ext cx="936103" cy="272415"/>
          </a:xfrm>
          <a:prstGeom prst="round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es-CO" sz="1000" b="1" dirty="0">
                <a:solidFill>
                  <a:schemeClr val="bg1"/>
                </a:solidFill>
                <a:effectLst>
                  <a:outerShdw blurRad="38100" dist="38100" dir="2700000" algn="tl">
                    <a:srgbClr val="000000">
                      <a:alpha val="43137"/>
                    </a:srgbClr>
                  </a:outerShdw>
                </a:effectLst>
                <a:latin typeface="+mj-lt"/>
                <a:ea typeface="Verdana" pitchFamily="34" charset="0"/>
                <a:cs typeface="Verdana" pitchFamily="34" charset="0"/>
              </a:rPr>
              <a:t>2 de 2</a:t>
            </a:r>
          </a:p>
        </p:txBody>
      </p:sp>
      <p:sp>
        <p:nvSpPr>
          <p:cNvPr id="72" name="71 Rectángulo redondeado">
            <a:hlinkClick r:id="rId16" action="ppaction://hlinksldjump"/>
          </p:cNvPr>
          <p:cNvSpPr/>
          <p:nvPr/>
        </p:nvSpPr>
        <p:spPr>
          <a:xfrm>
            <a:off x="47371" y="3361556"/>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Publicidad</a:t>
            </a:r>
            <a:endParaRPr lang="es-CO" sz="1000" b="1" dirty="0">
              <a:solidFill>
                <a:schemeClr val="accent4">
                  <a:lumMod val="50000"/>
                </a:schemeClr>
              </a:solidFill>
              <a:latin typeface="+mj-lt"/>
              <a:ea typeface="Verdana" pitchFamily="34" charset="0"/>
              <a:cs typeface="Verdana" pitchFamily="34" charset="0"/>
            </a:endParaRPr>
          </a:p>
        </p:txBody>
      </p:sp>
      <p:sp>
        <p:nvSpPr>
          <p:cNvPr id="73" name="72 Rectángulo redondeado">
            <a:hlinkClick r:id="rId17" action="ppaction://hlinksldjump"/>
          </p:cNvPr>
          <p:cNvSpPr/>
          <p:nvPr/>
        </p:nvSpPr>
        <p:spPr>
          <a:xfrm>
            <a:off x="47371" y="3713463"/>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Percepción medios electrónicos</a:t>
            </a:r>
            <a:endParaRPr lang="es-CO" sz="1000" b="1" dirty="0">
              <a:solidFill>
                <a:schemeClr val="accent4">
                  <a:lumMod val="50000"/>
                </a:schemeClr>
              </a:solidFill>
              <a:latin typeface="+mj-lt"/>
              <a:ea typeface="Verdana" pitchFamily="34" charset="0"/>
              <a:cs typeface="Verdana" pitchFamily="34" charset="0"/>
            </a:endParaRPr>
          </a:p>
        </p:txBody>
      </p:sp>
      <p:sp>
        <p:nvSpPr>
          <p:cNvPr id="74" name="73 Rectángulo redondeado">
            <a:hlinkClick r:id="rId18" action="ppaction://hlinksldjump"/>
          </p:cNvPr>
          <p:cNvSpPr/>
          <p:nvPr/>
        </p:nvSpPr>
        <p:spPr>
          <a:xfrm>
            <a:off x="59246" y="4083862"/>
            <a:ext cx="1944214" cy="272415"/>
          </a:xfrm>
          <a:prstGeom prst="round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000" b="1" dirty="0" smtClean="0">
                <a:solidFill>
                  <a:schemeClr val="accent4">
                    <a:lumMod val="50000"/>
                  </a:schemeClr>
                </a:solidFill>
                <a:latin typeface="+mj-lt"/>
                <a:ea typeface="Verdana" pitchFamily="34" charset="0"/>
                <a:cs typeface="Verdana" pitchFamily="34" charset="0"/>
              </a:rPr>
              <a:t>Uso de internet</a:t>
            </a:r>
            <a:endParaRPr lang="es-CO" sz="1000" b="1" dirty="0">
              <a:solidFill>
                <a:schemeClr val="accent4">
                  <a:lumMod val="50000"/>
                </a:schemeClr>
              </a:solidFill>
              <a:latin typeface="+mj-lt"/>
              <a:ea typeface="Verdana" pitchFamily="34" charset="0"/>
              <a:cs typeface="Verdana" pitchFamily="34" charset="0"/>
            </a:endParaRPr>
          </a:p>
        </p:txBody>
      </p:sp>
    </p:spTree>
    <p:extLst>
      <p:ext uri="{BB962C8B-B14F-4D97-AF65-F5344CB8AC3E}">
        <p14:creationId xmlns:p14="http://schemas.microsoft.com/office/powerpoint/2010/main" val="24733587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2653E9AB0ABBB94EBA62273434A7E116" ma:contentTypeVersion="7" ma:contentTypeDescription="Crear nuevo documento." ma:contentTypeScope="" ma:versionID="c2f2740c1ee027cbb554e68f2803e65e">
  <xsd:schema xmlns:xsd="http://www.w3.org/2001/XMLSchema" xmlns:xs="http://www.w3.org/2001/XMLSchema" xmlns:p="http://schemas.microsoft.com/office/2006/metadata/properties" xmlns:ns2="b215d373-4ab1-4c9a-82d3-9624ee888acd" xmlns:ns3="5a20157b-8aeb-4ce5-9ed3-48b8bf5eb70d" targetNamespace="http://schemas.microsoft.com/office/2006/metadata/properties" ma:root="true" ma:fieldsID="483b209f3ccafb7eda96105e2d7f368f" ns2:_="" ns3:_="">
    <xsd:import namespace="b215d373-4ab1-4c9a-82d3-9624ee888acd"/>
    <xsd:import namespace="5a20157b-8aeb-4ce5-9ed3-48b8bf5eb70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215d373-4ab1-4c9a-82d3-9624ee888acd" elementFormDefault="qualified">
    <xsd:import namespace="http://schemas.microsoft.com/office/2006/documentManagement/types"/>
    <xsd:import namespace="http://schemas.microsoft.com/office/infopath/2007/PartnerControls"/>
    <xsd:element name="SharedWithUsers" ma:index="8" nillable="true" ma:displayName="Compartido con"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a20157b-8aeb-4ce5-9ed3-48b8bf5eb70d"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34C3552-8F36-4A3E-916D-3C148FD76175}"/>
</file>

<file path=customXml/itemProps2.xml><?xml version="1.0" encoding="utf-8"?>
<ds:datastoreItem xmlns:ds="http://schemas.openxmlformats.org/officeDocument/2006/customXml" ds:itemID="{DA06F2C0-B565-4A72-B8A7-80E54B105CE2}"/>
</file>

<file path=customXml/itemProps3.xml><?xml version="1.0" encoding="utf-8"?>
<ds:datastoreItem xmlns:ds="http://schemas.openxmlformats.org/officeDocument/2006/customXml" ds:itemID="{A4BE57C5-D32A-4441-AD28-CE41AE8AE431}"/>
</file>

<file path=docProps/app.xml><?xml version="1.0" encoding="utf-8"?>
<Properties xmlns="http://schemas.openxmlformats.org/officeDocument/2006/extended-properties" xmlns:vt="http://schemas.openxmlformats.org/officeDocument/2006/docPropsVTypes">
  <TotalTime>4340</TotalTime>
  <Words>10002</Words>
  <Application>Microsoft Office PowerPoint</Application>
  <PresentationFormat>Presentación en pantalla (16:10)</PresentationFormat>
  <Paragraphs>2953</Paragraphs>
  <Slides>76</Slides>
  <Notes>2</Notes>
  <HiddenSlides>0</HiddenSlides>
  <MMClips>0</MMClips>
  <ScaleCrop>false</ScaleCrop>
  <HeadingPairs>
    <vt:vector size="6" baseType="variant">
      <vt:variant>
        <vt:lpstr>Fuentes usadas</vt:lpstr>
      </vt:variant>
      <vt:variant>
        <vt:i4>3</vt:i4>
      </vt:variant>
      <vt:variant>
        <vt:lpstr>Tema</vt:lpstr>
      </vt:variant>
      <vt:variant>
        <vt:i4>3</vt:i4>
      </vt:variant>
      <vt:variant>
        <vt:lpstr>Títulos de diapositiva</vt:lpstr>
      </vt:variant>
      <vt:variant>
        <vt:i4>76</vt:i4>
      </vt:variant>
    </vt:vector>
  </HeadingPairs>
  <TitlesOfParts>
    <vt:vector size="82" baseType="lpstr">
      <vt:lpstr>Arial</vt:lpstr>
      <vt:lpstr>Calibri</vt:lpstr>
      <vt:lpstr>Verdana</vt:lpstr>
      <vt:lpstr>Tema de Office</vt:lpstr>
      <vt:lpstr>1_Tema de Office</vt:lpstr>
      <vt:lpstr>2_Tema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Felipe Mejia</dc:creator>
  <cp:lastModifiedBy>JuliH</cp:lastModifiedBy>
  <cp:revision>278</cp:revision>
  <dcterms:created xsi:type="dcterms:W3CDTF">2014-11-30T15:09:48Z</dcterms:created>
  <dcterms:modified xsi:type="dcterms:W3CDTF">2015-01-31T05:11:12Z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0x0101002653E9AB0ABBB94EBA62273434A7E116</vt:lpwstr>
  </property>
</Properties>
</file>